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1" r:id="rId2"/>
    <p:sldId id="285" r:id="rId3"/>
    <p:sldId id="281" r:id="rId4"/>
    <p:sldId id="282" r:id="rId5"/>
    <p:sldId id="275" r:id="rId6"/>
    <p:sldId id="276" r:id="rId7"/>
    <p:sldId id="278" r:id="rId8"/>
    <p:sldId id="279" r:id="rId9"/>
    <p:sldId id="287" r:id="rId10"/>
    <p:sldId id="288" r:id="rId11"/>
    <p:sldId id="283" r:id="rId12"/>
    <p:sldId id="289" r:id="rId13"/>
    <p:sldId id="284" r:id="rId14"/>
    <p:sldId id="28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F3F58-3905-47EF-B98E-19CDC5D1B04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D852A-A730-4311-98EA-810DB0624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75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7F3F-8486-44D3-BF7A-8C2CD0540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018D3-FA61-4056-B331-054EF41C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D56B4-7448-417A-BD5C-AD9ADEC4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E9C2-4ED3-4E56-B00D-8E4A711CCFAD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35F80-3756-4714-BEAF-D904B76A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ED68F-93B5-444A-9B2B-5D3A6379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3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4F0CB-7546-4EF4-BAB9-1A87EA58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F5CCA-2FB2-4798-879D-8711E9DA9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E61C2-97D8-4668-A192-F2D3F56E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0D0D-4115-4563-AF23-5510B6734F03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2854B-BA88-439A-B795-04D672D5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EE481-8478-40B6-9BD4-D7C8ABB4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3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F5C64-FAD6-4500-AA40-5607B254A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9DDDD-80C9-43F6-A8F1-88B2A267A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43236-8737-47D2-A109-B6172E9F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7BEF-5C2F-428D-B096-E6A65F9890BA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AA70A-D954-4908-A503-5CAEBC86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DBFE6-64EC-495A-B5EE-A1D98EBF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3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C4B5-47EB-4935-AFB7-8A93395E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13760-9528-48C8-9E01-254762354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7769E-3100-4616-BE1A-97289413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E097-EE6D-4275-87F7-66F3A523AAFB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77087-58E8-4F00-BD2F-3CE763A9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BAA25-D365-4CFD-A9CA-CE66E581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1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15EE-DFFE-4640-B090-CD7346FF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AA4F5-3BFC-40CF-B1C8-EBECA527D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FD865-3AC4-4D2B-816A-7F39F59E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9F94-0C0A-40FD-BBEC-1EB92B1BFAC3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94082-B883-4550-A671-B4B3B0FF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CF44B-E89D-43F4-81EE-FD605D7D9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2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80EC-43D2-427D-BAEE-6BD71703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EF12E-9E6F-4CDC-9257-32FD854A7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6081E-3306-4143-AD91-33139ECDD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980DB-313E-4917-AE1F-4EA5425D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015E-FEAB-462E-9269-6BE0D490F2D6}" type="datetime1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49C90-D62F-4DF6-AB3B-0AA5CD5A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DEE04-7715-48AC-936E-D2010E6F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1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44F5-7B56-491C-9105-A44A1F17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FEB71-0D5D-4E1E-BF21-01A6BDF28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7A7E2-D7BA-414C-8319-C9B99C48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DBE9C-7F38-4E2C-8B68-67595F50D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7BB19-7E55-44B6-8118-A7C35CB15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1E47E4-5739-4F1B-9F31-19F0EF9B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1224-7021-44CF-9648-95499DA77915}" type="datetime1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C5664-86CB-4FFF-88FC-49B7D6A8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6B4534-AE3E-4FC1-A76D-5147CCC6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9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7360-1502-4FE8-81D9-BF426312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FDB61-D936-43AF-B482-65CBCDD56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1963-D8FF-4825-86E9-6A02CD8D9AFE}" type="datetime1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A7AF3-D8E3-409E-968F-C7444471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570AD-D890-45A9-8EE4-5FD6C2C0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3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41BCE-A1D2-4878-BEF5-62F71AD7B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96F8-AA72-43CA-8FF3-F317BA9DC195}" type="datetime1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D5D53-7F87-489A-AB9E-FF91A0C9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D6B7A-246B-4827-833C-3E5A9D70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2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401F-0E52-46F8-BB7B-E5501F61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B59DB-688B-47DC-A773-6C128BD61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10283-B238-4399-A2E0-A43AB9C5E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D3102-15B7-4146-BEF7-40445164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0AC7-D63F-4592-9A45-914F4ACE7045}" type="datetime1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D07C7-4A91-442D-A996-C7A1AD07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44C8E-95F4-42B2-8010-3E3C70D6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1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2964-1771-40BA-AEB6-D8146E2F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9FD45-34D3-4C51-9431-478FB24DC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5BB7C-7F14-4D3F-B127-F8E73C627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B03FD-59B0-4349-983A-544CBF8E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F14DB-EE55-4D6A-9345-4F8B5AC84CD4}" type="datetime1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61C0B-9873-4D21-9D4F-B6CF6311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8B942-DB87-4978-AB66-D3D25F41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2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9E0417-0820-489F-A5A3-442FC17E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66208-0BAD-4D53-9185-9D774ADF5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7E4E4-ED26-4737-AF95-3E9C7FA73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476B2-1821-4A72-BA51-1E0834F78A1A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ECCB2-3139-4B14-B87B-B25105A3E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D5BAB-54A0-4F85-BDF7-F8DC8E5F4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6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7" Type="http://schemas.openxmlformats.org/officeDocument/2006/relationships/image" Target="../media/image13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tmp"/><Relationship Id="rId4" Type="http://schemas.openxmlformats.org/officeDocument/2006/relationships/image" Target="../media/image22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tmp"/><Relationship Id="rId3" Type="http://schemas.openxmlformats.org/officeDocument/2006/relationships/image" Target="../media/image28.tmp"/><Relationship Id="rId7" Type="http://schemas.openxmlformats.org/officeDocument/2006/relationships/image" Target="../media/image1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tmp"/><Relationship Id="rId5" Type="http://schemas.openxmlformats.org/officeDocument/2006/relationships/image" Target="../media/image30.tmp"/><Relationship Id="rId4" Type="http://schemas.openxmlformats.org/officeDocument/2006/relationships/image" Target="../media/image29.tmp"/><Relationship Id="rId9" Type="http://schemas.openxmlformats.org/officeDocument/2006/relationships/image" Target="../media/image32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mp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tmp"/><Relationship Id="rId5" Type="http://schemas.openxmlformats.org/officeDocument/2006/relationships/image" Target="../media/image1.tmp"/><Relationship Id="rId4" Type="http://schemas.openxmlformats.org/officeDocument/2006/relationships/image" Target="../media/image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30578" y="3965987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5207A6-0F7D-4B1D-93C5-340D2FF2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552" y="36511"/>
            <a:ext cx="2743200" cy="365125"/>
          </a:xfrm>
        </p:spPr>
        <p:txBody>
          <a:bodyPr/>
          <a:lstStyle/>
          <a:p>
            <a:fld id="{01DD9B2E-0F68-4E36-8E5A-BCFDBE11C298}" type="slidenum">
              <a:rPr lang="en-US" b="1" smtClean="0">
                <a:solidFill>
                  <a:schemeClr val="bg1"/>
                </a:solidFill>
              </a:rPr>
              <a:t>1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69F723-88B7-4B6B-A837-C16399A7B77D}"/>
              </a:ext>
            </a:extLst>
          </p:cNvPr>
          <p:cNvSpPr txBox="1"/>
          <p:nvPr/>
        </p:nvSpPr>
        <p:spPr>
          <a:xfrm>
            <a:off x="777379" y="1778644"/>
            <a:ext cx="106372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Vanishing tilt-to-length coupling for a singular case in two-beam laser interferometers with Gaussian beams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026F1D-A858-4523-BD49-8DD648FDA8E8}"/>
              </a:ext>
            </a:extLst>
          </p:cNvPr>
          <p:cNvSpPr/>
          <p:nvPr/>
        </p:nvSpPr>
        <p:spPr>
          <a:xfrm>
            <a:off x="2759978" y="4066438"/>
            <a:ext cx="7505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Sönke</a:t>
            </a:r>
            <a:r>
              <a:rPr lang="en-US" dirty="0"/>
              <a:t> Schuster, Gudrun </a:t>
            </a:r>
            <a:r>
              <a:rPr lang="en-US" dirty="0" err="1"/>
              <a:t>Wanner</a:t>
            </a:r>
            <a:r>
              <a:rPr lang="en-US" dirty="0"/>
              <a:t>, Michael </a:t>
            </a:r>
            <a:r>
              <a:rPr lang="en-US" dirty="0" err="1"/>
              <a:t>Tröbs</a:t>
            </a:r>
            <a:r>
              <a:rPr lang="en-US" dirty="0"/>
              <a:t>, and Gerhard </a:t>
            </a:r>
            <a:r>
              <a:rPr lang="en-US" dirty="0" err="1"/>
              <a:t>Heinzel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D6308B-CEA3-4DDC-8F32-4D5027258707}"/>
              </a:ext>
            </a:extLst>
          </p:cNvPr>
          <p:cNvCxnSpPr>
            <a:cxnSpLocks/>
          </p:cNvCxnSpPr>
          <p:nvPr/>
        </p:nvCxnSpPr>
        <p:spPr>
          <a:xfrm>
            <a:off x="330577" y="4451849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68B3915-0DF6-4EBD-92ED-52EFF6AAC7FB}"/>
              </a:ext>
            </a:extLst>
          </p:cNvPr>
          <p:cNvSpPr/>
          <p:nvPr/>
        </p:nvSpPr>
        <p:spPr>
          <a:xfrm>
            <a:off x="2340528" y="4805941"/>
            <a:ext cx="75053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Paul Edwards</a:t>
            </a:r>
          </a:p>
        </p:txBody>
      </p:sp>
    </p:spTree>
    <p:extLst>
      <p:ext uri="{BB962C8B-B14F-4D97-AF65-F5344CB8AC3E}">
        <p14:creationId xmlns:p14="http://schemas.microsoft.com/office/powerpoint/2010/main" val="3803674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33375" y="1074631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5207A6-0F7D-4B1D-93C5-340D2FF2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552" y="36511"/>
            <a:ext cx="2743200" cy="365125"/>
          </a:xfrm>
        </p:spPr>
        <p:txBody>
          <a:bodyPr/>
          <a:lstStyle/>
          <a:p>
            <a:fld id="{01DD9B2E-0F68-4E36-8E5A-BCFDBE11C298}" type="slidenum">
              <a:rPr lang="en-US" b="1" smtClean="0">
                <a:solidFill>
                  <a:schemeClr val="bg1"/>
                </a:solidFill>
              </a:rPr>
              <a:t>10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D326E6-9270-4567-9EF2-F9C769B07130}"/>
              </a:ext>
            </a:extLst>
          </p:cNvPr>
          <p:cNvSpPr txBox="1"/>
          <p:nvPr/>
        </p:nvSpPr>
        <p:spPr>
          <a:xfrm>
            <a:off x="1925606" y="492033"/>
            <a:ext cx="8467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4. Gaussian Beams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53619C-0F1C-4D50-8E89-18AC19C52490}"/>
              </a:ext>
            </a:extLst>
          </p:cNvPr>
          <p:cNvSpPr txBox="1"/>
          <p:nvPr/>
        </p:nvSpPr>
        <p:spPr>
          <a:xfrm>
            <a:off x="304799" y="1098197"/>
            <a:ext cx="1151572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Consider the special case of two </a:t>
            </a:r>
            <a:r>
              <a:rPr lang="en-US" sz="2000" b="1" dirty="0"/>
              <a:t>identical</a:t>
            </a:r>
            <a:r>
              <a:rPr lang="en-US" sz="2000" dirty="0"/>
              <a:t> Gaussians at infinite </a:t>
            </a:r>
            <a:r>
              <a:rPr lang="en-US" sz="2000" b="1" dirty="0"/>
              <a:t>PD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Neglecting amplitude and </a:t>
            </a:r>
            <a:r>
              <a:rPr lang="en-US" sz="2000" dirty="0" err="1"/>
              <a:t>Gouy</a:t>
            </a:r>
            <a:r>
              <a:rPr lang="en-US" sz="2000" dirty="0"/>
              <a:t> phase:</a:t>
            </a:r>
            <a:endParaRPr lang="en-US" sz="2000" dirty="0">
              <a:latin typeface="Symbol" panose="05050102010706020507" pitchFamily="18" charset="2"/>
            </a:endParaRPr>
          </a:p>
          <a:p>
            <a:endParaRPr lang="en-US" sz="2000" dirty="0">
              <a:latin typeface="Symbol" panose="05050102010706020507" pitchFamily="18" charset="2"/>
            </a:endParaRPr>
          </a:p>
          <a:p>
            <a:endParaRPr lang="en-US" sz="2000" dirty="0">
              <a:latin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Integral of the overlap term (infinite PD, </a:t>
            </a:r>
            <a:r>
              <a:rPr lang="en-US" sz="2000" i="1" dirty="0"/>
              <a:t>z </a:t>
            </a:r>
            <a:r>
              <a:rPr lang="en-US" sz="2000" dirty="0"/>
              <a:t>= 0):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path length change: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ctr"/>
            <a:br>
              <a:rPr lang="en-US" sz="2000" dirty="0"/>
            </a:b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76F7E13-1BD9-4DBD-A334-B353E931D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22" y="1806418"/>
            <a:ext cx="4685556" cy="5557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5ABE5B83-29F6-4ED5-9CB7-A833608D1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22" y="2710070"/>
            <a:ext cx="3483062" cy="11239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2" name="Picture 21" descr="A screen shot of a clock&#10;&#10;Description automatically generated">
            <a:extLst>
              <a:ext uri="{FF2B5EF4-FFF2-40B4-BE49-F238E27FC236}">
                <a16:creationId xmlns:a16="http://schemas.microsoft.com/office/drawing/2014/main" id="{73CF20D8-4CB3-4075-8C79-44D2EC010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546" y="2873188"/>
            <a:ext cx="4176138" cy="7653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589907-3619-455F-BCA1-CEF6F2C221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22" y="4221467"/>
            <a:ext cx="3710961" cy="658396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7">
                <a:extLst>
                  <a:ext uri="{FF2B5EF4-FFF2-40B4-BE49-F238E27FC236}">
                    <a16:creationId xmlns:a16="http://schemas.microsoft.com/office/drawing/2014/main" id="{70979A7A-EE8E-4D80-BA1A-755DB7CEF4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6215756"/>
                  </p:ext>
                </p:extLst>
              </p:nvPr>
            </p:nvGraphicFramePr>
            <p:xfrm>
              <a:off x="916931" y="5005851"/>
              <a:ext cx="10358138" cy="15363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79069">
                      <a:extLst>
                        <a:ext uri="{9D8B030D-6E8A-4147-A177-3AD203B41FA5}">
                          <a16:colId xmlns:a16="http://schemas.microsoft.com/office/drawing/2014/main" val="4246991170"/>
                        </a:ext>
                      </a:extLst>
                    </a:gridCol>
                    <a:gridCol w="5179069">
                      <a:extLst>
                        <a:ext uri="{9D8B030D-6E8A-4147-A177-3AD203B41FA5}">
                          <a16:colId xmlns:a16="http://schemas.microsoft.com/office/drawing/2014/main" val="1117602483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Proportionality Factor Comparison (</a:t>
                          </a:r>
                          <a:r>
                            <a:rPr lang="en-US" sz="2400" i="1" dirty="0">
                              <a:latin typeface="Symbol" panose="05050102010706020507" pitchFamily="18" charset="2"/>
                            </a:rPr>
                            <a:t>a</a:t>
                          </a:r>
                          <a:r>
                            <a:rPr lang="en-US" sz="2400" dirty="0"/>
                            <a:t> ~ 1mrad, z</a:t>
                          </a:r>
                          <a:r>
                            <a:rPr lang="en-US" sz="2400" baseline="-25000" dirty="0"/>
                            <a:t>0</a:t>
                          </a:r>
                          <a:r>
                            <a:rPr lang="en-US" sz="2400" dirty="0"/>
                            <a:t>=100mm, </a:t>
                          </a:r>
                          <a:r>
                            <a:rPr lang="en-US" sz="2400" dirty="0">
                              <a:latin typeface="Symbol" panose="05050102010706020507" pitchFamily="18" charset="2"/>
                            </a:rPr>
                            <a:t>l</a:t>
                          </a:r>
                          <a:r>
                            <a:rPr lang="en-US" sz="2400" dirty="0"/>
                            <a:t>=1064nm)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0257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Plane Waves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Gaussians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9339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400" b="0" dirty="0"/>
                            <a:t> ~ cm.</a:t>
                          </a:r>
                          <a:r>
                            <a:rPr lang="en-US" sz="2400" b="0" baseline="0" dirty="0"/>
                            <a:t> to m. </a:t>
                          </a:r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400" dirty="0"/>
                            <a:t> &lt; pm. (vanishing)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5194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7">
                <a:extLst>
                  <a:ext uri="{FF2B5EF4-FFF2-40B4-BE49-F238E27FC236}">
                    <a16:creationId xmlns:a16="http://schemas.microsoft.com/office/drawing/2014/main" id="{70979A7A-EE8E-4D80-BA1A-755DB7CEF4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6215756"/>
                  </p:ext>
                </p:extLst>
              </p:nvPr>
            </p:nvGraphicFramePr>
            <p:xfrm>
              <a:off x="916931" y="5005851"/>
              <a:ext cx="10358138" cy="15363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79069">
                      <a:extLst>
                        <a:ext uri="{9D8B030D-6E8A-4147-A177-3AD203B41FA5}">
                          <a16:colId xmlns:a16="http://schemas.microsoft.com/office/drawing/2014/main" val="4246991170"/>
                        </a:ext>
                      </a:extLst>
                    </a:gridCol>
                    <a:gridCol w="5179069">
                      <a:extLst>
                        <a:ext uri="{9D8B030D-6E8A-4147-A177-3AD203B41FA5}">
                          <a16:colId xmlns:a16="http://schemas.microsoft.com/office/drawing/2014/main" val="1117602483"/>
                        </a:ext>
                      </a:extLst>
                    </a:gridCol>
                  </a:tblGrid>
                  <a:tr h="4572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Proportionality Factor Comparison (</a:t>
                          </a:r>
                          <a:r>
                            <a:rPr lang="en-US" sz="2400" i="1" dirty="0">
                              <a:latin typeface="Symbol" panose="05050102010706020507" pitchFamily="18" charset="2"/>
                            </a:rPr>
                            <a:t>a</a:t>
                          </a:r>
                          <a:r>
                            <a:rPr lang="en-US" sz="2400" dirty="0"/>
                            <a:t> ~ 1mrad, z</a:t>
                          </a:r>
                          <a:r>
                            <a:rPr lang="en-US" sz="2400" baseline="-25000" dirty="0"/>
                            <a:t>0</a:t>
                          </a:r>
                          <a:r>
                            <a:rPr lang="en-US" sz="2400" dirty="0"/>
                            <a:t>=100mm, </a:t>
                          </a:r>
                          <a:r>
                            <a:rPr lang="en-US" sz="2400" dirty="0">
                              <a:latin typeface="Symbol" panose="05050102010706020507" pitchFamily="18" charset="2"/>
                            </a:rPr>
                            <a:t>l</a:t>
                          </a:r>
                          <a:r>
                            <a:rPr lang="en-US" sz="2400" dirty="0"/>
                            <a:t>=1064nm)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02578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Plane Waves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Gaussians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9339702"/>
                      </a:ext>
                    </a:extLst>
                  </a:tr>
                  <a:tr h="6219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18" t="-157843" r="-100471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118" t="-157843" r="-471" b="-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51949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4" name="Picture 13" descr="A picture containing table&#10;&#10;Description automatically generated">
            <a:extLst>
              <a:ext uri="{FF2B5EF4-FFF2-40B4-BE49-F238E27FC236}">
                <a16:creationId xmlns:a16="http://schemas.microsoft.com/office/drawing/2014/main" id="{2F3833E2-A024-43E7-8345-80727708E5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601" y="1806419"/>
            <a:ext cx="3389018" cy="5557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7F4D0590-C943-4A91-8A2E-7CA792079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7571" y="6084989"/>
            <a:ext cx="1383236" cy="2813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1.43e-5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34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585D80B-BE28-4F2B-A6AD-DC0250E68751}"/>
              </a:ext>
            </a:extLst>
          </p:cNvPr>
          <p:cNvSpPr txBox="1"/>
          <p:nvPr/>
        </p:nvSpPr>
        <p:spPr>
          <a:xfrm>
            <a:off x="228600" y="1102949"/>
            <a:ext cx="87915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Two reasons for vanishing coupling:</a:t>
            </a:r>
            <a:endParaRPr lang="en-US" sz="2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an angle-dependent pathlength change (</a:t>
            </a:r>
            <a:r>
              <a:rPr lang="en-US" sz="2000" dirty="0" err="1">
                <a:latin typeface="Symbol" panose="05050102010706020507" pitchFamily="18" charset="2"/>
              </a:rPr>
              <a:t>D</a:t>
            </a:r>
            <a:r>
              <a:rPr lang="en-US" sz="2000" i="1" dirty="0" err="1"/>
              <a:t>s</a:t>
            </a:r>
            <a:r>
              <a:rPr lang="en-US" sz="2000" baseline="-25000" dirty="0" err="1"/>
              <a:t>geo</a:t>
            </a:r>
            <a:r>
              <a:rPr lang="en-US" sz="2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an angle-dependent offset (</a:t>
            </a:r>
            <a:r>
              <a:rPr lang="en-US" sz="2000" i="1" dirty="0" err="1"/>
              <a:t>d</a:t>
            </a:r>
            <a:r>
              <a:rPr lang="en-US" sz="2000" baseline="-25000" dirty="0" err="1"/>
              <a:t>offset</a:t>
            </a:r>
            <a:r>
              <a:rPr lang="en-US" sz="2000" dirty="0"/>
              <a:t>)</a:t>
            </a:r>
            <a:br>
              <a:rPr lang="en-US" sz="2000" dirty="0"/>
            </a:br>
            <a:endParaRPr lang="en-US" sz="2000" dirty="0">
              <a:latin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lateral offset is inconsequential for plane waves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Investigate effects of the offset for Gaussians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Introduce lateral offset, </a:t>
            </a:r>
            <a:r>
              <a:rPr lang="en-US" sz="2000" i="1" dirty="0" err="1"/>
              <a:t>d</a:t>
            </a:r>
            <a:r>
              <a:rPr lang="en-US" sz="2000" baseline="-25000" dirty="0" err="1"/>
              <a:t>offset</a:t>
            </a:r>
            <a:r>
              <a:rPr lang="en-US" sz="2000" baseline="30000" dirty="0"/>
              <a:t>[2][3]</a:t>
            </a:r>
            <a:r>
              <a:rPr lang="en-US" sz="2000" dirty="0">
                <a:latin typeface="Symbol" panose="05050102010706020507" pitchFamily="18" charset="2"/>
              </a:rPr>
              <a:t>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Tilt meas. beam about its center on SEPD (</a:t>
            </a:r>
            <a:r>
              <a:rPr lang="en-US" sz="2000" i="1" dirty="0" err="1"/>
              <a:t>d</a:t>
            </a:r>
            <a:r>
              <a:rPr lang="en-US" sz="2000" baseline="-25000" dirty="0" err="1"/>
              <a:t>pivot</a:t>
            </a:r>
            <a:r>
              <a:rPr lang="en-US" sz="2000" dirty="0"/>
              <a:t>=0)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Shift </a:t>
            </a:r>
            <a:r>
              <a:rPr lang="en-US" sz="2000" b="1" dirty="0"/>
              <a:t>ref.</a:t>
            </a:r>
            <a:r>
              <a:rPr lang="en-US" sz="2000" dirty="0"/>
              <a:t> beam: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General coordinate transformation for meas. beam would be:</a:t>
            </a:r>
          </a:p>
          <a:p>
            <a:pPr lvl="1"/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33375" y="1074631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5207A6-0F7D-4B1D-93C5-340D2FF2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552" y="36511"/>
            <a:ext cx="2743200" cy="365125"/>
          </a:xfrm>
        </p:spPr>
        <p:txBody>
          <a:bodyPr/>
          <a:lstStyle/>
          <a:p>
            <a:fld id="{01DD9B2E-0F68-4E36-8E5A-BCFDBE11C298}" type="slidenum">
              <a:rPr lang="en-US" b="1" smtClean="0">
                <a:solidFill>
                  <a:schemeClr val="bg1"/>
                </a:solidFill>
              </a:rPr>
              <a:t>11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D326E6-9270-4567-9EF2-F9C769B07130}"/>
              </a:ext>
            </a:extLst>
          </p:cNvPr>
          <p:cNvSpPr txBox="1"/>
          <p:nvPr/>
        </p:nvSpPr>
        <p:spPr>
          <a:xfrm>
            <a:off x="1862115" y="518998"/>
            <a:ext cx="8467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(4.) Additional Coupling Effects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8B5203F5-A6B2-403D-81BC-6FF0CAB38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1" y="1139459"/>
            <a:ext cx="2559050" cy="1916311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3A2C792-6B7A-4188-9C0D-4A1153A8B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125" y="3230411"/>
            <a:ext cx="3679900" cy="3414203"/>
          </a:xfrm>
          <a:prstGeom prst="rect">
            <a:avLst/>
          </a:prstGeom>
        </p:spPr>
      </p:pic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5C0230A1-C002-426B-A466-2BD13BCF59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4895628"/>
            <a:ext cx="5562600" cy="10253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72BED2-76D8-490E-A2D7-7217CE3C5B6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6"/>
          <a:stretch/>
        </p:blipFill>
        <p:spPr>
          <a:xfrm>
            <a:off x="1028700" y="4277577"/>
            <a:ext cx="2038455" cy="2477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Smiley Face 16">
            <a:extLst>
              <a:ext uri="{FF2B5EF4-FFF2-40B4-BE49-F238E27FC236}">
                <a16:creationId xmlns:a16="http://schemas.microsoft.com/office/drawing/2014/main" id="{EAAE39C6-B07C-4D42-9B11-8FF80D42C91B}"/>
              </a:ext>
            </a:extLst>
          </p:cNvPr>
          <p:cNvSpPr/>
          <p:nvPr/>
        </p:nvSpPr>
        <p:spPr>
          <a:xfrm>
            <a:off x="6492511" y="4825547"/>
            <a:ext cx="182880" cy="18288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1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585D80B-BE28-4F2B-A6AD-DC0250E68751}"/>
              </a:ext>
            </a:extLst>
          </p:cNvPr>
          <p:cNvSpPr txBox="1"/>
          <p:nvPr/>
        </p:nvSpPr>
        <p:spPr>
          <a:xfrm>
            <a:off x="304799" y="1098197"/>
            <a:ext cx="951547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tilted, offset Gaussians: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Overlap integral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Path length change:</a:t>
            </a:r>
            <a:endParaRPr lang="en-US" sz="2000" dirty="0">
              <a:latin typeface="Symbol" panose="05050102010706020507" pitchFamily="18" charset="2"/>
            </a:endParaRPr>
          </a:p>
          <a:p>
            <a:endParaRPr lang="en-US" sz="2000" dirty="0">
              <a:latin typeface="Symbol" panose="05050102010706020507" pitchFamily="18" charset="2"/>
            </a:endParaRPr>
          </a:p>
          <a:p>
            <a:endParaRPr lang="en-US" sz="2000" dirty="0">
              <a:latin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offset as its geometric expression: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Combining the two above for path length change: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Compare to path length change from only tilting (</a:t>
            </a:r>
            <a:r>
              <a:rPr lang="en-US" sz="2000" dirty="0" err="1"/>
              <a:t>equal,opposite</a:t>
            </a:r>
            <a:r>
              <a:rPr lang="en-US" sz="2000" dirty="0"/>
              <a:t>):</a:t>
            </a:r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ctr"/>
            <a:br>
              <a:rPr lang="en-US" sz="2000" dirty="0"/>
            </a:b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33375" y="1074631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5207A6-0F7D-4B1D-93C5-340D2FF2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552" y="36511"/>
            <a:ext cx="2743200" cy="365125"/>
          </a:xfrm>
        </p:spPr>
        <p:txBody>
          <a:bodyPr/>
          <a:lstStyle/>
          <a:p>
            <a:fld id="{01DD9B2E-0F68-4E36-8E5A-BCFDBE11C298}" type="slidenum">
              <a:rPr lang="en-US" b="1" smtClean="0">
                <a:solidFill>
                  <a:schemeClr val="bg1"/>
                </a:solidFill>
              </a:rPr>
              <a:t>12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D326E6-9270-4567-9EF2-F9C769B07130}"/>
              </a:ext>
            </a:extLst>
          </p:cNvPr>
          <p:cNvSpPr txBox="1"/>
          <p:nvPr/>
        </p:nvSpPr>
        <p:spPr>
          <a:xfrm>
            <a:off x="1862115" y="554789"/>
            <a:ext cx="8467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(4.) Additional Coupling Effects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34DF79-FDFB-4F97-B6DB-0ADEFEA23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98" y="1755162"/>
            <a:ext cx="7163168" cy="9461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2B11079A-304B-4414-A7BD-F9B2268C6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60" y="3012236"/>
            <a:ext cx="2489328" cy="5778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039718-0DC1-4124-B2B4-0BD9D03AC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98" y="4005627"/>
            <a:ext cx="3162463" cy="3746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5AC8C631-1D46-48E7-9F43-C697057A3F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212" y="4836175"/>
            <a:ext cx="2505076" cy="5693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2FD44ADC-D3D2-4709-8F21-58F512C5FA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146" y="4175102"/>
            <a:ext cx="3019279" cy="2260948"/>
          </a:xfrm>
          <a:prstGeom prst="rect">
            <a:avLst/>
          </a:prstGeom>
        </p:spPr>
      </p:pic>
      <p:pic>
        <p:nvPicPr>
          <p:cNvPr id="20" name="Picture 19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2303D785-65B5-4234-AB2B-18FD12808F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98" y="5734603"/>
            <a:ext cx="3885622" cy="5486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2" name="Picture 21" descr="A close up of a map&#10;&#10;Description automatically generated">
            <a:extLst>
              <a:ext uri="{FF2B5EF4-FFF2-40B4-BE49-F238E27FC236}">
                <a16:creationId xmlns:a16="http://schemas.microsoft.com/office/drawing/2014/main" id="{AB2AA047-8A16-460D-9C48-16A5827108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296" y="1332289"/>
            <a:ext cx="3448905" cy="2608721"/>
          </a:xfrm>
          <a:prstGeom prst="rect">
            <a:avLst/>
          </a:prstGeom>
        </p:spPr>
      </p:pic>
      <p:pic>
        <p:nvPicPr>
          <p:cNvPr id="9" name="Picture 8" descr="A close up of a clock&#10;&#10;Description automatically generated">
            <a:extLst>
              <a:ext uri="{FF2B5EF4-FFF2-40B4-BE49-F238E27FC236}">
                <a16:creationId xmlns:a16="http://schemas.microsoft.com/office/drawing/2014/main" id="{037849E4-546B-47F4-9EC9-9C559ACDFF6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8"/>
          <a:stretch/>
        </p:blipFill>
        <p:spPr>
          <a:xfrm>
            <a:off x="9887056" y="1690592"/>
            <a:ext cx="888894" cy="36380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7862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E5A36E3-7D83-4213-8393-74C99C686336}"/>
              </a:ext>
            </a:extLst>
          </p:cNvPr>
          <p:cNvSpPr txBox="1"/>
          <p:nvPr/>
        </p:nvSpPr>
        <p:spPr>
          <a:xfrm>
            <a:off x="555787" y="1098197"/>
            <a:ext cx="1177908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Digression from the special case, Gaussians of different waist positions (numerical/analytical)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Tilted Gaussians can also be expressed as an excitation of the HG 01 mode (for small misalignments)</a:t>
            </a:r>
          </a:p>
          <a:p>
            <a:pPr algn="ctr"/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33375" y="1074631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5207A6-0F7D-4B1D-93C5-340D2FF2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552" y="36511"/>
            <a:ext cx="2743200" cy="365125"/>
          </a:xfrm>
        </p:spPr>
        <p:txBody>
          <a:bodyPr/>
          <a:lstStyle/>
          <a:p>
            <a:fld id="{01DD9B2E-0F68-4E36-8E5A-BCFDBE11C298}" type="slidenum">
              <a:rPr lang="en-US" b="1" smtClean="0">
                <a:solidFill>
                  <a:schemeClr val="bg1"/>
                </a:solidFill>
              </a:rPr>
              <a:t>13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D326E6-9270-4567-9EF2-F9C769B07130}"/>
              </a:ext>
            </a:extLst>
          </p:cNvPr>
          <p:cNvSpPr txBox="1"/>
          <p:nvPr/>
        </p:nvSpPr>
        <p:spPr>
          <a:xfrm>
            <a:off x="1752577" y="551411"/>
            <a:ext cx="8467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5. Discussion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BBAAB860-4176-4A04-A8C2-E7BF56AE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735" y="1512126"/>
            <a:ext cx="4535863" cy="3229049"/>
          </a:xfrm>
          <a:prstGeom prst="rect">
            <a:avLst/>
          </a:prstGeom>
        </p:spPr>
      </p:pic>
      <p:pic>
        <p:nvPicPr>
          <p:cNvPr id="13" name="Picture 12" descr="A close up of a watch&#10;&#10;Description automatically generated">
            <a:extLst>
              <a:ext uri="{FF2B5EF4-FFF2-40B4-BE49-F238E27FC236}">
                <a16:creationId xmlns:a16="http://schemas.microsoft.com/office/drawing/2014/main" id="{B7B55AA3-CA0E-4F2F-ACF5-9A4B2E958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41" y="5516224"/>
            <a:ext cx="3759477" cy="6548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E5340E4C-9D27-447B-9749-D01BAE830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5472961"/>
            <a:ext cx="5446309" cy="7233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5802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33375" y="1074631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5207A6-0F7D-4B1D-93C5-340D2FF2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552" y="36511"/>
            <a:ext cx="2743200" cy="365125"/>
          </a:xfrm>
        </p:spPr>
        <p:txBody>
          <a:bodyPr/>
          <a:lstStyle/>
          <a:p>
            <a:fld id="{01DD9B2E-0F68-4E36-8E5A-BCFDBE11C298}" type="slidenum">
              <a:rPr lang="en-US" b="1" smtClean="0">
                <a:solidFill>
                  <a:schemeClr val="bg1"/>
                </a:solidFill>
              </a:rPr>
              <a:t>14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D326E6-9270-4567-9EF2-F9C769B07130}"/>
              </a:ext>
            </a:extLst>
          </p:cNvPr>
          <p:cNvSpPr txBox="1"/>
          <p:nvPr/>
        </p:nvSpPr>
        <p:spPr>
          <a:xfrm>
            <a:off x="1862115" y="538324"/>
            <a:ext cx="8467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6. Conclusions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6A89C2-1348-46B5-A08E-468E3D5DC182}"/>
              </a:ext>
            </a:extLst>
          </p:cNvPr>
          <p:cNvSpPr txBox="1"/>
          <p:nvPr/>
        </p:nvSpPr>
        <p:spPr>
          <a:xfrm>
            <a:off x="584786" y="1232989"/>
            <a:ext cx="111692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Shown that: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Computed coupling between two plane waves match expected path length change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Coupling “vanishes” in LPS for two identical gaussians on large SEPD</a:t>
            </a:r>
          </a:p>
        </p:txBody>
      </p:sp>
      <p:pic>
        <p:nvPicPr>
          <p:cNvPr id="10" name="Picture 9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B69B4275-9927-4B37-9544-5C371633C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189" y="2099099"/>
            <a:ext cx="4233273" cy="5977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8E096F-E6C5-4742-902A-43E48BEDA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189" y="3205039"/>
            <a:ext cx="3710961" cy="6583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031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33375" y="1555996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5207A6-0F7D-4B1D-93C5-340D2FF2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552" y="36511"/>
            <a:ext cx="2743200" cy="365125"/>
          </a:xfrm>
        </p:spPr>
        <p:txBody>
          <a:bodyPr/>
          <a:lstStyle/>
          <a:p>
            <a:fld id="{01DD9B2E-0F68-4E36-8E5A-BCFDBE11C298}" type="slidenum">
              <a:rPr lang="en-US" b="1" smtClean="0">
                <a:solidFill>
                  <a:schemeClr val="bg1"/>
                </a:solidFill>
              </a:rPr>
              <a:t>15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69F723-88B7-4B6B-A837-C16399A7B77D}"/>
              </a:ext>
            </a:extLst>
          </p:cNvPr>
          <p:cNvSpPr txBox="1"/>
          <p:nvPr/>
        </p:nvSpPr>
        <p:spPr>
          <a:xfrm>
            <a:off x="780176" y="620872"/>
            <a:ext cx="106372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References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D6308B-CEA3-4DDC-8F32-4D5027258707}"/>
              </a:ext>
            </a:extLst>
          </p:cNvPr>
          <p:cNvCxnSpPr>
            <a:cxnSpLocks/>
          </p:cNvCxnSpPr>
          <p:nvPr/>
        </p:nvCxnSpPr>
        <p:spPr>
          <a:xfrm>
            <a:off x="333374" y="5693329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FB4AAC-1B21-42F6-A1B4-B72BEEFC7A92}"/>
              </a:ext>
            </a:extLst>
          </p:cNvPr>
          <p:cNvSpPr txBox="1"/>
          <p:nvPr/>
        </p:nvSpPr>
        <p:spPr>
          <a:xfrm>
            <a:off x="401836" y="2017048"/>
            <a:ext cx="111692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[1] </a:t>
            </a:r>
            <a:r>
              <a:rPr lang="en-US" dirty="0" err="1"/>
              <a:t>Sönke</a:t>
            </a:r>
            <a:r>
              <a:rPr lang="en-US" dirty="0"/>
              <a:t> Schuster, Gudrun </a:t>
            </a:r>
            <a:r>
              <a:rPr lang="en-US" dirty="0" err="1"/>
              <a:t>Wanner</a:t>
            </a:r>
            <a:r>
              <a:rPr lang="en-US" dirty="0"/>
              <a:t>, Michael </a:t>
            </a:r>
            <a:r>
              <a:rPr lang="en-US" dirty="0" err="1"/>
              <a:t>Tröbs</a:t>
            </a:r>
            <a:r>
              <a:rPr lang="en-US" dirty="0"/>
              <a:t>, and Gerhard </a:t>
            </a:r>
            <a:r>
              <a:rPr lang="en-US" dirty="0" err="1"/>
              <a:t>Heinzel</a:t>
            </a:r>
            <a:r>
              <a:rPr lang="en-US" dirty="0"/>
              <a:t>, "Vanishing tilt-to-length coupling for a 	singular case in two-beam laser interferometers with Gaussian beams," Appl. Opt. 54, 1010-1014 (2015).</a:t>
            </a:r>
          </a:p>
          <a:p>
            <a:r>
              <a:rPr lang="en-US" sz="2400" dirty="0"/>
              <a:t>[2] </a:t>
            </a:r>
            <a:r>
              <a:rPr lang="en-US" dirty="0"/>
              <a:t>Gudrun </a:t>
            </a:r>
            <a:r>
              <a:rPr lang="en-US" dirty="0" err="1"/>
              <a:t>Wanner</a:t>
            </a:r>
            <a:r>
              <a:rPr lang="en-US" dirty="0"/>
              <a:t> and Gerhard </a:t>
            </a:r>
            <a:r>
              <a:rPr lang="en-US" dirty="0" err="1"/>
              <a:t>Heinzel</a:t>
            </a:r>
            <a:r>
              <a:rPr lang="en-US" dirty="0"/>
              <a:t>, "Analytical description of interference between two misaligned and 	mismatched complete Gaussian beams," Appl. Opt. 53, 3043-3048 (2014).</a:t>
            </a:r>
          </a:p>
          <a:p>
            <a:r>
              <a:rPr lang="en-US" sz="2400" dirty="0"/>
              <a:t>[3] </a:t>
            </a:r>
            <a:r>
              <a:rPr lang="en-US" dirty="0"/>
              <a:t>D. Anderson, “Alignment of resonant optical cavities,” Appl. Opt. 23, 2944–2949 (1984).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673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33375" y="1074631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5207A6-0F7D-4B1D-93C5-340D2FF2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552" y="36511"/>
            <a:ext cx="2743200" cy="365125"/>
          </a:xfrm>
        </p:spPr>
        <p:txBody>
          <a:bodyPr/>
          <a:lstStyle/>
          <a:p>
            <a:fld id="{01DD9B2E-0F68-4E36-8E5A-BCFDBE11C298}" type="slidenum">
              <a:rPr lang="en-US" b="1" smtClean="0">
                <a:solidFill>
                  <a:schemeClr val="bg1"/>
                </a:solidFill>
              </a:rPr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D326E6-9270-4567-9EF2-F9C769B07130}"/>
              </a:ext>
            </a:extLst>
          </p:cNvPr>
          <p:cNvSpPr txBox="1"/>
          <p:nvPr/>
        </p:nvSpPr>
        <p:spPr>
          <a:xfrm>
            <a:off x="1542853" y="453617"/>
            <a:ext cx="8467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Sections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F8A1E1-6E56-45ED-905F-24890A9E0E67}"/>
              </a:ext>
            </a:extLst>
          </p:cNvPr>
          <p:cNvSpPr txBox="1"/>
          <p:nvPr/>
        </p:nvSpPr>
        <p:spPr>
          <a:xfrm>
            <a:off x="3985553" y="1905506"/>
            <a:ext cx="42208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Geometrical Coupling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Plane Waves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Gaussian Beams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Discussion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03283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33375" y="1074631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5207A6-0F7D-4B1D-93C5-340D2FF2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552" y="36511"/>
            <a:ext cx="2743200" cy="365125"/>
          </a:xfrm>
        </p:spPr>
        <p:txBody>
          <a:bodyPr/>
          <a:lstStyle/>
          <a:p>
            <a:fld id="{01DD9B2E-0F68-4E36-8E5A-BCFDBE11C298}" type="slidenum">
              <a:rPr lang="en-US" b="1" smtClean="0">
                <a:solidFill>
                  <a:schemeClr val="bg1"/>
                </a:solidFill>
              </a:rPr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D326E6-9270-4567-9EF2-F9C769B07130}"/>
              </a:ext>
            </a:extLst>
          </p:cNvPr>
          <p:cNvSpPr txBox="1"/>
          <p:nvPr/>
        </p:nvSpPr>
        <p:spPr>
          <a:xfrm>
            <a:off x="1935525" y="583272"/>
            <a:ext cx="8467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1. 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6D7527-F3D8-448F-8A55-F607221E150C}"/>
              </a:ext>
            </a:extLst>
          </p:cNvPr>
          <p:cNvSpPr txBox="1"/>
          <p:nvPr/>
        </p:nvSpPr>
        <p:spPr>
          <a:xfrm>
            <a:off x="584786" y="1232989"/>
            <a:ext cx="111692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Beam misalignments couple into interferometric length readouts (TTL coupling)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Described as geometrical pathlength changes of the measurement beam 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TTL coupling is cancelled </a:t>
            </a:r>
            <a:r>
              <a:rPr lang="en-US" sz="2400" b="1" dirty="0"/>
              <a:t>to first-order</a:t>
            </a:r>
            <a:r>
              <a:rPr lang="en-US" sz="2400" dirty="0"/>
              <a:t> for the special case: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Identical Gaussian-Gaussian beam interference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Large detector (no clipping), directly on the beam axis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58DE151D-C261-4542-8CA0-E9003DFD3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74" y="3330338"/>
            <a:ext cx="4393213" cy="328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7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33375" y="1074631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5207A6-0F7D-4B1D-93C5-340D2FF2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552" y="36511"/>
            <a:ext cx="2743200" cy="365125"/>
          </a:xfrm>
        </p:spPr>
        <p:txBody>
          <a:bodyPr/>
          <a:lstStyle/>
          <a:p>
            <a:fld id="{01DD9B2E-0F68-4E36-8E5A-BCFDBE11C298}" type="slidenum">
              <a:rPr lang="en-US" b="1" smtClean="0">
                <a:solidFill>
                  <a:schemeClr val="bg1"/>
                </a:solidFill>
              </a:rPr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D326E6-9270-4567-9EF2-F9C769B07130}"/>
              </a:ext>
            </a:extLst>
          </p:cNvPr>
          <p:cNvSpPr txBox="1"/>
          <p:nvPr/>
        </p:nvSpPr>
        <p:spPr>
          <a:xfrm>
            <a:off x="1935525" y="559993"/>
            <a:ext cx="8467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2. Geometrical Coupling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E900CE4-6E4D-486A-806A-E627D980D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65" y="2694755"/>
            <a:ext cx="5267325" cy="3944369"/>
          </a:xfrm>
          <a:prstGeom prst="rect">
            <a:avLst/>
          </a:prstGeom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9B704956-7899-4B97-BB03-5A2BACF36E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" r="11932"/>
          <a:stretch/>
        </p:blipFill>
        <p:spPr>
          <a:xfrm>
            <a:off x="5925773" y="4216599"/>
            <a:ext cx="5607779" cy="9006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E9C392-1AB8-4B17-9272-8734297C716B}"/>
              </a:ext>
            </a:extLst>
          </p:cNvPr>
          <p:cNvSpPr txBox="1"/>
          <p:nvPr/>
        </p:nvSpPr>
        <p:spPr>
          <a:xfrm>
            <a:off x="266700" y="1232989"/>
            <a:ext cx="114873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PD detects interference of measurement and reference beam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a tilted measurement beam: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Phase difference → Longitudinal Pathlength Sensing signal (</a:t>
            </a:r>
            <a:r>
              <a:rPr lang="en-US" sz="2400" i="1" dirty="0" err="1"/>
              <a:t>s</a:t>
            </a:r>
            <a:r>
              <a:rPr lang="en-US" sz="2400" baseline="-25000" dirty="0" err="1"/>
              <a:t>LPS</a:t>
            </a:r>
            <a:r>
              <a:rPr lang="en-US" sz="2400" dirty="0"/>
              <a:t>), vanishes at 1</a:t>
            </a:r>
            <a:r>
              <a:rPr lang="en-US" sz="2400" baseline="30000" dirty="0"/>
              <a:t>st</a:t>
            </a:r>
            <a:r>
              <a:rPr lang="en-US" sz="2400" dirty="0"/>
              <a:t>-order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Arises from geometrical pathlength difference </a:t>
            </a:r>
            <a:r>
              <a:rPr lang="en-US" sz="2400" dirty="0" err="1">
                <a:latin typeface="Symbol" panose="05050102010706020507" pitchFamily="18" charset="2"/>
              </a:rPr>
              <a:t>D</a:t>
            </a:r>
            <a:r>
              <a:rPr lang="en-US" sz="2400" i="1" dirty="0" err="1"/>
              <a:t>s</a:t>
            </a:r>
            <a:r>
              <a:rPr lang="en-US" sz="2400" baseline="-25000" dirty="0" err="1"/>
              <a:t>geo</a:t>
            </a:r>
            <a:endParaRPr lang="en-US" sz="2400" baseline="-25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BFC7A6-9347-4F5B-8300-32229A96D335}"/>
              </a:ext>
            </a:extLst>
          </p:cNvPr>
          <p:cNvCxnSpPr>
            <a:cxnSpLocks/>
          </p:cNvCxnSpPr>
          <p:nvPr/>
        </p:nvCxnSpPr>
        <p:spPr>
          <a:xfrm flipV="1">
            <a:off x="4183325" y="3540760"/>
            <a:ext cx="292155" cy="1509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6BB31C-7AA7-4249-A1F4-8EB02106DC70}"/>
              </a:ext>
            </a:extLst>
          </p:cNvPr>
          <p:cNvSpPr txBox="1"/>
          <p:nvPr/>
        </p:nvSpPr>
        <p:spPr>
          <a:xfrm>
            <a:off x="5925772" y="3555690"/>
            <a:ext cx="3330779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err="1"/>
              <a:t>d</a:t>
            </a:r>
            <a:r>
              <a:rPr lang="en-US" sz="2000" baseline="-25000" dirty="0" err="1"/>
              <a:t>pivot</a:t>
            </a:r>
            <a:r>
              <a:rPr lang="en-US" sz="2000" dirty="0"/>
              <a:t> = (</a:t>
            </a:r>
            <a:r>
              <a:rPr lang="en-US" sz="2000" i="1" dirty="0" err="1"/>
              <a:t>d</a:t>
            </a:r>
            <a:r>
              <a:rPr lang="en-US" sz="2000" baseline="-25000" dirty="0" err="1"/>
              <a:t>pivot</a:t>
            </a:r>
            <a:r>
              <a:rPr lang="en-US" sz="2000" dirty="0"/>
              <a:t>+ </a:t>
            </a:r>
            <a:r>
              <a:rPr lang="en-US" sz="2000" dirty="0" err="1">
                <a:latin typeface="Symbol" panose="05050102010706020507" pitchFamily="18" charset="2"/>
              </a:rPr>
              <a:t>D</a:t>
            </a:r>
            <a:r>
              <a:rPr lang="en-US" sz="2000" dirty="0" err="1"/>
              <a:t>s</a:t>
            </a:r>
            <a:r>
              <a:rPr lang="en-US" sz="2000" baseline="-25000" dirty="0" err="1"/>
              <a:t>geo</a:t>
            </a:r>
            <a:r>
              <a:rPr lang="en-US" sz="2000" dirty="0"/>
              <a:t>)cos(</a:t>
            </a:r>
            <a:r>
              <a:rPr lang="en-US" sz="2000" i="1" dirty="0">
                <a:latin typeface="Symbol" panose="05050102010706020507" pitchFamily="18" charset="2"/>
              </a:rPr>
              <a:t>a</a:t>
            </a:r>
            <a:r>
              <a:rPr lang="en-US" sz="2000" dirty="0"/>
              <a:t>)…</a:t>
            </a:r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D1B27097-DD74-4218-A6D9-6E107B8C9B8A}"/>
              </a:ext>
            </a:extLst>
          </p:cNvPr>
          <p:cNvSpPr/>
          <p:nvPr/>
        </p:nvSpPr>
        <p:spPr>
          <a:xfrm>
            <a:off x="9144315" y="3429000"/>
            <a:ext cx="182880" cy="18288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8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33375" y="1074631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5207A6-0F7D-4B1D-93C5-340D2FF2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552" y="36511"/>
            <a:ext cx="2743200" cy="365125"/>
          </a:xfrm>
        </p:spPr>
        <p:txBody>
          <a:bodyPr/>
          <a:lstStyle/>
          <a:p>
            <a:fld id="{01DD9B2E-0F68-4E36-8E5A-BCFDBE11C298}" type="slidenum">
              <a:rPr lang="en-US" b="1" smtClean="0">
                <a:solidFill>
                  <a:schemeClr val="bg1"/>
                </a:solidFill>
              </a:rPr>
              <a:t>5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1382034-824F-45E1-B6E7-EB5AAA489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3796"/>
            <a:ext cx="5461281" cy="4089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D312C0-0058-424B-B598-D4511785B425}"/>
              </a:ext>
            </a:extLst>
          </p:cNvPr>
          <p:cNvSpPr txBox="1"/>
          <p:nvPr/>
        </p:nvSpPr>
        <p:spPr>
          <a:xfrm>
            <a:off x="5920267" y="1357277"/>
            <a:ext cx="41609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Reference beam centered on PD: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Measurement beam tilted by </a:t>
            </a:r>
            <a:r>
              <a:rPr lang="en-US" sz="2000" dirty="0">
                <a:latin typeface="Symbol" panose="05050102010706020507" pitchFamily="18" charset="2"/>
              </a:rPr>
              <a:t>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Symbol" panose="05050102010706020507" pitchFamily="18" charset="2"/>
            </a:endParaRPr>
          </a:p>
          <a:p>
            <a:endParaRPr lang="en-US" sz="2000" dirty="0">
              <a:latin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Symbol" panose="05050102010706020507" pitchFamily="18" charset="2"/>
            </a:endParaRPr>
          </a:p>
          <a:p>
            <a:endParaRPr lang="en-US" sz="2000" dirty="0">
              <a:latin typeface="Symbol" panose="05050102010706020507" pitchFamily="18" charset="2"/>
            </a:endParaRPr>
          </a:p>
          <a:p>
            <a:endParaRPr lang="en-US" sz="2000" dirty="0">
              <a:latin typeface="Symbol" panose="05050102010706020507" pitchFamily="18" charset="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5F6FED-F29C-475A-AEAF-EF4D76823C32}"/>
              </a:ext>
            </a:extLst>
          </p:cNvPr>
          <p:cNvSpPr/>
          <p:nvPr/>
        </p:nvSpPr>
        <p:spPr>
          <a:xfrm>
            <a:off x="3592673" y="1845397"/>
            <a:ext cx="1409350" cy="285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373749-7522-4ECF-A9F4-43DB0196F8DB}"/>
              </a:ext>
            </a:extLst>
          </p:cNvPr>
          <p:cNvCxnSpPr/>
          <p:nvPr/>
        </p:nvCxnSpPr>
        <p:spPr>
          <a:xfrm>
            <a:off x="1503813" y="3841977"/>
            <a:ext cx="265176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F0FB53-DAB3-46F1-B9B0-B3A3CEA129E6}"/>
              </a:ext>
            </a:extLst>
          </p:cNvPr>
          <p:cNvCxnSpPr>
            <a:cxnSpLocks/>
          </p:cNvCxnSpPr>
          <p:nvPr/>
        </p:nvCxnSpPr>
        <p:spPr>
          <a:xfrm flipV="1">
            <a:off x="1503813" y="2659129"/>
            <a:ext cx="2332140" cy="118284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D326E6-9270-4567-9EF2-F9C769B07130}"/>
              </a:ext>
            </a:extLst>
          </p:cNvPr>
          <p:cNvSpPr txBox="1"/>
          <p:nvPr/>
        </p:nvSpPr>
        <p:spPr>
          <a:xfrm>
            <a:off x="2555364" y="541939"/>
            <a:ext cx="6862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(2.) Tilted Gaussian-Gaussian Interference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69B4F89-9980-4FBD-AD77-0658729F8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56" y="4122947"/>
            <a:ext cx="4641863" cy="463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8" name="Picture 37" descr="A close up of a clock&#10;&#10;Description automatically generated">
            <a:extLst>
              <a:ext uri="{FF2B5EF4-FFF2-40B4-BE49-F238E27FC236}">
                <a16:creationId xmlns:a16="http://schemas.microsoft.com/office/drawing/2014/main" id="{163871EF-313E-4665-9480-120248670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071" y="1792745"/>
            <a:ext cx="1035103" cy="8699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0" name="Picture 39" descr="A close up of a clock&#10;&#10;Description automatically generated">
            <a:extLst>
              <a:ext uri="{FF2B5EF4-FFF2-40B4-BE49-F238E27FC236}">
                <a16:creationId xmlns:a16="http://schemas.microsoft.com/office/drawing/2014/main" id="{641401C6-573E-4380-8673-A6A3426912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27"/>
          <a:stretch/>
        </p:blipFill>
        <p:spPr>
          <a:xfrm>
            <a:off x="6559567" y="3055290"/>
            <a:ext cx="1784442" cy="9154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2" name="Picture 41" descr="A close up of a clock&#10;&#10;Description automatically generated">
            <a:extLst>
              <a:ext uri="{FF2B5EF4-FFF2-40B4-BE49-F238E27FC236}">
                <a16:creationId xmlns:a16="http://schemas.microsoft.com/office/drawing/2014/main" id="{265FB14B-1929-4E92-9ED3-173FEB1068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37" y="3037220"/>
            <a:ext cx="2559182" cy="965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177BF5-5835-40A4-A732-F3CF17BE9DB4}"/>
              </a:ext>
            </a:extLst>
          </p:cNvPr>
          <p:cNvCxnSpPr/>
          <p:nvPr/>
        </p:nvCxnSpPr>
        <p:spPr>
          <a:xfrm flipV="1">
            <a:off x="3835953" y="2499738"/>
            <a:ext cx="319620" cy="1593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18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33375" y="1074631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5207A6-0F7D-4B1D-93C5-340D2FF2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552" y="36511"/>
            <a:ext cx="2743200" cy="365125"/>
          </a:xfrm>
        </p:spPr>
        <p:txBody>
          <a:bodyPr/>
          <a:lstStyle/>
          <a:p>
            <a:fld id="{01DD9B2E-0F68-4E36-8E5A-BCFDBE11C298}" type="slidenum">
              <a:rPr lang="en-US" b="1" smtClean="0">
                <a:solidFill>
                  <a:schemeClr val="bg1"/>
                </a:solidFill>
              </a:rPr>
              <a:t>6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1382034-824F-45E1-B6E7-EB5AAA489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3759"/>
            <a:ext cx="5461281" cy="4089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D312C0-0058-424B-B598-D4511785B425}"/>
              </a:ext>
            </a:extLst>
          </p:cNvPr>
          <p:cNvSpPr txBox="1"/>
          <p:nvPr/>
        </p:nvSpPr>
        <p:spPr>
          <a:xfrm>
            <a:off x="5301406" y="1044540"/>
            <a:ext cx="416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Measurement beam tilted by </a:t>
            </a:r>
            <a:r>
              <a:rPr lang="en-US" sz="2400" b="1" dirty="0">
                <a:latin typeface="Symbol" panose="05050102010706020507" pitchFamily="18" charset="2"/>
              </a:rPr>
              <a:t>a</a:t>
            </a:r>
            <a:r>
              <a:rPr lang="en-US" sz="2400" dirty="0">
                <a:latin typeface="Symbol" panose="05050102010706020507" pitchFamily="18" charset="2"/>
              </a:rPr>
              <a:t>: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373749-7522-4ECF-A9F4-43DB0196F8DB}"/>
              </a:ext>
            </a:extLst>
          </p:cNvPr>
          <p:cNvCxnSpPr/>
          <p:nvPr/>
        </p:nvCxnSpPr>
        <p:spPr>
          <a:xfrm>
            <a:off x="1503813" y="3911940"/>
            <a:ext cx="265176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F0FB53-DAB3-46F1-B9B0-B3A3CEA129E6}"/>
              </a:ext>
            </a:extLst>
          </p:cNvPr>
          <p:cNvCxnSpPr>
            <a:cxnSpLocks/>
          </p:cNvCxnSpPr>
          <p:nvPr/>
        </p:nvCxnSpPr>
        <p:spPr>
          <a:xfrm flipV="1">
            <a:off x="1503813" y="2729092"/>
            <a:ext cx="2332140" cy="1182848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D326E6-9270-4567-9EF2-F9C769B07130}"/>
              </a:ext>
            </a:extLst>
          </p:cNvPr>
          <p:cNvSpPr txBox="1"/>
          <p:nvPr/>
        </p:nvSpPr>
        <p:spPr>
          <a:xfrm>
            <a:off x="2305111" y="527661"/>
            <a:ext cx="8467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(2.) Measurement Beam Coordinate Transformation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69B4F89-9980-4FBD-AD77-0658729F8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807" y="1599349"/>
            <a:ext cx="4641863" cy="463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500A7A2-FBC4-4A47-9758-1FD0BCB47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807" y="2171568"/>
            <a:ext cx="6011910" cy="17303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EF8DF49-BF8C-4EDB-A56E-4062565F9FFF}"/>
              </a:ext>
            </a:extLst>
          </p:cNvPr>
          <p:cNvSpPr txBox="1"/>
          <p:nvPr/>
        </p:nvSpPr>
        <p:spPr>
          <a:xfrm>
            <a:off x="5301406" y="3817039"/>
            <a:ext cx="416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 </a:t>
            </a:r>
            <a:r>
              <a:rPr lang="en-US" sz="2400" b="1" i="1" dirty="0" err="1"/>
              <a:t>z</a:t>
            </a:r>
            <a:r>
              <a:rPr lang="en-US" sz="2400" b="1" baseline="-25000" dirty="0" err="1"/>
              <a:t>COR</a:t>
            </a:r>
            <a:r>
              <a:rPr lang="en-US" sz="2400" b="1" dirty="0"/>
              <a:t> = -</a:t>
            </a:r>
            <a:r>
              <a:rPr lang="en-US" sz="2400" b="1" i="1" dirty="0" err="1"/>
              <a:t>d</a:t>
            </a:r>
            <a:r>
              <a:rPr lang="en-US" sz="2400" b="1" baseline="-25000" dirty="0" err="1"/>
              <a:t>pivot</a:t>
            </a:r>
            <a:r>
              <a:rPr lang="en-US" sz="2400" dirty="0">
                <a:latin typeface="Symbol" panose="05050102010706020507" pitchFamily="18" charset="2"/>
              </a:rPr>
              <a:t>: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6FE6763-7908-41B2-979C-A4177D3BCC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282" y="4338271"/>
            <a:ext cx="3956278" cy="37472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FE80668-2C72-4E20-A1B9-F306DF467A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281" y="4673791"/>
            <a:ext cx="5311600" cy="342930"/>
          </a:xfrm>
          <a:prstGeom prst="rect">
            <a:avLst/>
          </a:prstGeom>
        </p:spPr>
      </p:pic>
      <p:sp>
        <p:nvSpPr>
          <p:cNvPr id="3" name="Smiley Face 2">
            <a:extLst>
              <a:ext uri="{FF2B5EF4-FFF2-40B4-BE49-F238E27FC236}">
                <a16:creationId xmlns:a16="http://schemas.microsoft.com/office/drawing/2014/main" id="{1B2DE257-D106-4A61-92C3-35E7220CB975}"/>
              </a:ext>
            </a:extLst>
          </p:cNvPr>
          <p:cNvSpPr/>
          <p:nvPr/>
        </p:nvSpPr>
        <p:spPr>
          <a:xfrm>
            <a:off x="11304928" y="2068560"/>
            <a:ext cx="182880" cy="18288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21">
            <a:extLst>
              <a:ext uri="{FF2B5EF4-FFF2-40B4-BE49-F238E27FC236}">
                <a16:creationId xmlns:a16="http://schemas.microsoft.com/office/drawing/2014/main" id="{34269EF0-4CA1-4128-8B27-EFA172AE7B95}"/>
              </a:ext>
            </a:extLst>
          </p:cNvPr>
          <p:cNvSpPr/>
          <p:nvPr/>
        </p:nvSpPr>
        <p:spPr>
          <a:xfrm>
            <a:off x="10751274" y="4193856"/>
            <a:ext cx="182880" cy="18288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1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5807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33375" y="1074631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5207A6-0F7D-4B1D-93C5-340D2FF2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552" y="36511"/>
            <a:ext cx="2743200" cy="365125"/>
          </a:xfrm>
        </p:spPr>
        <p:txBody>
          <a:bodyPr/>
          <a:lstStyle/>
          <a:p>
            <a:fld id="{01DD9B2E-0F68-4E36-8E5A-BCFDBE11C298}" type="slidenum">
              <a:rPr lang="en-US" b="1" smtClean="0">
                <a:solidFill>
                  <a:schemeClr val="bg1"/>
                </a:solidFill>
              </a:rPr>
              <a:t>7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D326E6-9270-4567-9EF2-F9C769B07130}"/>
              </a:ext>
            </a:extLst>
          </p:cNvPr>
          <p:cNvSpPr txBox="1"/>
          <p:nvPr/>
        </p:nvSpPr>
        <p:spPr>
          <a:xfrm>
            <a:off x="2305111" y="527661"/>
            <a:ext cx="8467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(2.) Measurement Beam Centers of Rotation (COR)</a:t>
            </a:r>
          </a:p>
        </p:txBody>
      </p:sp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4F175D9-8C52-416D-B86C-965EAFD14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481" y="1156184"/>
            <a:ext cx="4074850" cy="2769226"/>
          </a:xfrm>
          <a:prstGeom prst="rect">
            <a:avLst/>
          </a:prstGeom>
        </p:spPr>
      </p:pic>
      <p:pic>
        <p:nvPicPr>
          <p:cNvPr id="12" name="Picture 1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23B37EE-8831-49B5-B34D-D1A22A04A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362" y="3863862"/>
            <a:ext cx="4161550" cy="2873896"/>
          </a:xfrm>
          <a:prstGeom prst="rect">
            <a:avLst/>
          </a:prstGeom>
        </p:spPr>
      </p:pic>
      <p:pic>
        <p:nvPicPr>
          <p:cNvPr id="14" name="Picture 1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58CDB60-1A94-4948-8BEF-872B1D1D5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95" y="1148383"/>
            <a:ext cx="4166511" cy="2818247"/>
          </a:xfrm>
          <a:prstGeom prst="rect">
            <a:avLst/>
          </a:prstGeom>
        </p:spPr>
      </p:pic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86C5FB0A-F54F-42EB-A9EE-7DA1AB704D33}"/>
              </a:ext>
            </a:extLst>
          </p:cNvPr>
          <p:cNvSpPr/>
          <p:nvPr/>
        </p:nvSpPr>
        <p:spPr>
          <a:xfrm>
            <a:off x="4379053" y="1325462"/>
            <a:ext cx="687897" cy="234052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elay 12">
            <a:extLst>
              <a:ext uri="{FF2B5EF4-FFF2-40B4-BE49-F238E27FC236}">
                <a16:creationId xmlns:a16="http://schemas.microsoft.com/office/drawing/2014/main" id="{67C79863-CD3A-4A62-9687-E82B3A8D2656}"/>
              </a:ext>
            </a:extLst>
          </p:cNvPr>
          <p:cNvSpPr/>
          <p:nvPr/>
        </p:nvSpPr>
        <p:spPr>
          <a:xfrm>
            <a:off x="7315963" y="4064094"/>
            <a:ext cx="687897" cy="234052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elay 14">
            <a:extLst>
              <a:ext uri="{FF2B5EF4-FFF2-40B4-BE49-F238E27FC236}">
                <a16:creationId xmlns:a16="http://schemas.microsoft.com/office/drawing/2014/main" id="{E7189E7E-3779-4968-8B90-99C775DF6D97}"/>
              </a:ext>
            </a:extLst>
          </p:cNvPr>
          <p:cNvSpPr/>
          <p:nvPr/>
        </p:nvSpPr>
        <p:spPr>
          <a:xfrm>
            <a:off x="10840673" y="1333216"/>
            <a:ext cx="687897" cy="234052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1A9BCF-6F74-46F2-B02A-AFB5A31888C5}"/>
              </a:ext>
            </a:extLst>
          </p:cNvPr>
          <p:cNvSpPr/>
          <p:nvPr/>
        </p:nvSpPr>
        <p:spPr>
          <a:xfrm>
            <a:off x="2317303" y="1124632"/>
            <a:ext cx="492953" cy="2008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18E279-A475-47B2-896C-21A30C846D92}"/>
              </a:ext>
            </a:extLst>
          </p:cNvPr>
          <p:cNvSpPr/>
          <p:nvPr/>
        </p:nvSpPr>
        <p:spPr>
          <a:xfrm>
            <a:off x="5120629" y="3863862"/>
            <a:ext cx="492953" cy="2008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F949BB8-E13D-4D8D-A950-14FF60B91812}"/>
              </a:ext>
            </a:extLst>
          </p:cNvPr>
          <p:cNvSpPr/>
          <p:nvPr/>
        </p:nvSpPr>
        <p:spPr>
          <a:xfrm>
            <a:off x="8615812" y="1132386"/>
            <a:ext cx="492953" cy="2008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CE23EB7-64CA-4276-893A-E654B8CF3FEE}"/>
              </a:ext>
            </a:extLst>
          </p:cNvPr>
          <p:cNvSpPr/>
          <p:nvPr/>
        </p:nvSpPr>
        <p:spPr>
          <a:xfrm>
            <a:off x="5366692" y="2377455"/>
            <a:ext cx="1402080" cy="4648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2D580-24AA-434D-B44E-FE308A79115F}"/>
              </a:ext>
            </a:extLst>
          </p:cNvPr>
          <p:cNvSpPr txBox="1"/>
          <p:nvPr/>
        </p:nvSpPr>
        <p:spPr>
          <a:xfrm>
            <a:off x="5211625" y="1973331"/>
            <a:ext cx="175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Introduce offset</a:t>
            </a:r>
          </a:p>
        </p:txBody>
      </p:sp>
    </p:spTree>
    <p:extLst>
      <p:ext uri="{BB962C8B-B14F-4D97-AF65-F5344CB8AC3E}">
        <p14:creationId xmlns:p14="http://schemas.microsoft.com/office/powerpoint/2010/main" val="122172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5" grpId="0" animBg="1"/>
      <p:bldP spid="7" grpId="0" animBg="1"/>
      <p:bldP spid="16" grpId="0" animBg="1"/>
      <p:bldP spid="17" grpId="0" animBg="1"/>
      <p:bldP spid="9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96EC66-A029-4B8A-8461-2237944EC1A0}"/>
              </a:ext>
            </a:extLst>
          </p:cNvPr>
          <p:cNvSpPr txBox="1"/>
          <p:nvPr/>
        </p:nvSpPr>
        <p:spPr>
          <a:xfrm>
            <a:off x="555787" y="1098197"/>
            <a:ext cx="1021709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Infinite plane wave: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the tilted measurement beam:</a:t>
            </a:r>
            <a:endParaRPr lang="en-US" sz="2000" dirty="0">
              <a:latin typeface="Symbol" panose="05050102010706020507" pitchFamily="18" charset="2"/>
            </a:endParaRPr>
          </a:p>
          <a:p>
            <a:endParaRPr lang="en-US" sz="2000" dirty="0">
              <a:latin typeface="Symbol" panose="05050102010706020507" pitchFamily="18" charset="2"/>
            </a:endParaRPr>
          </a:p>
          <a:p>
            <a:endParaRPr lang="en-US" sz="2000" dirty="0">
              <a:latin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Extract the path length difference from complex phase of the integral over the overlap term: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Integration of the overlap term (square detector, </a:t>
            </a:r>
            <a:r>
              <a:rPr lang="en-US" sz="2000" i="1" dirty="0"/>
              <a:t>z </a:t>
            </a:r>
            <a:r>
              <a:rPr lang="en-US" sz="2000" dirty="0"/>
              <a:t>= 0, side = 2</a:t>
            </a:r>
            <a:r>
              <a:rPr lang="en-US" sz="2000" i="1" dirty="0"/>
              <a:t>r</a:t>
            </a:r>
            <a:r>
              <a:rPr lang="en-US" sz="2000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ctr"/>
            <a:br>
              <a:rPr lang="en-US" sz="2000" dirty="0"/>
            </a:b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7" name="Picture 16" descr="A picture containing table&#10;&#10;Description automatically generated">
            <a:extLst>
              <a:ext uri="{FF2B5EF4-FFF2-40B4-BE49-F238E27FC236}">
                <a16:creationId xmlns:a16="http://schemas.microsoft.com/office/drawing/2014/main" id="{722FECF5-EB85-40BD-ACDE-64250DA28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01" y="3333083"/>
            <a:ext cx="3022919" cy="5663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33375" y="1074631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5207A6-0F7D-4B1D-93C5-340D2FF2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552" y="36511"/>
            <a:ext cx="2743200" cy="365125"/>
          </a:xfrm>
        </p:spPr>
        <p:txBody>
          <a:bodyPr/>
          <a:lstStyle/>
          <a:p>
            <a:fld id="{01DD9B2E-0F68-4E36-8E5A-BCFDBE11C298}" type="slidenum">
              <a:rPr lang="en-US" b="1" smtClean="0">
                <a:solidFill>
                  <a:schemeClr val="bg1"/>
                </a:solidFill>
              </a:rPr>
              <a:t>8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D326E6-9270-4567-9EF2-F9C769B07130}"/>
              </a:ext>
            </a:extLst>
          </p:cNvPr>
          <p:cNvSpPr txBox="1"/>
          <p:nvPr/>
        </p:nvSpPr>
        <p:spPr>
          <a:xfrm>
            <a:off x="1862115" y="536202"/>
            <a:ext cx="8467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3. Plane Waves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EA6061-05EE-4AF1-ABFA-730E85151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01" y="1496191"/>
            <a:ext cx="4168620" cy="3557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46F309-5770-412B-BC8D-16EB69B9E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01" y="2525657"/>
            <a:ext cx="3536434" cy="2798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72157279-7107-4E5F-A33C-83F32EB627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00" y="4189149"/>
            <a:ext cx="7889559" cy="24864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2469BD7-878D-4640-9921-15B9FC564815}"/>
              </a:ext>
            </a:extLst>
          </p:cNvPr>
          <p:cNvSpPr/>
          <p:nvPr/>
        </p:nvSpPr>
        <p:spPr>
          <a:xfrm>
            <a:off x="7884160" y="6101274"/>
            <a:ext cx="132080" cy="4417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96BFC47-F9D2-461F-A17F-EBBCB4B1ED89}"/>
              </a:ext>
            </a:extLst>
          </p:cNvPr>
          <p:cNvSpPr/>
          <p:nvPr/>
        </p:nvSpPr>
        <p:spPr>
          <a:xfrm>
            <a:off x="5360035" y="4762237"/>
            <a:ext cx="2231390" cy="44176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21">
            <a:extLst>
              <a:ext uri="{FF2B5EF4-FFF2-40B4-BE49-F238E27FC236}">
                <a16:creationId xmlns:a16="http://schemas.microsoft.com/office/drawing/2014/main" id="{38AFF4CA-40A1-47F3-AED8-AA60C4E0132A}"/>
              </a:ext>
            </a:extLst>
          </p:cNvPr>
          <p:cNvSpPr/>
          <p:nvPr/>
        </p:nvSpPr>
        <p:spPr>
          <a:xfrm rot="10800000">
            <a:off x="8907209" y="4099667"/>
            <a:ext cx="182880" cy="18288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142BBAD-EC7A-42EB-92DF-23387E7CD3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281" y="2504012"/>
            <a:ext cx="5311600" cy="3429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FC4275-47D0-4BCD-8070-FEE373953AFB}"/>
              </a:ext>
            </a:extLst>
          </p:cNvPr>
          <p:cNvCxnSpPr/>
          <p:nvPr/>
        </p:nvCxnSpPr>
        <p:spPr>
          <a:xfrm flipV="1">
            <a:off x="3578087" y="1423283"/>
            <a:ext cx="506233" cy="49298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607A53-D488-4200-800D-9078C3A64FD1}"/>
              </a:ext>
            </a:extLst>
          </p:cNvPr>
          <p:cNvCxnSpPr/>
          <p:nvPr/>
        </p:nvCxnSpPr>
        <p:spPr>
          <a:xfrm flipV="1">
            <a:off x="4768845" y="1430497"/>
            <a:ext cx="506233" cy="49298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E95C970-B46C-41B1-978B-CA2ADDCB7ACC}"/>
              </a:ext>
            </a:extLst>
          </p:cNvPr>
          <p:cNvSpPr/>
          <p:nvPr/>
        </p:nvSpPr>
        <p:spPr>
          <a:xfrm>
            <a:off x="1532965" y="3276452"/>
            <a:ext cx="1734670" cy="64656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7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22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33375" y="1074631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5207A6-0F7D-4B1D-93C5-340D2FF2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552" y="36511"/>
            <a:ext cx="2743200" cy="365125"/>
          </a:xfrm>
        </p:spPr>
        <p:txBody>
          <a:bodyPr/>
          <a:lstStyle/>
          <a:p>
            <a:fld id="{01DD9B2E-0F68-4E36-8E5A-BCFDBE11C298}" type="slidenum">
              <a:rPr lang="en-US" b="1" smtClean="0">
                <a:solidFill>
                  <a:schemeClr val="bg1"/>
                </a:solidFill>
              </a:rPr>
              <a:t>9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D326E6-9270-4567-9EF2-F9C769B07130}"/>
              </a:ext>
            </a:extLst>
          </p:cNvPr>
          <p:cNvSpPr txBox="1"/>
          <p:nvPr/>
        </p:nvSpPr>
        <p:spPr>
          <a:xfrm>
            <a:off x="1426088" y="557215"/>
            <a:ext cx="8467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(3.) Path length difference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1C5A55-2498-4081-B3C3-CC60729EE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51" y="1355609"/>
            <a:ext cx="9301923" cy="5977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Picture 1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32DEF131-8D68-4342-A0C1-E217A6FF7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479" y="3890597"/>
            <a:ext cx="4233273" cy="5977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4D91BAF-8276-4154-9B6E-823D2549F842}"/>
              </a:ext>
            </a:extLst>
          </p:cNvPr>
          <p:cNvSpPr/>
          <p:nvPr/>
        </p:nvSpPr>
        <p:spPr>
          <a:xfrm>
            <a:off x="1019906" y="2169369"/>
            <a:ext cx="13308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Expanding: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694C57-D4CD-4E83-BAFF-3AC7665B354E}"/>
              </a:ext>
            </a:extLst>
          </p:cNvPr>
          <p:cNvSpPr/>
          <p:nvPr/>
        </p:nvSpPr>
        <p:spPr>
          <a:xfrm>
            <a:off x="5659973" y="3416214"/>
            <a:ext cx="1758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Translate to </a:t>
            </a:r>
            <a:r>
              <a:rPr lang="en-US" sz="2000" i="1" dirty="0" err="1"/>
              <a:t>s</a:t>
            </a:r>
            <a:r>
              <a:rPr lang="en-US" sz="2000" baseline="-25000" dirty="0" err="1"/>
              <a:t>lps</a:t>
            </a:r>
            <a:endParaRPr lang="en-US" sz="2000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F4A4A6E-3FED-4774-8D57-918F09A676BD}"/>
              </a:ext>
            </a:extLst>
          </p:cNvPr>
          <p:cNvSpPr/>
          <p:nvPr/>
        </p:nvSpPr>
        <p:spPr>
          <a:xfrm>
            <a:off x="5829918" y="3880751"/>
            <a:ext cx="1402080" cy="4648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097066-B11D-465F-A274-35CC30F05E3D}"/>
              </a:ext>
            </a:extLst>
          </p:cNvPr>
          <p:cNvSpPr/>
          <p:nvPr/>
        </p:nvSpPr>
        <p:spPr>
          <a:xfrm>
            <a:off x="1236821" y="6091757"/>
            <a:ext cx="97183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The path length difference matches geometrical analysis (for plane waves).</a:t>
            </a:r>
            <a:endParaRPr lang="en-US" sz="2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35129C9-49F4-4370-823E-68A49074D1DE}"/>
              </a:ext>
            </a:extLst>
          </p:cNvPr>
          <p:cNvSpPr/>
          <p:nvPr/>
        </p:nvSpPr>
        <p:spPr>
          <a:xfrm>
            <a:off x="9164320" y="1340544"/>
            <a:ext cx="558800" cy="4417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9CE5290-65C0-49F4-AF17-8F398AB6EA47}"/>
              </a:ext>
            </a:extLst>
          </p:cNvPr>
          <p:cNvSpPr/>
          <p:nvPr/>
        </p:nvSpPr>
        <p:spPr>
          <a:xfrm>
            <a:off x="3251200" y="1300105"/>
            <a:ext cx="5445760" cy="44176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7449E42-7A17-4174-BCC5-0C2229156513}"/>
              </a:ext>
            </a:extLst>
          </p:cNvPr>
          <p:cNvSpPr/>
          <p:nvPr/>
        </p:nvSpPr>
        <p:spPr>
          <a:xfrm rot="5400000">
            <a:off x="2417638" y="2131992"/>
            <a:ext cx="597747" cy="4648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86B9DB0A-7D9C-4140-BB29-33D1EE2214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" r="11932"/>
          <a:stretch/>
        </p:blipFill>
        <p:spPr>
          <a:xfrm>
            <a:off x="7856177" y="4860518"/>
            <a:ext cx="3721428" cy="5977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E4E85542-BA0E-4349-A8CF-AB3566000D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753" y="4620730"/>
            <a:ext cx="1661726" cy="1244362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267D38-9E09-4181-88BC-DD7C6EC383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8" y="2661198"/>
            <a:ext cx="4493461" cy="31896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8" name="Smiley Face 27">
            <a:extLst>
              <a:ext uri="{FF2B5EF4-FFF2-40B4-BE49-F238E27FC236}">
                <a16:creationId xmlns:a16="http://schemas.microsoft.com/office/drawing/2014/main" id="{FC6D1B13-C8D7-41A5-8750-54DB3C0CD174}"/>
              </a:ext>
            </a:extLst>
          </p:cNvPr>
          <p:cNvSpPr/>
          <p:nvPr/>
        </p:nvSpPr>
        <p:spPr>
          <a:xfrm>
            <a:off x="5051049" y="2520482"/>
            <a:ext cx="182880" cy="18288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9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 animBg="1"/>
      <p:bldP spid="24" grpId="0"/>
      <p:bldP spid="25" grpId="0" animBg="1"/>
      <p:bldP spid="26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E57A3A5-627E-4C1C-AF24-4132F79DB08C}" vid="{DDAAC8FD-8AB0-4C43-A217-82349605EE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LISA sim</Template>
  <TotalTime>1761</TotalTime>
  <Words>651</Words>
  <Application>Microsoft Office PowerPoint</Application>
  <PresentationFormat>Widescreen</PresentationFormat>
  <Paragraphs>153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Edwards</dc:creator>
  <cp:lastModifiedBy>Paul Edwards</cp:lastModifiedBy>
  <cp:revision>100</cp:revision>
  <dcterms:created xsi:type="dcterms:W3CDTF">2020-06-19T19:56:35Z</dcterms:created>
  <dcterms:modified xsi:type="dcterms:W3CDTF">2020-07-13T19:15:17Z</dcterms:modified>
</cp:coreProperties>
</file>