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5"/>
  </p:notesMasterIdLst>
  <p:sldIdLst>
    <p:sldId id="296" r:id="rId2"/>
    <p:sldId id="297" r:id="rId3"/>
    <p:sldId id="298" r:id="rId4"/>
    <p:sldId id="299" r:id="rId5"/>
    <p:sldId id="281" r:id="rId6"/>
    <p:sldId id="293" r:id="rId7"/>
    <p:sldId id="284" r:id="rId8"/>
    <p:sldId id="287" r:id="rId9"/>
    <p:sldId id="288" r:id="rId10"/>
    <p:sldId id="292" r:id="rId11"/>
    <p:sldId id="283" r:id="rId12"/>
    <p:sldId id="285" r:id="rId13"/>
    <p:sldId id="286" r:id="rId14"/>
    <p:sldId id="294" r:id="rId15"/>
    <p:sldId id="282" r:id="rId16"/>
    <p:sldId id="290" r:id="rId17"/>
    <p:sldId id="289" r:id="rId18"/>
    <p:sldId id="291" r:id="rId19"/>
    <p:sldId id="295" r:id="rId20"/>
    <p:sldId id="300" r:id="rId21"/>
    <p:sldId id="301" r:id="rId22"/>
    <p:sldId id="302" r:id="rId23"/>
    <p:sldId id="30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B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\OneDrive\Documents\GitHub\Python-HG-Modes\HG%20Modes\nth_order_tilt_and_shift\Results_mats\computation_times_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Computation Times:</a:t>
            </a:r>
            <a:br>
              <a:rPr lang="en-US" dirty="0"/>
            </a:br>
            <a:r>
              <a:rPr lang="en-US" dirty="0" err="1"/>
              <a:t>Tophat</a:t>
            </a:r>
            <a:r>
              <a:rPr lang="en-US" dirty="0"/>
              <a:t> Mode Order 34</a:t>
            </a:r>
          </a:p>
          <a:p>
            <a:pPr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shift, N</a:t>
            </a:r>
            <a:r>
              <a:rPr lang="en-US" baseline="30000" dirty="0"/>
              <a:t>th</a:t>
            </a:r>
            <a:r>
              <a:rPr lang="en-US" dirty="0"/>
              <a:t> order tilt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 modes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1.0049999999999999</c:v>
                </c:pt>
                <c:pt idx="1">
                  <c:v>1.3431249999999999</c:v>
                </c:pt>
                <c:pt idx="2">
                  <c:v>2.2032812499999999</c:v>
                </c:pt>
                <c:pt idx="3">
                  <c:v>4.0564062500000002</c:v>
                </c:pt>
                <c:pt idx="4">
                  <c:v>7.1351562499999996</c:v>
                </c:pt>
                <c:pt idx="5">
                  <c:v>13.36875</c:v>
                </c:pt>
                <c:pt idx="6">
                  <c:v>23.373593750000001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7-42A1-BB6E-3E981B840D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Integrate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0.89406249999999998</c:v>
                </c:pt>
                <c:pt idx="1">
                  <c:v>0.94499999999999995</c:v>
                </c:pt>
                <c:pt idx="2">
                  <c:v>1.0690625</c:v>
                </c:pt>
                <c:pt idx="3">
                  <c:v>1.1896875</c:v>
                </c:pt>
                <c:pt idx="4">
                  <c:v>1.31328125</c:v>
                </c:pt>
                <c:pt idx="5">
                  <c:v>1.4217187499999999</c:v>
                </c:pt>
                <c:pt idx="6">
                  <c:v>1.5392187500000001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7-42A1-BB6E-3E981B840D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1.8990624999999999</c:v>
                </c:pt>
                <c:pt idx="1">
                  <c:v>2.288125</c:v>
                </c:pt>
                <c:pt idx="2">
                  <c:v>3.2723437500000001</c:v>
                </c:pt>
                <c:pt idx="3">
                  <c:v>5.24609375</c:v>
                </c:pt>
                <c:pt idx="4">
                  <c:v>8.4484374999999989</c:v>
                </c:pt>
                <c:pt idx="5">
                  <c:v>14.79046875</c:v>
                </c:pt>
                <c:pt idx="6">
                  <c:v>24.912812500000001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7-42A1-BB6E-3E981B840D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Tilt 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noMultiLvlLbl val="0"/>
      </c:catAx>
      <c:valAx>
        <c:axId val="733099103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Update Modes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 modes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1.0049999999999999</c:v>
                </c:pt>
                <c:pt idx="1">
                  <c:v>1.3431249999999999</c:v>
                </c:pt>
                <c:pt idx="2">
                  <c:v>2.2032812499999999</c:v>
                </c:pt>
                <c:pt idx="3">
                  <c:v>4.0564062500000002</c:v>
                </c:pt>
                <c:pt idx="4">
                  <c:v>7.1351562499999996</c:v>
                </c:pt>
                <c:pt idx="5">
                  <c:v>13.36875</c:v>
                </c:pt>
                <c:pt idx="6">
                  <c:v>23.373593750000001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7-42A1-BB6E-3E981B840D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Tilt 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noMultiLvlLbl val="0"/>
      </c:catAx>
      <c:valAx>
        <c:axId val="733099103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Integration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Integrate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0.89406249999999998</c:v>
                </c:pt>
                <c:pt idx="1">
                  <c:v>0.94499999999999995</c:v>
                </c:pt>
                <c:pt idx="2">
                  <c:v>1.0690625</c:v>
                </c:pt>
                <c:pt idx="3">
                  <c:v>1.1896875</c:v>
                </c:pt>
                <c:pt idx="4">
                  <c:v>1.31328125</c:v>
                </c:pt>
                <c:pt idx="5">
                  <c:v>1.4217187499999999</c:v>
                </c:pt>
                <c:pt idx="6">
                  <c:v>1.5392187500000001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7-42A1-BB6E-3E981B840D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Tilt 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noMultiLvlLbl val="0"/>
      </c:catAx>
      <c:valAx>
        <c:axId val="733099103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1.8990624999999999</c:v>
                </c:pt>
                <c:pt idx="1">
                  <c:v>2.288125</c:v>
                </c:pt>
                <c:pt idx="2">
                  <c:v>3.2723437500000001</c:v>
                </c:pt>
                <c:pt idx="3">
                  <c:v>5.24609375</c:v>
                </c:pt>
                <c:pt idx="4">
                  <c:v>8.4484374999999989</c:v>
                </c:pt>
                <c:pt idx="5">
                  <c:v>14.79046875</c:v>
                </c:pt>
                <c:pt idx="6">
                  <c:v>24.912812500000001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7-42A1-BB6E-3E981B840D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Tilt 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noMultiLvlLbl val="0"/>
      </c:catAx>
      <c:valAx>
        <c:axId val="733099103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Computation Times</a:t>
            </a:r>
            <a:br>
              <a:rPr lang="en-US" sz="1400" baseline="0" dirty="0"/>
            </a:br>
            <a:r>
              <a:rPr lang="en-US" sz="1400" baseline="0" dirty="0"/>
              <a:t>Varying </a:t>
            </a:r>
            <a:r>
              <a:rPr lang="en-US" sz="1400" baseline="0" dirty="0" err="1"/>
              <a:t>Tophat</a:t>
            </a:r>
            <a:r>
              <a:rPr lang="en-US" sz="1400" baseline="0" dirty="0"/>
              <a:t> Max Mode Order (</a:t>
            </a:r>
            <a:r>
              <a:rPr lang="en-US" sz="1400" baseline="0" dirty="0" err="1"/>
              <a:t>n,m</a:t>
            </a:r>
            <a:r>
              <a:rPr lang="en-US" sz="1400" baseline="0" dirty="0"/>
              <a:t>)</a:t>
            </a:r>
          </a:p>
          <a:p>
            <a:pPr>
              <a:defRPr sz="1400"/>
            </a:pPr>
            <a:r>
              <a:rPr lang="en-US" sz="1400" baseline="0" dirty="0"/>
              <a:t>1st order shift, 5th order tilt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 modes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1.5625E-2</c:v>
                </c:pt>
                <c:pt idx="1">
                  <c:v>1.38888888888888E-2</c:v>
                </c:pt>
                <c:pt idx="2">
                  <c:v>6.5972222222222196E-2</c:v>
                </c:pt>
                <c:pt idx="3">
                  <c:v>6.5972222222222196E-2</c:v>
                </c:pt>
                <c:pt idx="4">
                  <c:v>0.15625</c:v>
                </c:pt>
                <c:pt idx="5">
                  <c:v>0.15451388888888801</c:v>
                </c:pt>
                <c:pt idx="6">
                  <c:v>0.29166666666666602</c:v>
                </c:pt>
                <c:pt idx="7">
                  <c:v>0.29340277777777701</c:v>
                </c:pt>
                <c:pt idx="8">
                  <c:v>0.47569444444444398</c:v>
                </c:pt>
                <c:pt idx="9">
                  <c:v>0.47048611111111099</c:v>
                </c:pt>
                <c:pt idx="10">
                  <c:v>0.70138888888888795</c:v>
                </c:pt>
                <c:pt idx="11">
                  <c:v>0.703125</c:v>
                </c:pt>
                <c:pt idx="12">
                  <c:v>0.96006944444444398</c:v>
                </c:pt>
                <c:pt idx="13">
                  <c:v>0.96180555555555503</c:v>
                </c:pt>
                <c:pt idx="14">
                  <c:v>1.30381944444444</c:v>
                </c:pt>
                <c:pt idx="15">
                  <c:v>1.2916666666666601</c:v>
                </c:pt>
                <c:pt idx="16">
                  <c:v>1.6579861111111101</c:v>
                </c:pt>
                <c:pt idx="17">
                  <c:v>1.64756944444444</c:v>
                </c:pt>
                <c:pt idx="18">
                  <c:v>2.08680555555555</c:v>
                </c:pt>
                <c:pt idx="19">
                  <c:v>2.1319444444444402</c:v>
                </c:pt>
                <c:pt idx="20">
                  <c:v>2.5590277777777701</c:v>
                </c:pt>
                <c:pt idx="21">
                  <c:v>2.57118055555555</c:v>
                </c:pt>
                <c:pt idx="22">
                  <c:v>3.10243055555555</c:v>
                </c:pt>
                <c:pt idx="23">
                  <c:v>3.109375</c:v>
                </c:pt>
                <c:pt idx="24">
                  <c:v>3.72743055555555</c:v>
                </c:pt>
                <c:pt idx="25">
                  <c:v>3.71180555555555</c:v>
                </c:pt>
                <c:pt idx="26">
                  <c:v>4.3732638888888804</c:v>
                </c:pt>
                <c:pt idx="27">
                  <c:v>4.5434027777777697</c:v>
                </c:pt>
                <c:pt idx="28">
                  <c:v>5.1059027777777697</c:v>
                </c:pt>
                <c:pt idx="29">
                  <c:v>5.2100694444444402</c:v>
                </c:pt>
                <c:pt idx="30">
                  <c:v>6.1614583333333304</c:v>
                </c:pt>
                <c:pt idx="31">
                  <c:v>5.9288194444444402</c:v>
                </c:pt>
                <c:pt idx="32">
                  <c:v>6.8298611111111098</c:v>
                </c:pt>
                <c:pt idx="33">
                  <c:v>7.0885416666666599</c:v>
                </c:pt>
                <c:pt idx="34">
                  <c:v>7.7864583333333304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8-4080-937D-3B8A5E487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Integrate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</c:v>
                </c:pt>
                <c:pt idx="1">
                  <c:v>1.7361111111111099E-3</c:v>
                </c:pt>
                <c:pt idx="2">
                  <c:v>5.2083333333333296E-3</c:v>
                </c:pt>
                <c:pt idx="3">
                  <c:v>1.7361111111111099E-3</c:v>
                </c:pt>
                <c:pt idx="4">
                  <c:v>1.21527777777777E-2</c:v>
                </c:pt>
                <c:pt idx="5">
                  <c:v>6.9444444444444397E-3</c:v>
                </c:pt>
                <c:pt idx="6">
                  <c:v>1.7361111111111101E-2</c:v>
                </c:pt>
                <c:pt idx="7">
                  <c:v>2.0833333333333301E-2</c:v>
                </c:pt>
                <c:pt idx="8">
                  <c:v>3.2986111111111098E-2</c:v>
                </c:pt>
                <c:pt idx="9">
                  <c:v>2.6041666666666598E-2</c:v>
                </c:pt>
                <c:pt idx="10">
                  <c:v>4.6875E-2</c:v>
                </c:pt>
                <c:pt idx="11">
                  <c:v>5.0347222222222203E-2</c:v>
                </c:pt>
                <c:pt idx="12">
                  <c:v>6.9444444444444406E-2</c:v>
                </c:pt>
                <c:pt idx="13">
                  <c:v>7.2916666666666602E-2</c:v>
                </c:pt>
                <c:pt idx="14">
                  <c:v>0.102430555555555</c:v>
                </c:pt>
                <c:pt idx="15">
                  <c:v>0.102430555555555</c:v>
                </c:pt>
                <c:pt idx="16">
                  <c:v>0.14409722222222199</c:v>
                </c:pt>
                <c:pt idx="17">
                  <c:v>0.14236111111111099</c:v>
                </c:pt>
                <c:pt idx="18">
                  <c:v>0.20138888888888801</c:v>
                </c:pt>
                <c:pt idx="19">
                  <c:v>0.234375</c:v>
                </c:pt>
                <c:pt idx="20">
                  <c:v>0.27083333333333298</c:v>
                </c:pt>
                <c:pt idx="21">
                  <c:v>0.27256944444444398</c:v>
                </c:pt>
                <c:pt idx="22">
                  <c:v>0.35243055555555503</c:v>
                </c:pt>
                <c:pt idx="23">
                  <c:v>0.36284722222222199</c:v>
                </c:pt>
                <c:pt idx="24">
                  <c:v>0.46006944444444398</c:v>
                </c:pt>
                <c:pt idx="25">
                  <c:v>0.46180555555555503</c:v>
                </c:pt>
                <c:pt idx="26">
                  <c:v>0.59375</c:v>
                </c:pt>
                <c:pt idx="27">
                  <c:v>0.67013888888888795</c:v>
                </c:pt>
                <c:pt idx="28">
                  <c:v>0.74826388888888795</c:v>
                </c:pt>
                <c:pt idx="29">
                  <c:v>0.76215277777777701</c:v>
                </c:pt>
                <c:pt idx="30">
                  <c:v>1.06076388888888</c:v>
                </c:pt>
                <c:pt idx="31">
                  <c:v>0.93229166666666596</c:v>
                </c:pt>
                <c:pt idx="32">
                  <c:v>1.1666666666666601</c:v>
                </c:pt>
                <c:pt idx="33">
                  <c:v>1.34201388888888</c:v>
                </c:pt>
                <c:pt idx="34">
                  <c:v>1.4236111111111101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8-4080-937D-3B8A5E487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Sheet1!$D$2:$D$36</c:f>
              <c:numCache>
                <c:formatCode>General</c:formatCode>
                <c:ptCount val="35"/>
                <c:pt idx="0">
                  <c:v>1.5625E-2</c:v>
                </c:pt>
                <c:pt idx="1">
                  <c:v>1.562499999999991E-2</c:v>
                </c:pt>
                <c:pt idx="2">
                  <c:v>7.1180555555555525E-2</c:v>
                </c:pt>
                <c:pt idx="3">
                  <c:v>6.7708333333333301E-2</c:v>
                </c:pt>
                <c:pt idx="4">
                  <c:v>0.16840277777777771</c:v>
                </c:pt>
                <c:pt idx="5">
                  <c:v>0.16145833333333245</c:v>
                </c:pt>
                <c:pt idx="6">
                  <c:v>0.30902777777777712</c:v>
                </c:pt>
                <c:pt idx="7">
                  <c:v>0.31423611111111033</c:v>
                </c:pt>
                <c:pt idx="8">
                  <c:v>0.50868055555555503</c:v>
                </c:pt>
                <c:pt idx="9">
                  <c:v>0.49652777777777757</c:v>
                </c:pt>
                <c:pt idx="10">
                  <c:v>0.74826388888888795</c:v>
                </c:pt>
                <c:pt idx="11">
                  <c:v>0.75347222222222221</c:v>
                </c:pt>
                <c:pt idx="12">
                  <c:v>1.0295138888888884</c:v>
                </c:pt>
                <c:pt idx="13">
                  <c:v>1.0347222222222217</c:v>
                </c:pt>
                <c:pt idx="14">
                  <c:v>1.4062499999999949</c:v>
                </c:pt>
                <c:pt idx="15">
                  <c:v>1.394097222222215</c:v>
                </c:pt>
                <c:pt idx="16">
                  <c:v>1.8020833333333321</c:v>
                </c:pt>
                <c:pt idx="17">
                  <c:v>1.7899305555555509</c:v>
                </c:pt>
                <c:pt idx="18">
                  <c:v>2.288194444444438</c:v>
                </c:pt>
                <c:pt idx="19">
                  <c:v>2.3663194444444402</c:v>
                </c:pt>
                <c:pt idx="20">
                  <c:v>2.8298611111111032</c:v>
                </c:pt>
                <c:pt idx="21">
                  <c:v>2.8437499999999938</c:v>
                </c:pt>
                <c:pt idx="22">
                  <c:v>3.4548611111111049</c:v>
                </c:pt>
                <c:pt idx="23">
                  <c:v>3.4722222222222219</c:v>
                </c:pt>
                <c:pt idx="24">
                  <c:v>4.1874999999999938</c:v>
                </c:pt>
                <c:pt idx="25">
                  <c:v>4.1736111111111054</c:v>
                </c:pt>
                <c:pt idx="26">
                  <c:v>4.9670138888888804</c:v>
                </c:pt>
                <c:pt idx="27">
                  <c:v>5.2135416666666572</c:v>
                </c:pt>
                <c:pt idx="28">
                  <c:v>5.8541666666666572</c:v>
                </c:pt>
                <c:pt idx="29">
                  <c:v>5.972222222222217</c:v>
                </c:pt>
                <c:pt idx="30">
                  <c:v>7.2222222222222108</c:v>
                </c:pt>
                <c:pt idx="31">
                  <c:v>6.8611111111111063</c:v>
                </c:pt>
                <c:pt idx="32">
                  <c:v>7.9965277777777697</c:v>
                </c:pt>
                <c:pt idx="33">
                  <c:v>8.4305555555555394</c:v>
                </c:pt>
                <c:pt idx="34">
                  <c:v>9.2100694444444411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8-4080-937D-3B8A5E487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Max Mode Order (n,m)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733099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3A03-C40F-4EC1-A51F-9616890493FC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E566-82C8-46AA-AF25-6D6CD556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9B33-96AF-4099-B66B-DA84CB020394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8C78-722C-4924-A530-533E254E7720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8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1736-4F34-459E-B67B-FCE6841AF0D6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8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59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640D-B031-4032-AFA9-D238B58B95C0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10-490E-46B9-8169-B8281F92B54D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EB1C-4C62-4F64-8EA5-98EF9AAEB623}" type="datetime1">
              <a:rPr lang="en-US" smtClean="0"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55DE-6945-40F0-80ED-1BE08D910585}" type="datetime1">
              <a:rPr lang="en-US" smtClean="0"/>
              <a:t>10/9/2020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6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555-7430-4D74-9F01-60A9385D2A61}" type="datetime1">
              <a:rPr lang="en-US" smtClean="0"/>
              <a:t>10/9/2020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1F34-AE64-4EA1-B1BC-9F09401B3791}" type="datetime1">
              <a:rPr lang="en-US" smtClean="0"/>
              <a:t>10/9/2020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6CD7-3DE2-494D-AD41-EA335816E113}" type="datetime1">
              <a:rPr lang="en-US" smtClean="0"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8D0E-2EA7-4065-9D86-18E56E3E149D}" type="datetime1">
              <a:rPr lang="en-US" smtClean="0"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8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B16A-D028-4920-AAA0-C0ECD3247365}" type="datetime1">
              <a:rPr lang="en-US" smtClean="0"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46CA8-4558-4788-94D4-251010F5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BB14-5079-440B-88A8-E8A410F6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1</a:t>
            </a:fld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EC122-3D77-400B-9013-86E2AC28DAD7}"/>
              </a:ext>
            </a:extLst>
          </p:cNvPr>
          <p:cNvGrpSpPr/>
          <p:nvPr/>
        </p:nvGrpSpPr>
        <p:grpSpPr>
          <a:xfrm>
            <a:off x="838200" y="775394"/>
            <a:ext cx="4539484" cy="671997"/>
            <a:chOff x="663137" y="629664"/>
            <a:chExt cx="5284258" cy="671997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CC68DBFC-D8B9-4E7D-A33F-C6F1161E1E88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5A5B54CE-B865-4E50-8425-29A509EC33BB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3BBC534-4743-4B9B-899F-2B5D33260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54091"/>
              </p:ext>
            </p:extLst>
          </p:nvPr>
        </p:nvGraphicFramePr>
        <p:xfrm>
          <a:off x="394041" y="1702984"/>
          <a:ext cx="9783192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3577536543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107745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Rx-Tx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HG00-HG00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Regular and Total LPS [nm], </a:t>
                      </a:r>
                    </a:p>
                    <a:p>
                      <a:r>
                        <a:rPr lang="en-US" sz="2800" dirty="0"/>
                        <a:t>DWS [rad] ; </a:t>
                      </a:r>
                    </a:p>
                    <a:p>
                      <a:r>
                        <a:rPr lang="en-US" sz="2800" dirty="0"/>
                        <a:t>Slopes [nm/rad], [rad/rad]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Longitudinal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10 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8886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809E0C-FE4B-4740-B5D5-2686CE8658CA}"/>
              </a:ext>
            </a:extLst>
          </p:cNvPr>
          <p:cNvSpPr txBox="1">
            <a:spLocks/>
          </p:cNvSpPr>
          <p:nvPr/>
        </p:nvSpPr>
        <p:spPr>
          <a:xfrm>
            <a:off x="856144" y="66360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Misaligned HG00-HG00 RX TTL</a:t>
            </a:r>
          </a:p>
        </p:txBody>
      </p:sp>
    </p:spTree>
    <p:extLst>
      <p:ext uri="{BB962C8B-B14F-4D97-AF65-F5344CB8AC3E}">
        <p14:creationId xmlns:p14="http://schemas.microsoft.com/office/powerpoint/2010/main" val="30690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7AE1C9-D15C-4939-94B3-562D8B915F1D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SUMMARY: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Lower order shift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(100 um offset)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28E4C-EEEF-476B-8DCF-AFB878AE1A93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5" name="Rectangle: Top Corners One Rounded and One Snipped 14">
              <a:extLst>
                <a:ext uri="{FF2B5EF4-FFF2-40B4-BE49-F238E27FC236}">
                  <a16:creationId xmlns:a16="http://schemas.microsoft.com/office/drawing/2014/main" id="{C03103EE-E02D-4F1F-9F6E-FC9FAE5AC4C3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One Rounded and One Snipped 16">
              <a:extLst>
                <a:ext uri="{FF2B5EF4-FFF2-40B4-BE49-F238E27FC236}">
                  <a16:creationId xmlns:a16="http://schemas.microsoft.com/office/drawing/2014/main" id="{A6D2ACD6-D486-4C61-A149-75A73D02E56D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C58BC1-264D-47FD-AAD5-7C3B2A0526AE}"/>
              </a:ext>
            </a:extLst>
          </p:cNvPr>
          <p:cNvSpPr txBox="1"/>
          <p:nvPr/>
        </p:nvSpPr>
        <p:spPr>
          <a:xfrm>
            <a:off x="3001451" y="2736502"/>
            <a:ext cx="7577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Expansion orders: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shift, 3</a:t>
            </a:r>
            <a:r>
              <a:rPr lang="en-US" sz="2800" baseline="30000" dirty="0"/>
              <a:t>rd</a:t>
            </a:r>
            <a:r>
              <a:rPr lang="en-US" sz="2800" dirty="0"/>
              <a:t> &amp; 4</a:t>
            </a:r>
            <a:r>
              <a:rPr lang="en-US" sz="2800" baseline="30000" dirty="0"/>
              <a:t>th</a:t>
            </a:r>
            <a:r>
              <a:rPr lang="en-US" sz="2800" dirty="0"/>
              <a:t>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or 4</a:t>
            </a:r>
            <a:r>
              <a:rPr lang="en-US" sz="2800" baseline="30000" dirty="0"/>
              <a:t>th</a:t>
            </a:r>
            <a:r>
              <a:rPr lang="en-US" sz="2800" dirty="0"/>
              <a:t> shift, 3</a:t>
            </a:r>
            <a:r>
              <a:rPr lang="en-US" sz="2800" baseline="30000" dirty="0"/>
              <a:t>rd</a:t>
            </a:r>
            <a:r>
              <a:rPr lang="en-US" sz="2800" dirty="0"/>
              <a:t> or 4</a:t>
            </a:r>
            <a:r>
              <a:rPr lang="en-US" sz="2800" baseline="30000" dirty="0"/>
              <a:t>th</a:t>
            </a:r>
            <a:r>
              <a:rPr lang="en-US" sz="2800" dirty="0"/>
              <a:t>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</a:t>
            </a:r>
            <a:r>
              <a:rPr lang="en-US" sz="2800" b="1" baseline="30000" dirty="0"/>
              <a:t>st</a:t>
            </a:r>
            <a:r>
              <a:rPr lang="en-US" sz="2800" b="1" dirty="0"/>
              <a:t> order shift likely sufficient</a:t>
            </a:r>
          </a:p>
        </p:txBody>
      </p:sp>
    </p:spTree>
    <p:extLst>
      <p:ext uri="{BB962C8B-B14F-4D97-AF65-F5344CB8AC3E}">
        <p14:creationId xmlns:p14="http://schemas.microsoft.com/office/powerpoint/2010/main" val="19519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7AE1C9-D15C-4939-94B3-562D8B915F1D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Lower Order Shift?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100 um offset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28E4C-EEEF-476B-8DCF-AFB878AE1A93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5" name="Rectangle: Top Corners One Rounded and One Snipped 14">
              <a:extLst>
                <a:ext uri="{FF2B5EF4-FFF2-40B4-BE49-F238E27FC236}">
                  <a16:creationId xmlns:a16="http://schemas.microsoft.com/office/drawing/2014/main" id="{C03103EE-E02D-4F1F-9F6E-FC9FAE5AC4C3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One Rounded and One Snipped 16">
              <a:extLst>
                <a:ext uri="{FF2B5EF4-FFF2-40B4-BE49-F238E27FC236}">
                  <a16:creationId xmlns:a16="http://schemas.microsoft.com/office/drawing/2014/main" id="{A6D2ACD6-D486-4C61-A149-75A73D02E56D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8B655D0-7AD7-40D9-94F3-625BE254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09891"/>
            <a:ext cx="8496300" cy="5998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0FFB28-14E5-4870-AB86-4CD82B61DB78}"/>
              </a:ext>
            </a:extLst>
          </p:cNvPr>
          <p:cNvSpPr txBox="1"/>
          <p:nvPr/>
        </p:nvSpPr>
        <p:spPr>
          <a:xfrm>
            <a:off x="783431" y="2633010"/>
            <a:ext cx="2226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DWS</a:t>
            </a:r>
          </a:p>
        </p:txBody>
      </p:sp>
    </p:spTree>
    <p:extLst>
      <p:ext uri="{BB962C8B-B14F-4D97-AF65-F5344CB8AC3E}">
        <p14:creationId xmlns:p14="http://schemas.microsoft.com/office/powerpoint/2010/main" val="15715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FF539-5319-4D54-A908-9CD9D2094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10" y="530530"/>
            <a:ext cx="8018790" cy="582164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1C7C90-EA94-4F6A-9034-4EC81D2DF06E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Lower Order Shift?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100 um offset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2D14F-243D-4369-B052-2BAEE6122689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8F9AC17D-758F-4D94-9974-B155979C3897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One Rounded and One Snipped 15">
              <a:extLst>
                <a:ext uri="{FF2B5EF4-FFF2-40B4-BE49-F238E27FC236}">
                  <a16:creationId xmlns:a16="http://schemas.microsoft.com/office/drawing/2014/main" id="{1F9E007A-B88B-476F-B251-B1D190CD7A5F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5B61C2-D627-4E07-854C-A8C7F5233172}"/>
              </a:ext>
            </a:extLst>
          </p:cNvPr>
          <p:cNvSpPr txBox="1"/>
          <p:nvPr/>
        </p:nvSpPr>
        <p:spPr>
          <a:xfrm>
            <a:off x="783431" y="2633010"/>
            <a:ext cx="2226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LPS Tot.</a:t>
            </a:r>
          </a:p>
        </p:txBody>
      </p:sp>
    </p:spTree>
    <p:extLst>
      <p:ext uri="{BB962C8B-B14F-4D97-AF65-F5344CB8AC3E}">
        <p14:creationId xmlns:p14="http://schemas.microsoft.com/office/powerpoint/2010/main" val="67909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13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7680F-B10C-4EAD-8320-98DFF18B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494533"/>
            <a:ext cx="7711717" cy="58689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271217-5FAE-498D-BFB8-346B33FC4325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Lower Order Shift?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100 um offset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6B640-0A34-492E-8E5A-7337792DCC7C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1BEFA9E7-6A96-4A80-B64A-1ACC8A6883F1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4D935EED-0518-4B34-938B-03B1F2191588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F06793-98E6-40CC-9E11-93B3999C3A0B}"/>
              </a:ext>
            </a:extLst>
          </p:cNvPr>
          <p:cNvSpPr txBox="1"/>
          <p:nvPr/>
        </p:nvSpPr>
        <p:spPr>
          <a:xfrm>
            <a:off x="783431" y="2633010"/>
            <a:ext cx="2226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LPS</a:t>
            </a:r>
          </a:p>
          <a:p>
            <a:r>
              <a:rPr lang="en-US" sz="7200" b="1" dirty="0">
                <a:latin typeface="Agency FB" panose="020B0503020202020204" pitchFamily="34" charset="0"/>
              </a:rPr>
              <a:t>Reg.</a:t>
            </a:r>
          </a:p>
        </p:txBody>
      </p:sp>
    </p:spTree>
    <p:extLst>
      <p:ext uri="{BB962C8B-B14F-4D97-AF65-F5344CB8AC3E}">
        <p14:creationId xmlns:p14="http://schemas.microsoft.com/office/powerpoint/2010/main" val="29678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7AE1C9-D15C-4939-94B3-562D8B915F1D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SUMMARY: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Computation Times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28E4C-EEEF-476B-8DCF-AFB878AE1A93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5" name="Rectangle: Top Corners One Rounded and One Snipped 14">
              <a:extLst>
                <a:ext uri="{FF2B5EF4-FFF2-40B4-BE49-F238E27FC236}">
                  <a16:creationId xmlns:a16="http://schemas.microsoft.com/office/drawing/2014/main" id="{C03103EE-E02D-4F1F-9F6E-FC9FAE5AC4C3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One Rounded and One Snipped 16">
              <a:extLst>
                <a:ext uri="{FF2B5EF4-FFF2-40B4-BE49-F238E27FC236}">
                  <a16:creationId xmlns:a16="http://schemas.microsoft.com/office/drawing/2014/main" id="{A6D2ACD6-D486-4C61-A149-75A73D02E56D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FED52F-74BE-44DD-844F-516DEF036D71}"/>
              </a:ext>
            </a:extLst>
          </p:cNvPr>
          <p:cNvSpPr txBox="1"/>
          <p:nvPr/>
        </p:nvSpPr>
        <p:spPr>
          <a:xfrm>
            <a:off x="3871785" y="1211940"/>
            <a:ext cx="757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Update mode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Integrate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1896C7-8FFD-404E-A910-647225127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67518"/>
              </p:ext>
            </p:extLst>
          </p:nvPr>
        </p:nvGraphicFramePr>
        <p:xfrm>
          <a:off x="1704975" y="2902737"/>
          <a:ext cx="8913048" cy="226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38">
                  <a:extLst>
                    <a:ext uri="{9D8B030D-6E8A-4147-A177-3AD203B41FA5}">
                      <a16:colId xmlns:a16="http://schemas.microsoft.com/office/drawing/2014/main" val="763995671"/>
                    </a:ext>
                  </a:extLst>
                </a:gridCol>
                <a:gridCol w="2081717">
                  <a:extLst>
                    <a:ext uri="{9D8B030D-6E8A-4147-A177-3AD203B41FA5}">
                      <a16:colId xmlns:a16="http://schemas.microsoft.com/office/drawing/2014/main" val="4283249108"/>
                    </a:ext>
                  </a:extLst>
                </a:gridCol>
                <a:gridCol w="2856193">
                  <a:extLst>
                    <a:ext uri="{9D8B030D-6E8A-4147-A177-3AD203B41FA5}">
                      <a16:colId xmlns:a16="http://schemas.microsoft.com/office/drawing/2014/main" val="2423768003"/>
                    </a:ext>
                  </a:extLst>
                </a:gridCol>
              </a:tblGrid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Tilt Order (shift order =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</a:t>
                      </a:r>
                    </a:p>
                    <a:p>
                      <a:pPr algn="ctr"/>
                      <a:r>
                        <a:rPr lang="en-US" sz="2400" dirty="0"/>
                        <a:t>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“Accuracy” Range [urad]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1472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1809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05927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2255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AC91A10-1AA2-4857-8ADA-B983A6DC6D5A}"/>
              </a:ext>
            </a:extLst>
          </p:cNvPr>
          <p:cNvSpPr txBox="1">
            <a:spLocks/>
          </p:cNvSpPr>
          <p:nvPr/>
        </p:nvSpPr>
        <p:spPr>
          <a:xfrm>
            <a:off x="3871785" y="578055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Get signals in two main steps:</a:t>
            </a:r>
          </a:p>
        </p:txBody>
      </p:sp>
    </p:spTree>
    <p:extLst>
      <p:ext uri="{BB962C8B-B14F-4D97-AF65-F5344CB8AC3E}">
        <p14:creationId xmlns:p14="http://schemas.microsoft.com/office/powerpoint/2010/main" val="3430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15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471395"/>
              </p:ext>
            </p:extLst>
          </p:nvPr>
        </p:nvGraphicFramePr>
        <p:xfrm>
          <a:off x="819807" y="798512"/>
          <a:ext cx="10573407" cy="54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20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16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57832"/>
              </p:ext>
            </p:extLst>
          </p:nvPr>
        </p:nvGraphicFramePr>
        <p:xfrm>
          <a:off x="819807" y="798512"/>
          <a:ext cx="10573407" cy="54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17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723072"/>
              </p:ext>
            </p:extLst>
          </p:nvPr>
        </p:nvGraphicFramePr>
        <p:xfrm>
          <a:off x="819807" y="798512"/>
          <a:ext cx="10573407" cy="54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1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18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967051"/>
              </p:ext>
            </p:extLst>
          </p:nvPr>
        </p:nvGraphicFramePr>
        <p:xfrm>
          <a:off x="819807" y="798512"/>
          <a:ext cx="10573407" cy="54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4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24721-B318-473B-B8BB-1E7A8C53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61B3-4019-4883-AFB3-4EA44DD9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FA4CB-5770-4509-94BA-E9D05358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6" y="1212509"/>
            <a:ext cx="8674546" cy="87634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26FE87-AC33-47A3-8D50-5E5A3C8875CF}"/>
              </a:ext>
            </a:extLst>
          </p:cNvPr>
          <p:cNvCxnSpPr/>
          <p:nvPr/>
        </p:nvCxnSpPr>
        <p:spPr>
          <a:xfrm>
            <a:off x="2667000" y="988695"/>
            <a:ext cx="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7C6AA-311E-4298-B09F-2CF29DA344A7}"/>
              </a:ext>
            </a:extLst>
          </p:cNvPr>
          <p:cNvCxnSpPr>
            <a:cxnSpLocks/>
          </p:cNvCxnSpPr>
          <p:nvPr/>
        </p:nvCxnSpPr>
        <p:spPr>
          <a:xfrm>
            <a:off x="2667000" y="1007745"/>
            <a:ext cx="215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100DD-E23A-4F00-AE29-31255FE4C666}"/>
              </a:ext>
            </a:extLst>
          </p:cNvPr>
          <p:cNvSpPr txBox="1"/>
          <p:nvPr/>
        </p:nvSpPr>
        <p:spPr>
          <a:xfrm>
            <a:off x="0" y="1563670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[10,10]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1625B-E3F8-4AD7-836E-6B95613D5907}"/>
              </a:ext>
            </a:extLst>
          </p:cNvPr>
          <p:cNvSpPr txBox="1"/>
          <p:nvPr/>
        </p:nvSpPr>
        <p:spPr>
          <a:xfrm>
            <a:off x="3362325" y="588059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192E7-C858-46E2-A523-0DB43FC3A60F}"/>
              </a:ext>
            </a:extLst>
          </p:cNvPr>
          <p:cNvSpPr txBox="1"/>
          <p:nvPr/>
        </p:nvSpPr>
        <p:spPr>
          <a:xfrm>
            <a:off x="1824038" y="134684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A494462-4EC0-458C-951A-A5F93ECA5A85}"/>
              </a:ext>
            </a:extLst>
          </p:cNvPr>
          <p:cNvSpPr/>
          <p:nvPr/>
        </p:nvSpPr>
        <p:spPr>
          <a:xfrm>
            <a:off x="4038600" y="2134068"/>
            <a:ext cx="457200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B530C4-9E8E-43F8-B0EF-81859ABC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71003"/>
            <a:ext cx="8299877" cy="7874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C3663-3B89-4B93-8470-4851DC43A488}"/>
              </a:ext>
            </a:extLst>
          </p:cNvPr>
          <p:cNvCxnSpPr/>
          <p:nvPr/>
        </p:nvCxnSpPr>
        <p:spPr>
          <a:xfrm>
            <a:off x="2552700" y="3177034"/>
            <a:ext cx="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C69A35-6F89-4DC3-AD44-3110B214FA16}"/>
              </a:ext>
            </a:extLst>
          </p:cNvPr>
          <p:cNvCxnSpPr>
            <a:cxnSpLocks/>
          </p:cNvCxnSpPr>
          <p:nvPr/>
        </p:nvCxnSpPr>
        <p:spPr>
          <a:xfrm>
            <a:off x="2552700" y="3177034"/>
            <a:ext cx="215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7072BC-0836-42D5-B8C5-30E413714629}"/>
              </a:ext>
            </a:extLst>
          </p:cNvPr>
          <p:cNvSpPr txBox="1"/>
          <p:nvPr/>
        </p:nvSpPr>
        <p:spPr>
          <a:xfrm>
            <a:off x="3248025" y="275734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p_order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118E3-E27F-4D61-9423-929D33267267}"/>
              </a:ext>
            </a:extLst>
          </p:cNvPr>
          <p:cNvSpPr txBox="1"/>
          <p:nvPr/>
        </p:nvSpPr>
        <p:spPr>
          <a:xfrm>
            <a:off x="1709738" y="339421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x_order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3A3C3-D02C-4B2B-8E37-77D99BA7213B}"/>
              </a:ext>
            </a:extLst>
          </p:cNvPr>
          <p:cNvCxnSpPr>
            <a:cxnSpLocks/>
          </p:cNvCxnSpPr>
          <p:nvPr/>
        </p:nvCxnSpPr>
        <p:spPr>
          <a:xfrm>
            <a:off x="2552700" y="5695930"/>
            <a:ext cx="0" cy="70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AE7726-6768-4625-9F4E-14FCE693CCFE}"/>
              </a:ext>
            </a:extLst>
          </p:cNvPr>
          <p:cNvCxnSpPr>
            <a:cxnSpLocks/>
          </p:cNvCxnSpPr>
          <p:nvPr/>
        </p:nvCxnSpPr>
        <p:spPr>
          <a:xfrm>
            <a:off x="2552700" y="5695930"/>
            <a:ext cx="904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7E14CF-8643-474C-9B4D-640D76A468BD}"/>
              </a:ext>
            </a:extLst>
          </p:cNvPr>
          <p:cNvSpPr txBox="1"/>
          <p:nvPr/>
        </p:nvSpPr>
        <p:spPr>
          <a:xfrm>
            <a:off x="2809876" y="532517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0973D-D808-43A9-A4D8-3A8E1BA8A0A4}"/>
              </a:ext>
            </a:extLst>
          </p:cNvPr>
          <p:cNvSpPr txBox="1"/>
          <p:nvPr/>
        </p:nvSpPr>
        <p:spPr>
          <a:xfrm>
            <a:off x="2145507" y="5761570"/>
            <a:ext cx="3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EB6F9B7-C142-4F44-9C05-D80CB2881D31}"/>
              </a:ext>
            </a:extLst>
          </p:cNvPr>
          <p:cNvSpPr/>
          <p:nvPr/>
        </p:nvSpPr>
        <p:spPr>
          <a:xfrm>
            <a:off x="4038601" y="4738819"/>
            <a:ext cx="457200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F3C3A-E6C7-451D-81FC-23C97373A3D4}"/>
              </a:ext>
            </a:extLst>
          </p:cNvPr>
          <p:cNvSpPr txBox="1"/>
          <p:nvPr/>
        </p:nvSpPr>
        <p:spPr>
          <a:xfrm>
            <a:off x="109537" y="4260644"/>
            <a:ext cx="189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x_order,p_order</a:t>
            </a:r>
            <a:r>
              <a:rPr lang="en-US" i="1" dirty="0"/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5D572-B4A5-4C3A-90DD-E3AC209CA689}"/>
              </a:ext>
            </a:extLst>
          </p:cNvPr>
          <p:cNvSpPr txBox="1"/>
          <p:nvPr/>
        </p:nvSpPr>
        <p:spPr>
          <a:xfrm>
            <a:off x="0" y="594623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~[</a:t>
            </a:r>
            <a:r>
              <a:rPr lang="en-US" i="1" dirty="0" err="1"/>
              <a:t>n,m</a:t>
            </a:r>
            <a:r>
              <a:rPr lang="en-US" i="1" dirty="0"/>
              <a:t>]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6B403A-C3AA-41F2-BEF6-5F03D54FA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61" y="4108471"/>
            <a:ext cx="5785147" cy="679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8" name="Picture 4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FFF7F51-3748-489D-A01A-6B5523CF0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61" y="4802622"/>
            <a:ext cx="3206543" cy="478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EF8A38A-8808-4EBD-8EFA-B0727296E9C8}"/>
              </a:ext>
            </a:extLst>
          </p:cNvPr>
          <p:cNvSpPr txBox="1"/>
          <p:nvPr/>
        </p:nvSpPr>
        <p:spPr>
          <a:xfrm>
            <a:off x="5057776" y="4304216"/>
            <a:ext cx="131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herm. poly.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AEB64-9052-423C-A41C-5B1E78FC38F0}"/>
              </a:ext>
            </a:extLst>
          </p:cNvPr>
          <p:cNvSpPr txBox="1"/>
          <p:nvPr/>
        </p:nvSpPr>
        <p:spPr>
          <a:xfrm>
            <a:off x="5074504" y="4822675"/>
            <a:ext cx="131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dirty="0" err="1"/>
              <a:t>coord</a:t>
            </a:r>
            <a:r>
              <a:rPr lang="en-US" dirty="0"/>
              <a:t>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795613-13DE-4FB2-B5FE-A733F1A3F12C}"/>
              </a:ext>
            </a:extLst>
          </p:cNvPr>
          <p:cNvCxnSpPr>
            <a:cxnSpLocks/>
          </p:cNvCxnSpPr>
          <p:nvPr/>
        </p:nvCxnSpPr>
        <p:spPr>
          <a:xfrm>
            <a:off x="66675" y="5355311"/>
            <a:ext cx="11972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519E9C-52B6-4AC7-A13D-F935420CF9DF}"/>
              </a:ext>
            </a:extLst>
          </p:cNvPr>
          <p:cNvCxnSpPr>
            <a:cxnSpLocks/>
          </p:cNvCxnSpPr>
          <p:nvPr/>
        </p:nvCxnSpPr>
        <p:spPr>
          <a:xfrm>
            <a:off x="109537" y="2757348"/>
            <a:ext cx="11972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C8C318-2D67-4E28-A70B-E165693BD17B}"/>
              </a:ext>
            </a:extLst>
          </p:cNvPr>
          <p:cNvSpPr txBox="1"/>
          <p:nvPr/>
        </p:nvSpPr>
        <p:spPr>
          <a:xfrm>
            <a:off x="33338" y="653669"/>
            <a:ext cx="2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Mathematica strings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48E2BF-E109-42DF-96B6-D23112ED916B}"/>
              </a:ext>
            </a:extLst>
          </p:cNvPr>
          <p:cNvSpPr txBox="1"/>
          <p:nvPr/>
        </p:nvSpPr>
        <p:spPr>
          <a:xfrm>
            <a:off x="51204" y="2776335"/>
            <a:ext cx="2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Python parse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ABE915-40B5-409F-A45D-EB774B0D88A7}"/>
              </a:ext>
            </a:extLst>
          </p:cNvPr>
          <p:cNvSpPr txBox="1"/>
          <p:nvPr/>
        </p:nvSpPr>
        <p:spPr>
          <a:xfrm>
            <a:off x="66675" y="5385446"/>
            <a:ext cx="24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Raw coefficients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FC9ECF6-0EB2-4963-B360-5260A9940C09}"/>
              </a:ext>
            </a:extLst>
          </p:cNvPr>
          <p:cNvSpPr txBox="1">
            <a:spLocks/>
          </p:cNvSpPr>
          <p:nvPr/>
        </p:nvSpPr>
        <p:spPr>
          <a:xfrm>
            <a:off x="5763833" y="273927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Speedup Structure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0CCA36-3709-4FF8-9F4C-77BBBE1FEDFA}"/>
              </a:ext>
            </a:extLst>
          </p:cNvPr>
          <p:cNvGrpSpPr/>
          <p:nvPr/>
        </p:nvGrpSpPr>
        <p:grpSpPr>
          <a:xfrm>
            <a:off x="5542372" y="432133"/>
            <a:ext cx="3143250" cy="682492"/>
            <a:chOff x="663137" y="629664"/>
            <a:chExt cx="5284258" cy="671997"/>
          </a:xfrm>
        </p:grpSpPr>
        <p:sp>
          <p:nvSpPr>
            <p:cNvPr id="37" name="Rectangle: Top Corners One Rounded and One Snipped 36">
              <a:extLst>
                <a:ext uri="{FF2B5EF4-FFF2-40B4-BE49-F238E27FC236}">
                  <a16:creationId xmlns:a16="http://schemas.microsoft.com/office/drawing/2014/main" id="{E1E241A1-C99F-4B3A-B5AA-AB3FB3FFA2DA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One Rounded and One Snipped 38">
              <a:extLst>
                <a:ext uri="{FF2B5EF4-FFF2-40B4-BE49-F238E27FC236}">
                  <a16:creationId xmlns:a16="http://schemas.microsoft.com/office/drawing/2014/main" id="{058E5D09-642C-4409-B9FB-114B05C86119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047B8D-8373-4B5D-AEB5-F807DC056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56" y="771525"/>
            <a:ext cx="7925862" cy="54054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1D32A-FAF1-41B9-9AC7-32AE3E59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AB8A1-AB92-4301-9325-0A899C1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2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68DB-D95C-4F18-9D05-E71B14E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050022"/>
              </p:ext>
            </p:extLst>
          </p:nvPr>
        </p:nvGraphicFramePr>
        <p:xfrm>
          <a:off x="851338" y="798512"/>
          <a:ext cx="10562896" cy="52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4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381B4-1B09-4B44-A85E-6282B9AF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D9E9-06E3-4C72-99A7-C925C069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E9018BF-E662-4C5E-97F8-FAB2957F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" y="1681857"/>
            <a:ext cx="5522470" cy="292332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73FDD1-2FC5-4D26-AEF6-CDEA94205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98" y="563785"/>
            <a:ext cx="5522471" cy="286521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A95EC90-4788-44B8-8F99-0A49D75D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98" y="3474042"/>
            <a:ext cx="5522471" cy="29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3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24A50-BB8A-41B3-8C12-96C92B8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ED9B432-0D96-4CA2-A4D8-CB74C31F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" y="1699665"/>
            <a:ext cx="6070912" cy="320056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B9DF432-D8B2-4CAE-84E9-920532466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08" y="382970"/>
            <a:ext cx="5873900" cy="304685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BB543CB-21E7-4D23-8012-BEA0D1BF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08" y="3393334"/>
            <a:ext cx="5858910" cy="30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65063-C6E8-453F-B5C2-94B42752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r="1636"/>
          <a:stretch/>
        </p:blipFill>
        <p:spPr>
          <a:xfrm>
            <a:off x="163939" y="1401069"/>
            <a:ext cx="6096000" cy="42060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B994-E705-41BB-BEF2-A2DC0DCE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D56C00-2C61-4C8F-9983-2B33D8AAFB6A}"/>
              </a:ext>
            </a:extLst>
          </p:cNvPr>
          <p:cNvSpPr txBox="1">
            <a:spLocks/>
          </p:cNvSpPr>
          <p:nvPr/>
        </p:nvSpPr>
        <p:spPr>
          <a:xfrm>
            <a:off x="425997" y="292386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gency FB" panose="020B0503020202020204" pitchFamily="34" charset="0"/>
              </a:rPr>
              <a:t>Tophat</a:t>
            </a:r>
            <a:r>
              <a:rPr lang="en-US" sz="3200" b="1" dirty="0">
                <a:latin typeface="Agency FB" panose="020B0503020202020204" pitchFamily="34" charset="0"/>
              </a:rPr>
              <a:t> Mode Order 10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531C4A-2CEA-4CBB-A564-EE98EA421E71}"/>
              </a:ext>
            </a:extLst>
          </p:cNvPr>
          <p:cNvGrpSpPr/>
          <p:nvPr/>
        </p:nvGrpSpPr>
        <p:grpSpPr>
          <a:xfrm>
            <a:off x="219075" y="523664"/>
            <a:ext cx="4000500" cy="438361"/>
            <a:chOff x="663137" y="629664"/>
            <a:chExt cx="5284258" cy="671997"/>
          </a:xfrm>
        </p:grpSpPr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AED34ECC-567B-4FCF-99DB-AD6EC557E34F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One Rounded and One Snipped 9">
              <a:extLst>
                <a:ext uri="{FF2B5EF4-FFF2-40B4-BE49-F238E27FC236}">
                  <a16:creationId xmlns:a16="http://schemas.microsoft.com/office/drawing/2014/main" id="{A0B6FD0E-1793-4705-BF55-F8B605654AC8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75186723-6BA0-41AD-9FD9-1428FB41E0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/>
          <a:stretch/>
        </p:blipFill>
        <p:spPr>
          <a:xfrm>
            <a:off x="7082751" y="428414"/>
            <a:ext cx="4084476" cy="286266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D483629-2055-4274-8D17-5A6B5CECA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86" y="3291079"/>
            <a:ext cx="4288316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44EEA-BC2F-4875-9023-D26138C43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7" y="771525"/>
            <a:ext cx="7497140" cy="54054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AA0D2-D06D-4117-B36D-8802E279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3C3-2751-4A67-89B5-3A58DC13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1C6D7-8E5A-4A94-A178-94B100EE2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7" y="771525"/>
            <a:ext cx="7497140" cy="54054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4B00B-F79E-484C-A6DE-F99EDDA1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ADBD-3DB2-47FB-9B37-B038B10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7AE1C9-D15C-4939-94B3-562D8B915F1D}"/>
              </a:ext>
            </a:extLst>
          </p:cNvPr>
          <p:cNvSpPr txBox="1">
            <a:spLocks/>
          </p:cNvSpPr>
          <p:nvPr/>
        </p:nvSpPr>
        <p:spPr>
          <a:xfrm>
            <a:off x="673647" y="409890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Misaligned Tophat-HG00 RX TTL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28E4C-EEEF-476B-8DCF-AFB878AE1A93}"/>
              </a:ext>
            </a:extLst>
          </p:cNvPr>
          <p:cNvGrpSpPr/>
          <p:nvPr/>
        </p:nvGrpSpPr>
        <p:grpSpPr>
          <a:xfrm>
            <a:off x="663137" y="505828"/>
            <a:ext cx="4539484" cy="671997"/>
            <a:chOff x="663137" y="629664"/>
            <a:chExt cx="5284258" cy="671997"/>
          </a:xfrm>
        </p:grpSpPr>
        <p:sp>
          <p:nvSpPr>
            <p:cNvPr id="15" name="Rectangle: Top Corners One Rounded and One Snipped 14">
              <a:extLst>
                <a:ext uri="{FF2B5EF4-FFF2-40B4-BE49-F238E27FC236}">
                  <a16:creationId xmlns:a16="http://schemas.microsoft.com/office/drawing/2014/main" id="{C03103EE-E02D-4F1F-9F6E-FC9FAE5AC4C3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One Rounded and One Snipped 16">
              <a:extLst>
                <a:ext uri="{FF2B5EF4-FFF2-40B4-BE49-F238E27FC236}">
                  <a16:creationId xmlns:a16="http://schemas.microsoft.com/office/drawing/2014/main" id="{A6D2ACD6-D486-4C61-A149-75A73D02E56D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E76E8B3-15E2-4AD2-96A6-9BA206CBD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5018"/>
              </p:ext>
            </p:extLst>
          </p:nvPr>
        </p:nvGraphicFramePr>
        <p:xfrm>
          <a:off x="218978" y="1433418"/>
          <a:ext cx="9783192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3577536543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107745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Rx-Tx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TH-HG00 (mode order 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Regular and Total LPS [nm], </a:t>
                      </a:r>
                    </a:p>
                    <a:p>
                      <a:r>
                        <a:rPr lang="en-US" sz="2800" dirty="0"/>
                        <a:t>DWS [rad] ; </a:t>
                      </a:r>
                    </a:p>
                    <a:p>
                      <a:r>
                        <a:rPr lang="en-US" sz="2800" dirty="0"/>
                        <a:t>Slopes [nm/rad], [rad/rad]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Longitudinal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10 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88868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B5468B-2178-4ECB-B415-D724F2D17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 r="8677"/>
          <a:stretch/>
        </p:blipFill>
        <p:spPr>
          <a:xfrm>
            <a:off x="9548857" y="664622"/>
            <a:ext cx="2142530" cy="13703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99224-DCDA-4913-9B64-1F194DB9B710}"/>
              </a:ext>
            </a:extLst>
          </p:cNvPr>
          <p:cNvSpPr txBox="1"/>
          <p:nvPr/>
        </p:nvSpPr>
        <p:spPr>
          <a:xfrm>
            <a:off x="2567031" y="4562976"/>
            <a:ext cx="757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high: convergence with Alex’s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low: justifying 1</a:t>
            </a:r>
            <a:r>
              <a:rPr lang="en-US" sz="2800" baseline="30000" dirty="0"/>
              <a:t>st</a:t>
            </a:r>
            <a:r>
              <a:rPr lang="en-US" sz="2800" dirty="0"/>
              <a:t> order shift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fast: computation times up to 7</a:t>
            </a:r>
            <a:r>
              <a:rPr lang="en-US" sz="2800" baseline="30000" dirty="0"/>
              <a:t>th</a:t>
            </a:r>
            <a:r>
              <a:rPr lang="en-US" sz="2800" dirty="0"/>
              <a:t> order tilt</a:t>
            </a:r>
          </a:p>
        </p:txBody>
      </p:sp>
    </p:spTree>
    <p:extLst>
      <p:ext uri="{BB962C8B-B14F-4D97-AF65-F5344CB8AC3E}">
        <p14:creationId xmlns:p14="http://schemas.microsoft.com/office/powerpoint/2010/main" val="31506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BC0FAE-90CD-43BF-98ED-93D5605006F6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SUMMARY: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Higher order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E3C79-40EE-4515-BE9E-5C7FA1A999FD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2" name="Rectangle: Top Corners One Rounded and One Snipped 11">
              <a:extLst>
                <a:ext uri="{FF2B5EF4-FFF2-40B4-BE49-F238E27FC236}">
                  <a16:creationId xmlns:a16="http://schemas.microsoft.com/office/drawing/2014/main" id="{78311678-F99C-4ABB-B349-42AECAD0E81E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FFE656BE-3044-4CD0-B777-88BC745BA146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259C1F-7D3A-4E42-ABA8-2419940A1ACC}"/>
              </a:ext>
            </a:extLst>
          </p:cNvPr>
          <p:cNvSpPr txBox="1"/>
          <p:nvPr/>
        </p:nvSpPr>
        <p:spPr>
          <a:xfrm>
            <a:off x="2043547" y="2294046"/>
            <a:ext cx="8694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</a:t>
            </a:r>
            <a:r>
              <a:rPr lang="en-US" sz="2800" baseline="30000" dirty="0"/>
              <a:t>th</a:t>
            </a:r>
            <a:r>
              <a:rPr lang="en-US" sz="2800" dirty="0"/>
              <a:t> order tilt,4</a:t>
            </a:r>
            <a:r>
              <a:rPr lang="en-US" sz="2800" baseline="30000" dirty="0"/>
              <a:t>th</a:t>
            </a:r>
            <a:r>
              <a:rPr lang="en-US" sz="2800" dirty="0"/>
              <a:t> order shift -&gt; 7</a:t>
            </a:r>
            <a:r>
              <a:rPr lang="en-US" sz="2800" baseline="30000" dirty="0"/>
              <a:t>th</a:t>
            </a:r>
            <a:r>
              <a:rPr lang="en-US" sz="2800" dirty="0"/>
              <a:t> order tilt,7</a:t>
            </a:r>
            <a:r>
              <a:rPr lang="en-US" sz="2800" baseline="30000" dirty="0"/>
              <a:t>th</a:t>
            </a:r>
            <a:r>
              <a:rPr lang="en-US" sz="2800" dirty="0"/>
              <a:t> order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Very broad convergence with Alex at 7</a:t>
            </a:r>
            <a:r>
              <a:rPr lang="en-US" sz="2800" b="1" baseline="30000" dirty="0"/>
              <a:t>th</a:t>
            </a:r>
            <a:r>
              <a:rPr lang="en-US" sz="2800" b="1" dirty="0"/>
              <a:t> order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DD8BEC4-0141-4FA8-A6A8-C99854B0E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29959"/>
              </p:ext>
            </p:extLst>
          </p:nvPr>
        </p:nvGraphicFramePr>
        <p:xfrm>
          <a:off x="2533650" y="3386536"/>
          <a:ext cx="5833543" cy="27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177">
                  <a:extLst>
                    <a:ext uri="{9D8B030D-6E8A-4147-A177-3AD203B41FA5}">
                      <a16:colId xmlns:a16="http://schemas.microsoft.com/office/drawing/2014/main" val="763995671"/>
                    </a:ext>
                  </a:extLst>
                </a:gridCol>
                <a:gridCol w="3127366">
                  <a:extLst>
                    <a:ext uri="{9D8B030D-6E8A-4147-A177-3AD203B41FA5}">
                      <a16:colId xmlns:a16="http://schemas.microsoft.com/office/drawing/2014/main" val="2423768003"/>
                    </a:ext>
                  </a:extLst>
                </a:gridCol>
              </a:tblGrid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Tilt &amp; Shift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“Accuracy” Range [urad]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1472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&amp;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1809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&amp;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05927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&amp;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22558"/>
                  </a:ext>
                </a:extLst>
              </a:tr>
              <a:tr h="481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&amp;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8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6D197B-C790-4AF7-A823-98AC8952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558" y="636219"/>
            <a:ext cx="8096250" cy="57159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9BC0FAE-90CD-43BF-98ED-93D5605006F6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Higher order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E3C79-40EE-4515-BE9E-5C7FA1A999FD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2" name="Rectangle: Top Corners One Rounded and One Snipped 11">
              <a:extLst>
                <a:ext uri="{FF2B5EF4-FFF2-40B4-BE49-F238E27FC236}">
                  <a16:creationId xmlns:a16="http://schemas.microsoft.com/office/drawing/2014/main" id="{78311678-F99C-4ABB-B349-42AECAD0E81E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FFE656BE-3044-4CD0-B777-88BC745BA146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90BE16-D172-4CBA-8CF6-838CD8A0187E}"/>
              </a:ext>
            </a:extLst>
          </p:cNvPr>
          <p:cNvSpPr txBox="1"/>
          <p:nvPr/>
        </p:nvSpPr>
        <p:spPr>
          <a:xfrm>
            <a:off x="783431" y="2633010"/>
            <a:ext cx="2226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DWS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92AA3-AB2A-4E3E-9961-56F21A439EC0}"/>
              </a:ext>
            </a:extLst>
          </p:cNvPr>
          <p:cNvSpPr txBox="1"/>
          <p:nvPr/>
        </p:nvSpPr>
        <p:spPr>
          <a:xfrm>
            <a:off x="10794453" y="4084067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 shift</a:t>
            </a:r>
          </a:p>
        </p:txBody>
      </p:sp>
    </p:spTree>
    <p:extLst>
      <p:ext uri="{BB962C8B-B14F-4D97-AF65-F5344CB8AC3E}">
        <p14:creationId xmlns:p14="http://schemas.microsoft.com/office/powerpoint/2010/main" val="2128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A2F8B7-8F7E-4F26-A01C-92352FE0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599" y="574674"/>
            <a:ext cx="8183425" cy="57774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4B1A29-BC3A-4A96-BC84-6D8243C1EAB3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Higher order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925D7-B265-41BE-AC4B-303ABF60F9DA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2" name="Rectangle: Top Corners One Rounded and One Snipped 11">
              <a:extLst>
                <a:ext uri="{FF2B5EF4-FFF2-40B4-BE49-F238E27FC236}">
                  <a16:creationId xmlns:a16="http://schemas.microsoft.com/office/drawing/2014/main" id="{9D6E6664-D4F1-4BC0-8A02-80B2F86A3ACD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EC8D1EB5-CC84-480E-B49F-83EB69F95EF6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EBF991-6BAC-44EE-AF99-2C1F74CCFD19}"/>
              </a:ext>
            </a:extLst>
          </p:cNvPr>
          <p:cNvSpPr txBox="1"/>
          <p:nvPr/>
        </p:nvSpPr>
        <p:spPr>
          <a:xfrm>
            <a:off x="783431" y="2633010"/>
            <a:ext cx="2226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LPS</a:t>
            </a:r>
          </a:p>
          <a:p>
            <a:r>
              <a:rPr lang="en-US" sz="7200" b="1" dirty="0">
                <a:latin typeface="Agency FB" panose="020B0503020202020204" pitchFamily="34" charset="0"/>
              </a:rPr>
              <a:t>Tot.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26493-BC46-4FAE-B1A3-BB3DFAA4E87C}"/>
              </a:ext>
            </a:extLst>
          </p:cNvPr>
          <p:cNvSpPr txBox="1"/>
          <p:nvPr/>
        </p:nvSpPr>
        <p:spPr>
          <a:xfrm>
            <a:off x="10763250" y="123609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 shift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8D3BA-9337-4B93-B618-68AF58DFD08E}"/>
              </a:ext>
            </a:extLst>
          </p:cNvPr>
          <p:cNvSpPr txBox="1"/>
          <p:nvPr/>
        </p:nvSpPr>
        <p:spPr>
          <a:xfrm>
            <a:off x="10794453" y="4084067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 shift</a:t>
            </a:r>
          </a:p>
        </p:txBody>
      </p:sp>
    </p:spTree>
    <p:extLst>
      <p:ext uri="{BB962C8B-B14F-4D97-AF65-F5344CB8AC3E}">
        <p14:creationId xmlns:p14="http://schemas.microsoft.com/office/powerpoint/2010/main" val="15568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D499D3-0AC2-489B-A86F-FD357D88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777302"/>
            <a:ext cx="7811030" cy="56708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EAEBF5F-AB44-4AC7-A82C-C10243607C67}"/>
              </a:ext>
            </a:extLst>
          </p:cNvPr>
          <p:cNvSpPr txBox="1">
            <a:spLocks/>
          </p:cNvSpPr>
          <p:nvPr/>
        </p:nvSpPr>
        <p:spPr>
          <a:xfrm>
            <a:off x="359322" y="721472"/>
            <a:ext cx="5284258" cy="777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gency FB" panose="020B0503020202020204" pitchFamily="34" charset="0"/>
              </a:rPr>
              <a:t>Higher order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1C1E7-5859-4105-9D18-9B5FC22AAA4E}"/>
              </a:ext>
            </a:extLst>
          </p:cNvPr>
          <p:cNvGrpSpPr/>
          <p:nvPr/>
        </p:nvGrpSpPr>
        <p:grpSpPr>
          <a:xfrm>
            <a:off x="219075" y="523664"/>
            <a:ext cx="3143250" cy="1551572"/>
            <a:chOff x="663137" y="629664"/>
            <a:chExt cx="5284258" cy="671997"/>
          </a:xfrm>
        </p:grpSpPr>
        <p:sp>
          <p:nvSpPr>
            <p:cNvPr id="12" name="Rectangle: Top Corners One Rounded and One Snipped 11">
              <a:extLst>
                <a:ext uri="{FF2B5EF4-FFF2-40B4-BE49-F238E27FC236}">
                  <a16:creationId xmlns:a16="http://schemas.microsoft.com/office/drawing/2014/main" id="{9B811FEF-4D18-4A92-9761-ED07583605E7}"/>
                </a:ext>
              </a:extLst>
            </p:cNvPr>
            <p:cNvSpPr/>
            <p:nvPr/>
          </p:nvSpPr>
          <p:spPr>
            <a:xfrm>
              <a:off x="663137" y="1137663"/>
              <a:ext cx="5284258" cy="163998"/>
            </a:xfrm>
            <a:prstGeom prst="snip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53F9E35E-FADC-4B2F-8CB6-4DE6D5FE0F88}"/>
                </a:ext>
              </a:extLst>
            </p:cNvPr>
            <p:cNvSpPr/>
            <p:nvPr/>
          </p:nvSpPr>
          <p:spPr>
            <a:xfrm>
              <a:off x="663137" y="629664"/>
              <a:ext cx="5284258" cy="665510"/>
            </a:xfrm>
            <a:prstGeom prst="snip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74AB90-21EC-42D6-85A2-D380A2BEA144}"/>
              </a:ext>
            </a:extLst>
          </p:cNvPr>
          <p:cNvSpPr txBox="1"/>
          <p:nvPr/>
        </p:nvSpPr>
        <p:spPr>
          <a:xfrm>
            <a:off x="783431" y="2633010"/>
            <a:ext cx="2226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LPS</a:t>
            </a:r>
          </a:p>
          <a:p>
            <a:r>
              <a:rPr lang="en-US" sz="7200" b="1" dirty="0">
                <a:latin typeface="Agency FB" panose="020B0503020202020204" pitchFamily="34" charset="0"/>
              </a:rPr>
              <a:t>Reg.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F5B0D-52F6-4BB2-8E47-D2D6A2E5FAD4}"/>
              </a:ext>
            </a:extLst>
          </p:cNvPr>
          <p:cNvSpPr txBox="1"/>
          <p:nvPr/>
        </p:nvSpPr>
        <p:spPr>
          <a:xfrm>
            <a:off x="10763250" y="123609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 shift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5E2A2-02E3-44C2-8608-CC4187FEA5CC}"/>
              </a:ext>
            </a:extLst>
          </p:cNvPr>
          <p:cNvSpPr txBox="1"/>
          <p:nvPr/>
        </p:nvSpPr>
        <p:spPr>
          <a:xfrm>
            <a:off x="10794453" y="4084067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 shift</a:t>
            </a:r>
          </a:p>
        </p:txBody>
      </p:sp>
    </p:spTree>
    <p:extLst>
      <p:ext uri="{BB962C8B-B14F-4D97-AF65-F5344CB8AC3E}">
        <p14:creationId xmlns:p14="http://schemas.microsoft.com/office/powerpoint/2010/main" val="37178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9"/>
    </mc:Choice>
    <mc:Fallback xmlns="">
      <p:transition spd="slow" advTm="387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460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Edwards</cp:lastModifiedBy>
  <cp:revision>345</cp:revision>
  <dcterms:created xsi:type="dcterms:W3CDTF">2019-04-18T17:08:10Z</dcterms:created>
  <dcterms:modified xsi:type="dcterms:W3CDTF">2020-10-09T23:47:54Z</dcterms:modified>
</cp:coreProperties>
</file>