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6" r:id="rId4"/>
    <p:sldId id="277" r:id="rId5"/>
    <p:sldId id="272" r:id="rId6"/>
    <p:sldId id="273" r:id="rId7"/>
    <p:sldId id="281" r:id="rId8"/>
    <p:sldId id="279" r:id="rId9"/>
    <p:sldId id="274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3F-8486-44D3-BF7A-8C2CD054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18D3-FA61-4056-B331-054EF41C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56B4-7448-417A-BD5C-AD9ADEC4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5F80-3756-4714-BEAF-D904B76A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D68F-93B5-444A-9B2B-5D3A6379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F0CB-7546-4EF4-BAB9-1A87EA5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5CCA-2FB2-4798-879D-8711E9DA9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61C2-97D8-4668-A192-F2D3F56E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854B-BA88-439A-B795-04D672D5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E481-8478-40B6-9BD4-D7C8ABB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F5C64-FAD6-4500-AA40-5607B254A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9DDDD-80C9-43F6-A8F1-88B2A267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3236-8737-47D2-A109-B6172E9F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A70A-D954-4908-A503-5CAEBC86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BFE6-64EC-495A-B5EE-A1D98EBF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C4B5-47EB-4935-AFB7-8A93395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3760-9528-48C8-9E01-25476235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769E-3100-4616-BE1A-97289413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7087-58E8-4F00-BD2F-3CE763A9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AA25-D365-4CFD-A9CA-CE66E58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15EE-DFFE-4640-B090-CD7346FF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A4F5-3BFC-40CF-B1C8-EBECA527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D865-3AC4-4D2B-816A-7F39F59E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4082-B883-4550-A671-B4B3B0F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F44B-E89D-43F4-81EE-FD605D7D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0EC-43D2-427D-BAEE-6BD71703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12E-9E6F-4CDC-9257-32FD854A7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081E-3306-4143-AD91-33139ECD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80DB-313E-4917-AE1F-4EA5425D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9C90-D62F-4DF6-AB3B-0AA5CD5A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EE04-7715-48AC-936E-D2010E6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4F5-7B56-491C-9105-A44A1F17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EB71-0D5D-4E1E-BF21-01A6BDF2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7A7E2-D7BA-414C-8319-C9B99C48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BE9C-7F38-4E2C-8B68-67595F50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7BB19-7E55-44B6-8118-A7C35CB15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E47E4-5739-4F1B-9F31-19F0EF9B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C5664-86CB-4FFF-88FC-49B7D6A8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4534-AE3E-4FC1-A76D-5147CCC6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7360-1502-4FE8-81D9-BF426312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FDB61-D936-43AF-B482-65CBCDD5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7AF3-D8E3-409E-968F-C7444471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570AD-D890-45A9-8EE4-5FD6C2C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41BCE-A1D2-4878-BEF5-62F71AD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5D53-7F87-489A-AB9E-FF91A0C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6B7A-246B-4827-833C-3E5A9D7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401F-0E52-46F8-BB7B-E5501F6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59DB-688B-47DC-A773-6C128BD6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10283-B238-4399-A2E0-A43AB9C5E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3102-15B7-4146-BEF7-40445164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D07C7-4A91-442D-A996-C7A1AD0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44C8E-95F4-42B2-8010-3E3C70D6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964-1771-40BA-AEB6-D8146E2F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9FD45-34D3-4C51-9431-478FB24DC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5BB7C-7F14-4D3F-B127-F8E73C627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03FD-59B0-4349-983A-544CBF8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61C0B-9873-4D21-9D4F-B6CF6311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B942-DB87-4978-AB66-D3D25F41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0417-0820-489F-A5A3-442FC1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6208-0BAD-4D53-9185-9D774ADF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E4E4-ED26-4737-AF95-3E9C7FA7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9853-90F1-49DE-9D35-AED9100E037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CCB2-3139-4B14-B87B-B25105A3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5BAB-54A0-4F85-BDF7-F8DC8E5F4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3357700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809317-989F-4020-80B0-AADEF2049310}"/>
              </a:ext>
            </a:extLst>
          </p:cNvPr>
          <p:cNvSpPr txBox="1"/>
          <p:nvPr/>
        </p:nvSpPr>
        <p:spPr>
          <a:xfrm>
            <a:off x="3576637" y="1954810"/>
            <a:ext cx="4538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Tophat</a:t>
            </a:r>
            <a:r>
              <a:rPr lang="en-US" sz="3600" dirty="0"/>
              <a:t>-Gaussian: “Check”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DEC5F-326A-4834-B7A8-5F4D8C93374B}"/>
              </a:ext>
            </a:extLst>
          </p:cNvPr>
          <p:cNvSpPr txBox="1"/>
          <p:nvPr/>
        </p:nvSpPr>
        <p:spPr>
          <a:xfrm>
            <a:off x="4219573" y="3360438"/>
            <a:ext cx="325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July 2020</a:t>
            </a:r>
          </a:p>
          <a:p>
            <a:pPr algn="ctr"/>
            <a:r>
              <a:rPr lang="en-US" dirty="0"/>
              <a:t>P. Edwards, A. Weaver, P. Fulda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C4364-7E18-4F83-90D4-9A3B2947A585}"/>
              </a:ext>
            </a:extLst>
          </p:cNvPr>
          <p:cNvSpPr txBox="1"/>
          <p:nvPr/>
        </p:nvSpPr>
        <p:spPr>
          <a:xfrm>
            <a:off x="3671887" y="4530969"/>
            <a:ext cx="605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</a:t>
            </a:r>
            <a:r>
              <a:rPr lang="en-US" dirty="0" err="1"/>
              <a:t>tophat</a:t>
            </a:r>
            <a:r>
              <a:rPr lang="en-US" dirty="0"/>
              <a:t> mode order (4,8,12,16,20)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Perfect imaging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previous results (fixed meas. beam inputs)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F8F23-76D3-4A5B-BD53-38AF2CADE101}"/>
              </a:ext>
            </a:extLst>
          </p:cNvPr>
          <p:cNvSpPr/>
          <p:nvPr/>
        </p:nvSpPr>
        <p:spPr>
          <a:xfrm>
            <a:off x="162560" y="606304"/>
            <a:ext cx="4145280" cy="2494451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89000">
                <a:schemeClr val="accent1">
                  <a:tint val="44500"/>
                  <a:satMod val="160000"/>
                </a:schemeClr>
              </a:gs>
              <a:gs pos="72000">
                <a:schemeClr val="accent1">
                  <a:tint val="23500"/>
                  <a:satMod val="160000"/>
                  <a:alpha val="3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50762"/>
            <a:ext cx="30765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AE6A2AF-842F-4C51-BF65-B1B0EE8D3819}"/>
              </a:ext>
            </a:extLst>
          </p:cNvPr>
          <p:cNvSpPr/>
          <p:nvPr/>
        </p:nvSpPr>
        <p:spPr>
          <a:xfrm>
            <a:off x="419945" y="465987"/>
            <a:ext cx="29249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Perfect Imaging:</a:t>
            </a:r>
          </a:p>
          <a:p>
            <a:r>
              <a:rPr lang="en-US" sz="3200" dirty="0"/>
              <a:t>AW </a:t>
            </a:r>
            <a:r>
              <a:rPr lang="en-US" sz="3200" dirty="0" err="1"/>
              <a:t>b.o.e</a:t>
            </a:r>
            <a:r>
              <a:rPr lang="en-US" sz="32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DCB338-F373-4D97-A515-A4E51DFCBBAB}"/>
                  </a:ext>
                </a:extLst>
              </p:cNvPr>
              <p:cNvSpPr txBox="1"/>
              <p:nvPr/>
            </p:nvSpPr>
            <p:spPr>
              <a:xfrm>
                <a:off x="3563799" y="635264"/>
                <a:ext cx="6057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Back of envelope: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Gaussian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</a:t>
                </a:r>
                <a:r>
                  <a:rPr lang="en-US" baseline="30000" dirty="0" err="1"/>
                  <a:t>ikxsin</a:t>
                </a:r>
                <a:r>
                  <a:rPr lang="en-US" baseline="30000" dirty="0" err="1">
                    <a:latin typeface="Symbol" panose="05050102010706020507" pitchFamily="18" charset="2"/>
                  </a:rPr>
                  <a:t>a</a:t>
                </a:r>
                <a:endParaRPr lang="en-US" baseline="30000" dirty="0">
                  <a:latin typeface="Symbol" panose="05050102010706020507" pitchFamily="18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Integration bounds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Closely matches </a:t>
                </a:r>
                <a:r>
                  <a:rPr lang="en-US" dirty="0" err="1"/>
                  <a:t>pjf</a:t>
                </a:r>
                <a:r>
                  <a:rPr lang="en-US" dirty="0"/>
                  <a:t> results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DCB338-F373-4D97-A515-A4E51DFC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799" y="635264"/>
                <a:ext cx="6057900" cy="1200329"/>
              </a:xfrm>
              <a:prstGeom prst="rect">
                <a:avLst/>
              </a:prstGeom>
              <a:blipFill>
                <a:blip r:embed="rId2"/>
                <a:stretch>
                  <a:fillRect l="-70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95FF9C4-BA2B-4113-BB40-D06363BE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859195"/>
            <a:ext cx="8696567" cy="4813857"/>
          </a:xfrm>
          <a:prstGeom prst="rect">
            <a:avLst/>
          </a:prstGeom>
        </p:spPr>
      </p:pic>
      <p:pic>
        <p:nvPicPr>
          <p:cNvPr id="12" name="Picture 11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88975154-29D9-41F3-886C-F2ED8DE51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87" y="683046"/>
            <a:ext cx="4866668" cy="9183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456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95300" y="1328875"/>
            <a:ext cx="30765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AE6A2AF-842F-4C51-BF65-B1B0EE8D3819}"/>
              </a:ext>
            </a:extLst>
          </p:cNvPr>
          <p:cNvSpPr/>
          <p:nvPr/>
        </p:nvSpPr>
        <p:spPr>
          <a:xfrm>
            <a:off x="-57150" y="867231"/>
            <a:ext cx="3571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Revised TH-HG00</a:t>
            </a:r>
          </a:p>
          <a:p>
            <a:pPr algn="ctr"/>
            <a:r>
              <a:rPr lang="en-US" sz="2000" dirty="0"/>
              <a:t>(max mode order = 34)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CB338-F373-4D97-A515-A4E51DFCBBAB}"/>
              </a:ext>
            </a:extLst>
          </p:cNvPr>
          <p:cNvSpPr txBox="1"/>
          <p:nvPr/>
        </p:nvSpPr>
        <p:spPr>
          <a:xfrm>
            <a:off x="3409949" y="535900"/>
            <a:ext cx="8562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 in PE meas. beam input incorrectly used old best-fit waist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Obviously no change for 00-00 results, but huge agreement here in valid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5EADE19-9895-4DDA-B368-7BFC814A1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59" y="1270080"/>
            <a:ext cx="6769448" cy="5404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6AB640-8185-4142-A700-A258BE240FBE}"/>
              </a:ext>
            </a:extLst>
          </p:cNvPr>
          <p:cNvSpPr txBox="1"/>
          <p:nvPr/>
        </p:nvSpPr>
        <p:spPr>
          <a:xfrm rot="16200000">
            <a:off x="2329433" y="5403254"/>
            <a:ext cx="1714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LPS Total [mm]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F065D-CF4D-4CF1-B1E8-F053CA7C02CC}"/>
              </a:ext>
            </a:extLst>
          </p:cNvPr>
          <p:cNvSpPr txBox="1"/>
          <p:nvPr/>
        </p:nvSpPr>
        <p:spPr>
          <a:xfrm rot="16200000">
            <a:off x="2162404" y="3521724"/>
            <a:ext cx="2048560" cy="369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LPS Regular [mm]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3380F-9958-419D-A42B-96B6C6B5ED65}"/>
              </a:ext>
            </a:extLst>
          </p:cNvPr>
          <p:cNvSpPr txBox="1"/>
          <p:nvPr/>
        </p:nvSpPr>
        <p:spPr>
          <a:xfrm rot="16200000">
            <a:off x="2329433" y="1606716"/>
            <a:ext cx="1714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DWS [rad]</a:t>
            </a:r>
          </a:p>
        </p:txBody>
      </p:sp>
    </p:spTree>
    <p:extLst>
      <p:ext uri="{BB962C8B-B14F-4D97-AF65-F5344CB8AC3E}">
        <p14:creationId xmlns:p14="http://schemas.microsoft.com/office/powerpoint/2010/main" val="180898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95300" y="1328875"/>
            <a:ext cx="3906633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AE6A2AF-842F-4C51-BF65-B1B0EE8D3819}"/>
              </a:ext>
            </a:extLst>
          </p:cNvPr>
          <p:cNvSpPr/>
          <p:nvPr/>
        </p:nvSpPr>
        <p:spPr>
          <a:xfrm>
            <a:off x="419945" y="725050"/>
            <a:ext cx="3981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Previous TH-00 Results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05CE54AD-DCDC-4AB9-A47D-23B57FCAF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72" y="1578195"/>
            <a:ext cx="8858705" cy="49723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582713-4C80-458D-8831-86E624F06EF3}"/>
              </a:ext>
            </a:extLst>
          </p:cNvPr>
          <p:cNvSpPr txBox="1"/>
          <p:nvPr/>
        </p:nvSpPr>
        <p:spPr>
          <a:xfrm>
            <a:off x="4801983" y="758525"/>
            <a:ext cx="8562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Still expect some disagreement with </a:t>
            </a:r>
            <a:r>
              <a:rPr lang="en-US" sz="2000" dirty="0" err="1"/>
              <a:t>Mengyuan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775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328875"/>
            <a:ext cx="30765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AE6A2AF-842F-4C51-BF65-B1B0EE8D3819}"/>
              </a:ext>
            </a:extLst>
          </p:cNvPr>
          <p:cNvSpPr/>
          <p:nvPr/>
        </p:nvSpPr>
        <p:spPr>
          <a:xfrm>
            <a:off x="419945" y="744100"/>
            <a:ext cx="2947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TH-HG00 Checks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1C28B-90E3-410B-BD64-86924313BB98}"/>
              </a:ext>
            </a:extLst>
          </p:cNvPr>
          <p:cNvSpPr txBox="1"/>
          <p:nvPr/>
        </p:nvSpPr>
        <p:spPr>
          <a:xfrm>
            <a:off x="642937" y="1761541"/>
            <a:ext cx="9901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mode-dependence:</a:t>
            </a:r>
            <a:br>
              <a:rPr lang="en-US" sz="2400" dirty="0"/>
            </a:br>
            <a:r>
              <a:rPr lang="en-US" sz="2400" dirty="0"/>
              <a:t>“</a:t>
            </a:r>
            <a:r>
              <a:rPr lang="en-US" sz="2400" b="1" dirty="0"/>
              <a:t>Intermediate” max </a:t>
            </a:r>
            <a:r>
              <a:rPr lang="en-US" sz="2400" b="1" dirty="0" err="1"/>
              <a:t>tophat</a:t>
            </a:r>
            <a:r>
              <a:rPr lang="en-US" sz="2400" b="1" dirty="0"/>
              <a:t> mode orders (4,8,12,16,20)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10 um offset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10 mm to PD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1/3 mm BF waist </a:t>
            </a:r>
            <a:r>
              <a:rPr lang="en-US" sz="2400" dirty="0" err="1"/>
              <a:t>tophat</a:t>
            </a:r>
            <a:r>
              <a:rPr lang="en-US" sz="2400" dirty="0"/>
              <a:t>, 1mm HG00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Compare to back-of-envelope:</a:t>
            </a:r>
            <a:br>
              <a:rPr lang="en-US" sz="2400" dirty="0"/>
            </a:br>
            <a:r>
              <a:rPr lang="en-US" sz="2400" b="1" dirty="0"/>
              <a:t>Perfect imaging (0 mm to PD)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{-10,0,10} um offsets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 mm </a:t>
            </a:r>
            <a:r>
              <a:rPr lang="en-US" sz="2400" dirty="0" err="1"/>
              <a:t>tophat</a:t>
            </a:r>
            <a:r>
              <a:rPr lang="en-US" sz="2400" dirty="0"/>
              <a:t>, 1mm HG00 sizes</a:t>
            </a:r>
          </a:p>
        </p:txBody>
      </p:sp>
    </p:spTree>
    <p:extLst>
      <p:ext uri="{BB962C8B-B14F-4D97-AF65-F5344CB8AC3E}">
        <p14:creationId xmlns:p14="http://schemas.microsoft.com/office/powerpoint/2010/main" val="19570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328875"/>
            <a:ext cx="30765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AE6A2AF-842F-4C51-BF65-B1B0EE8D3819}"/>
              </a:ext>
            </a:extLst>
          </p:cNvPr>
          <p:cNvSpPr/>
          <p:nvPr/>
        </p:nvSpPr>
        <p:spPr>
          <a:xfrm>
            <a:off x="419945" y="744100"/>
            <a:ext cx="297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Max mode order</a:t>
            </a:r>
          </a:p>
          <a:p>
            <a:pPr algn="ctr"/>
            <a:r>
              <a:rPr lang="en-US" sz="3200" dirty="0"/>
              <a:t>DWS 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62D7185-32DD-4663-A38E-12436E1D3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3" y="2017074"/>
            <a:ext cx="10770154" cy="4546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DCB338-F373-4D97-A515-A4E51DFCBBAB}"/>
              </a:ext>
            </a:extLst>
          </p:cNvPr>
          <p:cNvSpPr txBox="1"/>
          <p:nvPr/>
        </p:nvSpPr>
        <p:spPr>
          <a:xfrm>
            <a:off x="3566267" y="859812"/>
            <a:ext cx="848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signals appear to converge after order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Order 4 and 8 plots, assuming higher orders converge for AW &amp; PE individually</a:t>
            </a:r>
          </a:p>
        </p:txBody>
      </p:sp>
    </p:spTree>
    <p:extLst>
      <p:ext uri="{BB962C8B-B14F-4D97-AF65-F5344CB8AC3E}">
        <p14:creationId xmlns:p14="http://schemas.microsoft.com/office/powerpoint/2010/main" val="310882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328875"/>
            <a:ext cx="30765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BE85E52-4D11-47B0-B474-337450DBF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3" y="2210595"/>
            <a:ext cx="10681249" cy="45150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E6A2AF-842F-4C51-BF65-B1B0EE8D3819}"/>
              </a:ext>
            </a:extLst>
          </p:cNvPr>
          <p:cNvSpPr/>
          <p:nvPr/>
        </p:nvSpPr>
        <p:spPr>
          <a:xfrm>
            <a:off x="419945" y="744100"/>
            <a:ext cx="297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Max mode order</a:t>
            </a:r>
          </a:p>
          <a:p>
            <a:pPr algn="ctr"/>
            <a:r>
              <a:rPr lang="en-US" sz="3200" dirty="0"/>
              <a:t>LPS 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62D7185-32DD-4663-A38E-12436E1D3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7" b="94334"/>
          <a:stretch/>
        </p:blipFill>
        <p:spPr>
          <a:xfrm>
            <a:off x="539473" y="1988499"/>
            <a:ext cx="10004702" cy="257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DCB338-F373-4D97-A515-A4E51DFCBBAB}"/>
              </a:ext>
            </a:extLst>
          </p:cNvPr>
          <p:cNvSpPr txBox="1"/>
          <p:nvPr/>
        </p:nvSpPr>
        <p:spPr>
          <a:xfrm>
            <a:off x="3919537" y="794262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 data for LPS total? (was order 10</a:t>
            </a:r>
            <a:r>
              <a:rPr lang="en-US" baseline="30000" dirty="0"/>
              <a:t>-3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084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276225" y="1112462"/>
            <a:ext cx="30765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AE6A2AF-842F-4C51-BF65-B1B0EE8D3819}"/>
              </a:ext>
            </a:extLst>
          </p:cNvPr>
          <p:cNvSpPr/>
          <p:nvPr/>
        </p:nvSpPr>
        <p:spPr>
          <a:xfrm>
            <a:off x="362795" y="527687"/>
            <a:ext cx="27855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Perfect Imaging</a:t>
            </a:r>
          </a:p>
          <a:p>
            <a:pPr algn="ctr"/>
            <a:r>
              <a:rPr lang="en-US" sz="3200" dirty="0"/>
              <a:t>AW &amp; 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CB338-F373-4D97-A515-A4E51DFCBBAB}"/>
              </a:ext>
            </a:extLst>
          </p:cNvPr>
          <p:cNvSpPr txBox="1"/>
          <p:nvPr/>
        </p:nvSpPr>
        <p:spPr>
          <a:xfrm>
            <a:off x="3839050" y="574822"/>
            <a:ext cx="62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 initial results (explicit TH rotation) … DWS [rad], LPS [mm]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1F5CCCC-701C-4940-9492-5168282E3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7" y="991342"/>
            <a:ext cx="6677178" cy="57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50762"/>
            <a:ext cx="30765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AE6A2AF-842F-4C51-BF65-B1B0EE8D3819}"/>
              </a:ext>
            </a:extLst>
          </p:cNvPr>
          <p:cNvSpPr/>
          <p:nvPr/>
        </p:nvSpPr>
        <p:spPr>
          <a:xfrm>
            <a:off x="419945" y="465987"/>
            <a:ext cx="34678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Perfect Imaging:</a:t>
            </a:r>
          </a:p>
          <a:p>
            <a:r>
              <a:rPr lang="en-US" sz="3200" dirty="0"/>
              <a:t>AW </a:t>
            </a:r>
            <a:r>
              <a:rPr lang="en-US" sz="3200" dirty="0" err="1"/>
              <a:t>tophat</a:t>
            </a:r>
            <a:r>
              <a:rPr lang="en-US" sz="3200" dirty="0"/>
              <a:t>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CB338-F373-4D97-A515-A4E51DFCBBAB}"/>
              </a:ext>
            </a:extLst>
          </p:cNvPr>
          <p:cNvSpPr txBox="1"/>
          <p:nvPr/>
        </p:nvSpPr>
        <p:spPr>
          <a:xfrm>
            <a:off x="3840024" y="688239"/>
            <a:ext cx="605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Matches initial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Tophat</a:t>
            </a:r>
            <a:r>
              <a:rPr lang="en-US" dirty="0"/>
              <a:t> with primed </a:t>
            </a:r>
            <a:r>
              <a:rPr lang="en-US" dirty="0" err="1"/>
              <a:t>coord’s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Coord. transformation error?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9A6B3C7-D044-479F-BF35-15A2CE09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5" y="1905594"/>
            <a:ext cx="8663093" cy="4699511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CD16E5D-AE0C-4F5A-812A-8E5E31801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07" y="619010"/>
            <a:ext cx="4340368" cy="694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 descr="A picture containing knife&#10;&#10;Description automatically generated">
            <a:extLst>
              <a:ext uri="{FF2B5EF4-FFF2-40B4-BE49-F238E27FC236}">
                <a16:creationId xmlns:a16="http://schemas.microsoft.com/office/drawing/2014/main" id="{144A6DA0-C69C-40E4-8E55-82146D92C9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6" b="52301"/>
          <a:stretch/>
        </p:blipFill>
        <p:spPr>
          <a:xfrm>
            <a:off x="8853499" y="1367967"/>
            <a:ext cx="2468596" cy="369332"/>
          </a:xfrm>
          <a:prstGeom prst="rect">
            <a:avLst/>
          </a:prstGeom>
        </p:spPr>
      </p:pic>
      <p:pic>
        <p:nvPicPr>
          <p:cNvPr id="19" name="Picture 18" descr="A picture containing knife&#10;&#10;Description automatically generated">
            <a:extLst>
              <a:ext uri="{FF2B5EF4-FFF2-40B4-BE49-F238E27FC236}">
                <a16:creationId xmlns:a16="http://schemas.microsoft.com/office/drawing/2014/main" id="{8F8E4734-AADC-4280-A38B-1D655D3400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82" b="41407"/>
          <a:stretch/>
        </p:blipFill>
        <p:spPr>
          <a:xfrm>
            <a:off x="7613507" y="1365638"/>
            <a:ext cx="1239992" cy="4536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C83383F-6C30-46D2-8E07-40C121537E99}"/>
              </a:ext>
            </a:extLst>
          </p:cNvPr>
          <p:cNvSpPr/>
          <p:nvPr/>
        </p:nvSpPr>
        <p:spPr>
          <a:xfrm>
            <a:off x="7613507" y="1413348"/>
            <a:ext cx="3708588" cy="405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clock&#10;&#10;Description automatically generated">
            <a:extLst>
              <a:ext uri="{FF2B5EF4-FFF2-40B4-BE49-F238E27FC236}">
                <a16:creationId xmlns:a16="http://schemas.microsoft.com/office/drawing/2014/main" id="{51A9B2F1-61E5-4B3C-AA1C-4DEB99FE9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01" y="2044311"/>
            <a:ext cx="1854294" cy="1232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198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276225" y="1112462"/>
            <a:ext cx="30765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AE6A2AF-842F-4C51-BF65-B1B0EE8D3819}"/>
              </a:ext>
            </a:extLst>
          </p:cNvPr>
          <p:cNvSpPr/>
          <p:nvPr/>
        </p:nvSpPr>
        <p:spPr>
          <a:xfrm>
            <a:off x="362795" y="527687"/>
            <a:ext cx="27855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Perfect Imaging</a:t>
            </a:r>
          </a:p>
          <a:p>
            <a:pPr algn="ctr"/>
            <a:r>
              <a:rPr lang="en-US" sz="3200" dirty="0"/>
              <a:t>PJF &amp; 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CB338-F373-4D97-A515-A4E51DFCBBAB}"/>
              </a:ext>
            </a:extLst>
          </p:cNvPr>
          <p:cNvSpPr txBox="1"/>
          <p:nvPr/>
        </p:nvSpPr>
        <p:spPr>
          <a:xfrm>
            <a:off x="3839050" y="574822"/>
            <a:ext cx="542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PJF &amp; PE results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 greater LPS magnitude/slopes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Offset mismatch?</a:t>
            </a:r>
          </a:p>
        </p:txBody>
      </p:sp>
      <p:pic>
        <p:nvPicPr>
          <p:cNvPr id="13" name="Picture 12" descr="A picture containing text, map, outdoor, filled&#10;&#10;Description automatically generated">
            <a:extLst>
              <a:ext uri="{FF2B5EF4-FFF2-40B4-BE49-F238E27FC236}">
                <a16:creationId xmlns:a16="http://schemas.microsoft.com/office/drawing/2014/main" id="{AEF5647B-300D-4419-A54E-E00F50803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22" y="1514412"/>
            <a:ext cx="10475830" cy="5133807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782EB9-8970-4B3F-A3ED-5BA8E0751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077" y="633584"/>
            <a:ext cx="2076103" cy="8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4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E57A3A5-627E-4C1C-AF24-4132F79DB08C}" vid="{DDAAC8FD-8AB0-4C43-A217-82349605E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LISA sim</Template>
  <TotalTime>415</TotalTime>
  <Words>276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17</cp:revision>
  <dcterms:created xsi:type="dcterms:W3CDTF">2020-07-07T15:00:00Z</dcterms:created>
  <dcterms:modified xsi:type="dcterms:W3CDTF">2020-08-13T00:49:57Z</dcterms:modified>
</cp:coreProperties>
</file>