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A5"/>
    <a:srgbClr val="FA4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90FB-018F-476F-B8EB-95435FE8E7F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D5BE5-818D-40E0-82DD-259FE724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3E58-0DE4-4F99-9D55-81785098C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1B1B-64E4-4212-BE1A-5356DBFB8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C290-6B3D-4056-888E-56D09208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E2AB-8ABC-44ED-85FF-9508AF7BD087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DDF4-B88E-495B-83AC-B81F3212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1523-EB05-47AC-8E28-3DED3FF5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443-31D7-4486-AFF6-0B90D6A9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592B-0497-429D-9EF1-E59FDDF5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EAE4D-2614-4E97-BDCF-EB9C4C57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6B8A3-A7A2-464D-A366-7AA4A69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5DE9-FD32-4980-BB24-80F9C454D5D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2C33-7318-43EA-ABA5-FEC2115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8A15-4679-4BAF-9A8A-4D4CF283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443-31D7-4486-AFF6-0B90D6A9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56303-1E8A-4ECB-B6EF-E6A333CE3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17D0D-9325-4C9F-9E24-8066DE212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662D-3510-4FC5-9807-79C7C42C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4B40-5DBC-4CC7-ACD6-7D6F636932D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6A36-DEA0-4858-8092-33450CBA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7AA2-CD34-4FA3-A3A3-BFC5B906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443-31D7-4486-AFF6-0B90D6A9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2213-2854-459D-98AC-F77535C3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833-4A9D-4E4A-BD56-ACCF34930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7675-5EDA-4F6A-9684-350CB9C1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6D10-D179-4234-A2A9-C8E2E0C0EED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5AC6-A755-4A89-B09B-E3ADD232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6EC2-BC6B-4D44-A142-1C20B39E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443-31D7-4486-AFF6-0B90D6A9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83E3-5C67-4197-AFDC-1993C458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E4944-CD92-463B-89A5-EB322C7F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0A2F-9412-4F29-BBD4-0336BDD9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1C53-670B-46CC-B161-B676AF733C3F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3035-84A4-481C-AB44-C582FCEB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FEF8-8E13-46F7-AB91-83CC88B8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443-31D7-4486-AFF6-0B90D6A9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DAE1-1E6B-49CD-B32A-CF75C139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AFFC-F9BE-4A52-89C4-1A2D6AD1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DB731-BAC7-413E-BCCA-CE07E32D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3784-F209-46B3-9096-8965630D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F107-CFDB-4BC9-8931-51D36D77FEA5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F8125-E036-47AD-B889-4A8694A2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44B29-F21F-446F-A293-3DD111FD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443-31D7-4486-AFF6-0B90D6A9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3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BF45-2CDD-4859-866D-EC0CDC8F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76839-40AC-4EC0-ADDC-DEC1E784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03314-B4D8-4622-8087-25D95C2A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95FD5-D3CA-4AC5-A771-DB9B387F6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5214C-D017-4BBC-BE3B-1AA8B4259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5A2D7-F0C2-46D5-8FA5-2F448B92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514-E666-4FDF-BDCD-14B2D09C65A6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B4A6D-53A1-415F-A3D4-05CE0A0C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A3190-CCC0-458E-BF40-F3E09913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443-31D7-4486-AFF6-0B90D6A9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324-450E-47E4-B107-0BFE2B0B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A6ED3-B035-4476-9D06-42A9FD66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9C19-8628-4C63-811D-D38637E1148E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E6610-CC32-4E9E-BFF4-A19FDAB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7F3BB-2C4C-4892-A12A-50360585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443-31D7-4486-AFF6-0B90D6A9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8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A3CDC-7135-468A-92D5-EA264976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B134-A85B-47F9-A470-FB7887A647CC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0DCBA-7CE0-4DD2-A971-9982B34B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F8957-D9A4-4357-A64C-DF2D13CC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443-31D7-4486-AFF6-0B90D6A9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3432-BC3B-4255-9AFF-E32D19E8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D785-183B-48A2-B39D-BC3890B85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2D34B-0FE7-4CB2-AD32-D1665C053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CC3F1-3832-4480-9D92-2F36C8A5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E0CA-EF5C-48C3-BCFB-4CFD5A11A71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75053-E3D1-4428-A436-93B512C5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1F987-5E68-4488-A0A2-BCE6FC33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443-31D7-4486-AFF6-0B90D6A9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F71E-8800-4D05-8990-56877167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56A6A-84B0-4472-9DE2-FCC99544E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8B5B7-E8B8-4109-9643-36610AF9F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87086-0DC0-449F-A161-41A6A55D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C353-2ACC-4961-BD90-C20C35A4087E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28E82-DDC7-4D8C-A17A-020AEA1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DCDFD-1D82-4207-BF2C-5D92DC7D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443-31D7-4486-AFF6-0B90D6A9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A312E-28C4-43C6-8CB7-4426B0DC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2ACF-F223-421A-ACE2-EEB11B962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7541-1894-47B6-B26E-6AE0A7054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68F7-3953-42B4-B5A4-86208137D356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8E7D6-AF68-4DB6-A746-95827BB58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C06B9-540B-4A43-BEA4-60C1C2A1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443-31D7-4486-AFF6-0B90D6A9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4277C-D012-401C-8128-1FE824FE4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2"/>
            <a:ext cx="9623404" cy="2521354"/>
          </a:xfrm>
        </p:spPr>
        <p:txBody>
          <a:bodyPr>
            <a:normAutofit fontScale="90000"/>
          </a:bodyPr>
          <a:lstStyle/>
          <a:p>
            <a:r>
              <a:rPr lang="en-US" sz="5500" b="1" dirty="0"/>
              <a:t>HG00-HG00 with Waists Centered at Half-plane PD </a:t>
            </a:r>
            <a:br>
              <a:rPr lang="en-US" sz="5500" dirty="0"/>
            </a:br>
            <a:br>
              <a:rPr lang="en-US" sz="5500" dirty="0"/>
            </a:br>
            <a:endParaRPr lang="en-US" sz="5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87E8C3-757C-4791-A0FF-118569FD5E4B}"/>
              </a:ext>
            </a:extLst>
          </p:cNvPr>
          <p:cNvSpPr/>
          <p:nvPr/>
        </p:nvSpPr>
        <p:spPr>
          <a:xfrm>
            <a:off x="1711652" y="3427095"/>
            <a:ext cx="102240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and 2</a:t>
            </a:r>
            <a:r>
              <a:rPr lang="en-US" sz="4000" baseline="30000" dirty="0"/>
              <a:t>nd</a:t>
            </a:r>
            <a:r>
              <a:rPr lang="en-US" sz="4000" dirty="0"/>
              <a:t> Order Approximations in Shift and Tilt</a:t>
            </a:r>
          </a:p>
        </p:txBody>
      </p:sp>
    </p:spTree>
    <p:extLst>
      <p:ext uri="{BB962C8B-B14F-4D97-AF65-F5344CB8AC3E}">
        <p14:creationId xmlns:p14="http://schemas.microsoft.com/office/powerpoint/2010/main" val="392831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n&#10;&#10;Description automatically generated">
            <a:extLst>
              <a:ext uri="{FF2B5EF4-FFF2-40B4-BE49-F238E27FC236}">
                <a16:creationId xmlns:a16="http://schemas.microsoft.com/office/drawing/2014/main" id="{7DA4F5DB-0947-4F63-AE3C-85D3AC574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1" y="148554"/>
            <a:ext cx="9833463" cy="65379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6E931-EE05-4EE7-A41B-337226CD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443-31D7-4486-AFF6-0B90D6A94A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7788-5F5E-43E6-B4A6-412C6378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2</a:t>
            </a:r>
            <a:r>
              <a:rPr lang="en-US" b="1" cap="small" baseline="30000" dirty="0">
                <a:solidFill>
                  <a:srgbClr val="FA4616"/>
                </a:solidFill>
              </a:rPr>
              <a:t>nd</a:t>
            </a:r>
            <a:r>
              <a:rPr lang="en-US" b="1" cap="small" dirty="0">
                <a:solidFill>
                  <a:srgbClr val="FA4616"/>
                </a:solidFill>
              </a:rPr>
              <a:t> order Approximation in </a:t>
            </a:r>
            <a:r>
              <a:rPr lang="en-US" b="1" u="sng" cap="small" dirty="0">
                <a:solidFill>
                  <a:srgbClr val="FA4616"/>
                </a:solidFill>
              </a:rPr>
              <a:t>Tilt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15C1E351-1170-4B31-961B-57A9A4ED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49" y="2310706"/>
            <a:ext cx="6770680" cy="31947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AFAEE6-96BD-4DA3-801C-0C96C95B6D7D}"/>
              </a:ext>
            </a:extLst>
          </p:cNvPr>
          <p:cNvSpPr/>
          <p:nvPr/>
        </p:nvSpPr>
        <p:spPr>
          <a:xfrm>
            <a:off x="7410450" y="4600298"/>
            <a:ext cx="1926079" cy="9051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207E63-DE4E-40FD-8E8D-E3E0614D5168}"/>
              </a:ext>
            </a:extLst>
          </p:cNvPr>
          <p:cNvCxnSpPr/>
          <p:nvPr/>
        </p:nvCxnSpPr>
        <p:spPr>
          <a:xfrm>
            <a:off x="0" y="6695554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437393B-A3F3-47DF-8575-9486BD7AA466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600452-C996-466C-9221-938E3451CB79}"/>
              </a:ext>
            </a:extLst>
          </p:cNvPr>
          <p:cNvCxnSpPr>
            <a:cxnSpLocks/>
          </p:cNvCxnSpPr>
          <p:nvPr/>
        </p:nvCxnSpPr>
        <p:spPr>
          <a:xfrm>
            <a:off x="333375" y="1371079"/>
            <a:ext cx="11306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F66DDF-A657-4E20-B058-100BDA5B2C4E}"/>
              </a:ext>
            </a:extLst>
          </p:cNvPr>
          <p:cNvCxnSpPr/>
          <p:nvPr/>
        </p:nvCxnSpPr>
        <p:spPr>
          <a:xfrm>
            <a:off x="0" y="580504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E2A1F1A-49C0-447E-9A9D-BE04046D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4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0E67CFB4-2515-4B7B-95C6-7332DC8BDB66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11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8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947C94-0244-4076-B014-94A4AE4DE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00" y="2315446"/>
            <a:ext cx="12096677" cy="2204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CE3F02-9692-4046-829C-467A3DD5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2</a:t>
            </a:r>
            <a:r>
              <a:rPr lang="en-US" b="1" cap="small" baseline="30000" dirty="0">
                <a:solidFill>
                  <a:srgbClr val="FA4616"/>
                </a:solidFill>
              </a:rPr>
              <a:t>nd</a:t>
            </a:r>
            <a:r>
              <a:rPr lang="en-US" b="1" cap="small" dirty="0">
                <a:solidFill>
                  <a:srgbClr val="FA4616"/>
                </a:solidFill>
              </a:rPr>
              <a:t> order </a:t>
            </a:r>
            <a:r>
              <a:rPr lang="en-US" b="1" u="sng" cap="small" dirty="0">
                <a:solidFill>
                  <a:srgbClr val="FA4616"/>
                </a:solidFill>
              </a:rPr>
              <a:t>Tilt</a:t>
            </a:r>
            <a:r>
              <a:rPr lang="en-US" b="1" cap="small" dirty="0">
                <a:solidFill>
                  <a:srgbClr val="FA4616"/>
                </a:solidFill>
              </a:rPr>
              <a:t> DWS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662C3-CFA8-4EDA-ACA1-ED9E4E6C794C}"/>
              </a:ext>
            </a:extLst>
          </p:cNvPr>
          <p:cNvSpPr/>
          <p:nvPr/>
        </p:nvSpPr>
        <p:spPr>
          <a:xfrm>
            <a:off x="3180887" y="3648075"/>
            <a:ext cx="2915114" cy="8721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C6FD4E-CF64-4869-AFD3-C407BD0DD857}"/>
              </a:ext>
            </a:extLst>
          </p:cNvPr>
          <p:cNvSpPr/>
          <p:nvPr/>
        </p:nvSpPr>
        <p:spPr>
          <a:xfrm>
            <a:off x="8715375" y="3648075"/>
            <a:ext cx="3056415" cy="8721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26E49C-E011-4FD3-AA0E-518FF583A29B}"/>
              </a:ext>
            </a:extLst>
          </p:cNvPr>
          <p:cNvCxnSpPr/>
          <p:nvPr/>
        </p:nvCxnSpPr>
        <p:spPr>
          <a:xfrm>
            <a:off x="0" y="6695554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B5DCAD1-8DE7-4924-8FFE-64EBBA16A27B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2BC25-D568-4607-801D-3745ADE5AF39}"/>
              </a:ext>
            </a:extLst>
          </p:cNvPr>
          <p:cNvCxnSpPr>
            <a:cxnSpLocks/>
          </p:cNvCxnSpPr>
          <p:nvPr/>
        </p:nvCxnSpPr>
        <p:spPr>
          <a:xfrm>
            <a:off x="333375" y="1371079"/>
            <a:ext cx="11306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E1007F-5D3A-41E4-8B10-D1E42AC9D0D1}"/>
              </a:ext>
            </a:extLst>
          </p:cNvPr>
          <p:cNvCxnSpPr/>
          <p:nvPr/>
        </p:nvCxnSpPr>
        <p:spPr>
          <a:xfrm>
            <a:off x="0" y="580504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37842F5F-B4CA-4CA8-82AA-41837E3F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4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5" name="Slide Number Placeholder 11">
            <a:extLst>
              <a:ext uri="{FF2B5EF4-FFF2-40B4-BE49-F238E27FC236}">
                <a16:creationId xmlns:a16="http://schemas.microsoft.com/office/drawing/2014/main" id="{14B651BD-5354-4525-8A90-312A25D6B96F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12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0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person&#10;&#10;Description automatically generated">
            <a:extLst>
              <a:ext uri="{FF2B5EF4-FFF2-40B4-BE49-F238E27FC236}">
                <a16:creationId xmlns:a16="http://schemas.microsoft.com/office/drawing/2014/main" id="{03E9E6FA-4E20-436D-BA6A-5F6631A86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42" y="188072"/>
            <a:ext cx="9951208" cy="653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1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D089D1F-310F-4383-8D53-E81E0409E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21" y="76200"/>
            <a:ext cx="9895832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8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BF47-CB5C-4C5B-A285-495234E8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366F-6256-4D6E-81C9-76CBDA74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 1</a:t>
            </a:r>
            <a:r>
              <a:rPr lang="en-US" baseline="30000" dirty="0"/>
              <a:t>st</a:t>
            </a:r>
            <a:r>
              <a:rPr lang="en-US" dirty="0"/>
              <a:t> order results</a:t>
            </a:r>
          </a:p>
          <a:p>
            <a:r>
              <a:rPr lang="en-US" dirty="0"/>
              <a:t>Observe behavior of higher-order approximation</a:t>
            </a:r>
          </a:p>
          <a:p>
            <a:r>
              <a:rPr lang="en-US" dirty="0"/>
              <a:t>Identify valid domain of parameters (i.e., shift and tilt terms)</a:t>
            </a:r>
          </a:p>
          <a:p>
            <a:r>
              <a:rPr lang="en-US" dirty="0"/>
              <a:t>Check against Alex’s generalized solution</a:t>
            </a:r>
          </a:p>
          <a:p>
            <a:r>
              <a:rPr lang="en-US" dirty="0"/>
              <a:t>Validate 1</a:t>
            </a:r>
            <a:r>
              <a:rPr lang="en-US" baseline="30000" dirty="0"/>
              <a:t>st</a:t>
            </a:r>
            <a:r>
              <a:rPr lang="en-US" dirty="0"/>
              <a:t> order approximations for other beam profiles and COR’s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695554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371079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378E59-54CA-44D5-BC4A-9D4CFCB0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43657"/>
            <a:ext cx="2743200" cy="365125"/>
          </a:xfrm>
        </p:spPr>
        <p:txBody>
          <a:bodyPr/>
          <a:lstStyle/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t>2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400" b="1" cap="small" dirty="0">
                <a:solidFill>
                  <a:schemeClr val="bg1"/>
                </a:solidFill>
              </a:rPr>
              <a:t>LISA Simulations</a:t>
            </a:r>
          </a:p>
        </p:txBody>
      </p:sp>
    </p:spTree>
    <p:extLst>
      <p:ext uri="{BB962C8B-B14F-4D97-AF65-F5344CB8AC3E}">
        <p14:creationId xmlns:p14="http://schemas.microsoft.com/office/powerpoint/2010/main" val="110924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619-3C96-4C06-880F-5887F5D8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294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1</a:t>
            </a:r>
            <a:r>
              <a:rPr lang="en-US" b="1" cap="small" baseline="30000" dirty="0">
                <a:solidFill>
                  <a:srgbClr val="FA4616"/>
                </a:solidFill>
              </a:rPr>
              <a:t>st</a:t>
            </a:r>
            <a:r>
              <a:rPr lang="en-US" b="1" cap="small" dirty="0">
                <a:solidFill>
                  <a:srgbClr val="FA4616"/>
                </a:solidFill>
              </a:rPr>
              <a:t> order Approximations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045B3A-C96F-498C-83D5-29E33CC1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16" y="2695502"/>
            <a:ext cx="4965309" cy="358153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9D4369C-F4B8-483A-BF33-263FB1A07CF3}"/>
              </a:ext>
            </a:extLst>
          </p:cNvPr>
          <p:cNvGrpSpPr/>
          <p:nvPr/>
        </p:nvGrpSpPr>
        <p:grpSpPr>
          <a:xfrm>
            <a:off x="8419195" y="1780664"/>
            <a:ext cx="1689299" cy="647301"/>
            <a:chOff x="7336119" y="1869444"/>
            <a:chExt cx="1689299" cy="6473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D8843A-63C4-4D84-8E28-A35539BE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119" y="1869444"/>
              <a:ext cx="1689299" cy="64730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828D88-C44B-4FFD-9B45-66EE789C9850}"/>
                </a:ext>
              </a:extLst>
            </p:cNvPr>
            <p:cNvSpPr/>
            <p:nvPr/>
          </p:nvSpPr>
          <p:spPr>
            <a:xfrm>
              <a:off x="8296275" y="2172994"/>
              <a:ext cx="142875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8C95AA1-F05F-4DCC-B208-E02133791938}"/>
              </a:ext>
            </a:extLst>
          </p:cNvPr>
          <p:cNvSpPr txBox="1"/>
          <p:nvPr/>
        </p:nvSpPr>
        <p:spPr>
          <a:xfrm>
            <a:off x="7229588" y="1716339"/>
            <a:ext cx="1189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Tilt: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323ED-8D94-4387-AEAE-7DFCB20BB57D}"/>
              </a:ext>
            </a:extLst>
          </p:cNvPr>
          <p:cNvSpPr txBox="1"/>
          <p:nvPr/>
        </p:nvSpPr>
        <p:spPr>
          <a:xfrm>
            <a:off x="1140986" y="1690688"/>
            <a:ext cx="132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Shift: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65611C-4523-47BD-91B7-029A912EC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74" y="1869444"/>
            <a:ext cx="1705172" cy="409898"/>
          </a:xfrm>
          <a:prstGeom prst="rect">
            <a:avLst/>
          </a:prstGeom>
        </p:spPr>
      </p:pic>
      <p:pic>
        <p:nvPicPr>
          <p:cNvPr id="23" name="Picture 2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295419-8220-4E35-AC29-4EEF0296B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6" y="2757699"/>
            <a:ext cx="5795138" cy="343896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1B47F-6C02-47E4-95A0-063D61535922}"/>
              </a:ext>
            </a:extLst>
          </p:cNvPr>
          <p:cNvCxnSpPr>
            <a:cxnSpLocks/>
          </p:cNvCxnSpPr>
          <p:nvPr/>
        </p:nvCxnSpPr>
        <p:spPr>
          <a:xfrm>
            <a:off x="6096000" y="1708491"/>
            <a:ext cx="0" cy="47633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3B818D-2B54-4FD7-B2A1-93E3D8106820}"/>
              </a:ext>
            </a:extLst>
          </p:cNvPr>
          <p:cNvCxnSpPr>
            <a:cxnSpLocks/>
          </p:cNvCxnSpPr>
          <p:nvPr/>
        </p:nvCxnSpPr>
        <p:spPr>
          <a:xfrm>
            <a:off x="233224" y="2521258"/>
            <a:ext cx="11298869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645B9A5-45F6-4144-BF34-89FD6FF1D51B}"/>
              </a:ext>
            </a:extLst>
          </p:cNvPr>
          <p:cNvSpPr/>
          <p:nvPr/>
        </p:nvSpPr>
        <p:spPr>
          <a:xfrm>
            <a:off x="3259678" y="4477183"/>
            <a:ext cx="424556" cy="7251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429D0-F510-48B5-9C4F-9F383EB41CD4}"/>
              </a:ext>
            </a:extLst>
          </p:cNvPr>
          <p:cNvSpPr/>
          <p:nvPr/>
        </p:nvSpPr>
        <p:spPr>
          <a:xfrm>
            <a:off x="8904303" y="4848629"/>
            <a:ext cx="1204191" cy="78891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5894B7-D13B-49F8-9A0D-5514CA995695}"/>
              </a:ext>
            </a:extLst>
          </p:cNvPr>
          <p:cNvCxnSpPr>
            <a:cxnSpLocks/>
          </p:cNvCxnSpPr>
          <p:nvPr/>
        </p:nvCxnSpPr>
        <p:spPr>
          <a:xfrm>
            <a:off x="233224" y="1690688"/>
            <a:ext cx="11298869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E30719-FD39-4E6C-B52F-F7E8E1947933}"/>
              </a:ext>
            </a:extLst>
          </p:cNvPr>
          <p:cNvCxnSpPr>
            <a:cxnSpLocks/>
          </p:cNvCxnSpPr>
          <p:nvPr/>
        </p:nvCxnSpPr>
        <p:spPr>
          <a:xfrm>
            <a:off x="233224" y="6454066"/>
            <a:ext cx="11298869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7AA3DB-2FA3-41EE-BD93-A942474F5913}"/>
              </a:ext>
            </a:extLst>
          </p:cNvPr>
          <p:cNvCxnSpPr/>
          <p:nvPr/>
        </p:nvCxnSpPr>
        <p:spPr>
          <a:xfrm>
            <a:off x="11532093" y="1690688"/>
            <a:ext cx="0" cy="47633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7447EA-E999-4844-A378-5521F74B696D}"/>
              </a:ext>
            </a:extLst>
          </p:cNvPr>
          <p:cNvCxnSpPr/>
          <p:nvPr/>
        </p:nvCxnSpPr>
        <p:spPr>
          <a:xfrm>
            <a:off x="233224" y="1690688"/>
            <a:ext cx="0" cy="47633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F7C7EC-63C8-4BE0-A0C4-D3F784D4068F}"/>
              </a:ext>
            </a:extLst>
          </p:cNvPr>
          <p:cNvCxnSpPr/>
          <p:nvPr/>
        </p:nvCxnSpPr>
        <p:spPr>
          <a:xfrm>
            <a:off x="0" y="6695554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39C66-4542-4A2C-85CB-7EF9C53B423C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1A5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E236D5-A5D8-4702-9986-8DC1B4A1071E}"/>
              </a:ext>
            </a:extLst>
          </p:cNvPr>
          <p:cNvCxnSpPr>
            <a:cxnSpLocks/>
          </p:cNvCxnSpPr>
          <p:nvPr/>
        </p:nvCxnSpPr>
        <p:spPr>
          <a:xfrm>
            <a:off x="333375" y="1371079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395281-5F64-439C-8274-23981582CCC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659D1C75-748D-4DE1-B6FD-7CAD9BEE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4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36" name="Slide Number Placeholder 11">
            <a:extLst>
              <a:ext uri="{FF2B5EF4-FFF2-40B4-BE49-F238E27FC236}">
                <a16:creationId xmlns:a16="http://schemas.microsoft.com/office/drawing/2014/main" id="{F94309A1-9ADB-46D0-92B3-3CE5168DE5BA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3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1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D796-FB98-4834-9F21-028FC2E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3965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cap="small" dirty="0">
                <a:solidFill>
                  <a:srgbClr val="FA4616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4800" b="1" kern="1200" cap="small" baseline="30000" dirty="0">
                <a:solidFill>
                  <a:srgbClr val="FA4616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4800" b="1" kern="1200" cap="small" dirty="0">
                <a:solidFill>
                  <a:srgbClr val="FA4616"/>
                </a:solidFill>
                <a:latin typeface="+mj-lt"/>
                <a:ea typeface="+mj-ea"/>
                <a:cs typeface="+mj-cs"/>
              </a:rPr>
              <a:t> order DWS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232A292-FB5E-4A78-A2E6-B669574F3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7401"/>
            <a:ext cx="10515599" cy="32335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0DB1CE-6D5D-4E5C-ACE8-2310F7AD21A2}"/>
              </a:ext>
            </a:extLst>
          </p:cNvPr>
          <p:cNvCxnSpPr/>
          <p:nvPr/>
        </p:nvCxnSpPr>
        <p:spPr>
          <a:xfrm>
            <a:off x="0" y="6695554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B320484-A413-4FE5-BAC7-C2FDFFAD6FD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F7A059-E99C-4866-9CFB-645728C1054B}"/>
              </a:ext>
            </a:extLst>
          </p:cNvPr>
          <p:cNvCxnSpPr>
            <a:cxnSpLocks/>
          </p:cNvCxnSpPr>
          <p:nvPr/>
        </p:nvCxnSpPr>
        <p:spPr>
          <a:xfrm>
            <a:off x="333375" y="1371079"/>
            <a:ext cx="11306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9C249F-0824-45D3-B412-957CF06B3937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AF26E481-868C-4860-849B-A6C1C0E0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4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8F591075-B20A-4D7C-A575-04CEF3C8600A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4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1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4CD2-E3F8-4261-8BEE-91A7C3A0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2</a:t>
            </a:r>
            <a:r>
              <a:rPr lang="en-US" b="1" cap="small" baseline="30000" dirty="0">
                <a:solidFill>
                  <a:srgbClr val="FA4616"/>
                </a:solidFill>
              </a:rPr>
              <a:t>nd</a:t>
            </a:r>
            <a:r>
              <a:rPr lang="en-US" b="1" cap="small" dirty="0">
                <a:solidFill>
                  <a:srgbClr val="FA4616"/>
                </a:solidFill>
              </a:rPr>
              <a:t> order Approximation in </a:t>
            </a:r>
            <a:r>
              <a:rPr lang="en-US" b="1" u="sng" cap="small" dirty="0">
                <a:solidFill>
                  <a:srgbClr val="FA4616"/>
                </a:solidFill>
              </a:rPr>
              <a:t>Shift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F12134C-4470-4196-83D9-1199E990C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469930"/>
            <a:ext cx="8382000" cy="509748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AAE2F-C52B-4A72-AFD9-26DEC9524E66}"/>
              </a:ext>
            </a:extLst>
          </p:cNvPr>
          <p:cNvSpPr/>
          <p:nvPr/>
        </p:nvSpPr>
        <p:spPr>
          <a:xfrm>
            <a:off x="6162675" y="4314549"/>
            <a:ext cx="1533525" cy="78891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81B97-E529-40B8-AEBD-DD01618C1F28}"/>
              </a:ext>
            </a:extLst>
          </p:cNvPr>
          <p:cNvSpPr/>
          <p:nvPr/>
        </p:nvSpPr>
        <p:spPr>
          <a:xfrm>
            <a:off x="5378156" y="5123894"/>
            <a:ext cx="1883777" cy="78891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5475A-1964-45B7-AD7A-BFA65E1D456F}"/>
              </a:ext>
            </a:extLst>
          </p:cNvPr>
          <p:cNvSpPr/>
          <p:nvPr/>
        </p:nvSpPr>
        <p:spPr>
          <a:xfrm>
            <a:off x="6791187" y="5871103"/>
            <a:ext cx="2645777" cy="78891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6E0498-8C2F-4D46-B0B7-8DEBFE7FF966}"/>
              </a:ext>
            </a:extLst>
          </p:cNvPr>
          <p:cNvCxnSpPr/>
          <p:nvPr/>
        </p:nvCxnSpPr>
        <p:spPr>
          <a:xfrm>
            <a:off x="0" y="6695554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289046A-0F73-4CBB-BA01-0E0DA826C793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38949E-8918-4DE4-A603-DA91BACAD910}"/>
              </a:ext>
            </a:extLst>
          </p:cNvPr>
          <p:cNvCxnSpPr>
            <a:cxnSpLocks/>
          </p:cNvCxnSpPr>
          <p:nvPr/>
        </p:nvCxnSpPr>
        <p:spPr>
          <a:xfrm>
            <a:off x="333375" y="1371079"/>
            <a:ext cx="11306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10DEB6-A52B-4A02-9582-0B18D1AE14D2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6E596C8D-DDB9-438B-B962-78592E6D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4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6" name="Slide Number Placeholder 11">
            <a:extLst>
              <a:ext uri="{FF2B5EF4-FFF2-40B4-BE49-F238E27FC236}">
                <a16:creationId xmlns:a16="http://schemas.microsoft.com/office/drawing/2014/main" id="{9B4F8D2D-DA99-4CC5-9023-13142E450FF7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5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2047-8EC5-4497-8A7C-6423DF3C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2</a:t>
            </a:r>
            <a:r>
              <a:rPr lang="en-US" b="1" cap="small" baseline="30000" dirty="0">
                <a:solidFill>
                  <a:srgbClr val="FA4616"/>
                </a:solidFill>
              </a:rPr>
              <a:t>nd</a:t>
            </a:r>
            <a:r>
              <a:rPr lang="en-US" b="1" cap="small" dirty="0">
                <a:solidFill>
                  <a:srgbClr val="FA4616"/>
                </a:solidFill>
              </a:rPr>
              <a:t> order shift DWS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71FE60-88A3-47F7-BF6E-4612157BE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77" y="2116616"/>
            <a:ext cx="10651584" cy="2925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A3CF1F-3C25-4061-BC42-453CA79DE459}"/>
              </a:ext>
            </a:extLst>
          </p:cNvPr>
          <p:cNvSpPr/>
          <p:nvPr/>
        </p:nvSpPr>
        <p:spPr>
          <a:xfrm>
            <a:off x="9522734" y="4014839"/>
            <a:ext cx="1281389" cy="6725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50B72-A31D-4F77-81E4-C7584C6F8AD0}"/>
              </a:ext>
            </a:extLst>
          </p:cNvPr>
          <p:cNvSpPr/>
          <p:nvPr/>
        </p:nvSpPr>
        <p:spPr>
          <a:xfrm>
            <a:off x="4814611" y="4014839"/>
            <a:ext cx="1281389" cy="6725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89E0EC-9388-439D-94F2-0E3D3B737EF4}"/>
              </a:ext>
            </a:extLst>
          </p:cNvPr>
          <p:cNvCxnSpPr/>
          <p:nvPr/>
        </p:nvCxnSpPr>
        <p:spPr>
          <a:xfrm>
            <a:off x="0" y="6695554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0E5420E-8E4B-4255-8F2C-9C3997BE9141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CA31F2-13F9-4BAE-B5A7-A931BFB88444}"/>
              </a:ext>
            </a:extLst>
          </p:cNvPr>
          <p:cNvCxnSpPr>
            <a:cxnSpLocks/>
          </p:cNvCxnSpPr>
          <p:nvPr/>
        </p:nvCxnSpPr>
        <p:spPr>
          <a:xfrm>
            <a:off x="333375" y="1380604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9D48F4-802C-440F-961B-A989833E2BC9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DE5D733A-25CF-4B6D-A480-295252C6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4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6" name="Slide Number Placeholder 11">
            <a:extLst>
              <a:ext uri="{FF2B5EF4-FFF2-40B4-BE49-F238E27FC236}">
                <a16:creationId xmlns:a16="http://schemas.microsoft.com/office/drawing/2014/main" id="{1D7CF527-82A6-448B-A405-DD9169F8E42F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6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EEB2-1D7F-41DC-8E4E-93DDC923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23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DWS (1</a:t>
            </a:r>
            <a:r>
              <a:rPr lang="en-US" b="1" cap="small" baseline="30000" dirty="0">
                <a:solidFill>
                  <a:srgbClr val="FA4616"/>
                </a:solidFill>
              </a:rPr>
              <a:t>st</a:t>
            </a:r>
            <a:r>
              <a:rPr lang="en-US" b="1" cap="small" dirty="0">
                <a:solidFill>
                  <a:srgbClr val="FA4616"/>
                </a:solidFill>
              </a:rPr>
              <a:t> and 2</a:t>
            </a:r>
            <a:r>
              <a:rPr lang="en-US" b="1" cap="small" baseline="30000" dirty="0">
                <a:solidFill>
                  <a:srgbClr val="FA4616"/>
                </a:solidFill>
              </a:rPr>
              <a:t>nd</a:t>
            </a:r>
            <a:r>
              <a:rPr lang="en-US" b="1" cap="small" dirty="0">
                <a:solidFill>
                  <a:srgbClr val="FA4616"/>
                </a:solidFill>
              </a:rPr>
              <a:t> order shift=10,100 micron)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3DB2B7DE-4D23-450C-A590-D41CFB6B0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62" y="1266224"/>
            <a:ext cx="8430675" cy="559177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076585-4E57-46D5-9EF1-545E69C4A703}"/>
              </a:ext>
            </a:extLst>
          </p:cNvPr>
          <p:cNvCxnSpPr/>
          <p:nvPr/>
        </p:nvCxnSpPr>
        <p:spPr>
          <a:xfrm>
            <a:off x="0" y="1178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07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DF97-8603-4BAD-9E7A-A30E2B08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8" y="41032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LPS (1</a:t>
            </a:r>
            <a:r>
              <a:rPr lang="en-US" b="1" cap="small" baseline="30000" dirty="0">
                <a:solidFill>
                  <a:srgbClr val="FA4616"/>
                </a:solidFill>
              </a:rPr>
              <a:t>st</a:t>
            </a:r>
            <a:r>
              <a:rPr lang="en-US" b="1" cap="small" dirty="0">
                <a:solidFill>
                  <a:srgbClr val="FA4616"/>
                </a:solidFill>
              </a:rPr>
              <a:t> and 2</a:t>
            </a:r>
            <a:r>
              <a:rPr lang="en-US" b="1" cap="small" baseline="30000" dirty="0">
                <a:solidFill>
                  <a:srgbClr val="FA4616"/>
                </a:solidFill>
              </a:rPr>
              <a:t>nd</a:t>
            </a:r>
            <a:r>
              <a:rPr lang="en-US" b="1" cap="small" dirty="0">
                <a:solidFill>
                  <a:srgbClr val="FA4616"/>
                </a:solidFill>
              </a:rPr>
              <a:t> order shift=10,100 micron)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B3B809-06D1-4D80-897F-C2FADC7DC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" t="1" b="747"/>
          <a:stretch/>
        </p:blipFill>
        <p:spPr>
          <a:xfrm>
            <a:off x="2467992" y="1366595"/>
            <a:ext cx="7725760" cy="5450373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EAA3BA-4728-4867-88D7-81842D21571E}"/>
              </a:ext>
            </a:extLst>
          </p:cNvPr>
          <p:cNvCxnSpPr/>
          <p:nvPr/>
        </p:nvCxnSpPr>
        <p:spPr>
          <a:xfrm>
            <a:off x="0" y="134028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698520-0C75-4B76-96F0-7738C0105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3" r="94738" b="62443"/>
          <a:stretch/>
        </p:blipFill>
        <p:spPr>
          <a:xfrm>
            <a:off x="2023862" y="3310872"/>
            <a:ext cx="431258" cy="552635"/>
          </a:xfrm>
          <a:prstGeom prst="rect">
            <a:avLst/>
          </a:prstGeom>
        </p:spPr>
      </p:pic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705E6A-078E-4E97-985F-3C2E03381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52652" r="94449" b="33283"/>
          <a:stretch/>
        </p:blipFill>
        <p:spPr>
          <a:xfrm>
            <a:off x="2046748" y="3869838"/>
            <a:ext cx="408372" cy="77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3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B4446F-3923-43A1-962A-54DA63348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221785"/>
            <a:ext cx="10077450" cy="64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6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130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HG00-HG00 with Waists Centered at Half-plane PD   </vt:lpstr>
      <vt:lpstr>Motivations</vt:lpstr>
      <vt:lpstr>1st order Approximations</vt:lpstr>
      <vt:lpstr>1st order DWS</vt:lpstr>
      <vt:lpstr>2nd order Approximation in Shift</vt:lpstr>
      <vt:lpstr>2nd order shift DWS</vt:lpstr>
      <vt:lpstr>DWS (1st and 2nd order shift=10,100 micron)</vt:lpstr>
      <vt:lpstr>LPS (1st and 2nd order shift=10,100 micron)</vt:lpstr>
      <vt:lpstr>PowerPoint Presentation</vt:lpstr>
      <vt:lpstr>PowerPoint Presentation</vt:lpstr>
      <vt:lpstr>2nd order Approximation in Tilt</vt:lpstr>
      <vt:lpstr>2nd order Tilt DWS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HG00-HG00 with Waists Centered at Half-plane PD   </dc:title>
  <dc:creator>Paul Edwards</dc:creator>
  <cp:lastModifiedBy>Paul Edwards</cp:lastModifiedBy>
  <cp:revision>22</cp:revision>
  <dcterms:created xsi:type="dcterms:W3CDTF">2020-02-14T19:30:37Z</dcterms:created>
  <dcterms:modified xsi:type="dcterms:W3CDTF">2020-02-19T00:16:36Z</dcterms:modified>
</cp:coreProperties>
</file>