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1" r:id="rId3"/>
    <p:sldId id="277" r:id="rId4"/>
    <p:sldId id="273" r:id="rId5"/>
    <p:sldId id="276" r:id="rId6"/>
    <p:sldId id="275" r:id="rId7"/>
    <p:sldId id="278" r:id="rId8"/>
    <p:sldId id="285" r:id="rId9"/>
    <p:sldId id="258" r:id="rId10"/>
    <p:sldId id="264" r:id="rId11"/>
    <p:sldId id="279" r:id="rId12"/>
    <p:sldId id="291" r:id="rId13"/>
    <p:sldId id="290" r:id="rId14"/>
    <p:sldId id="280" r:id="rId15"/>
    <p:sldId id="283" r:id="rId16"/>
    <p:sldId id="292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A46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6CFB3-CC2F-4BDC-A3C1-58BB2C3BFBFF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B7259-080C-43EF-AC2B-CA0AFFA7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9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9853-90F1-49DE-9D35-AED9100E0372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2989957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556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1A5"/>
                </a:solidFill>
              </a:rPr>
              <a:t>Tilt-to-Length Coupling:</a:t>
            </a:r>
            <a:br>
              <a:rPr lang="en-US" b="1" dirty="0">
                <a:solidFill>
                  <a:srgbClr val="0021A5"/>
                </a:solidFill>
              </a:rPr>
            </a:br>
            <a:r>
              <a:rPr lang="en-US" b="1" dirty="0">
                <a:solidFill>
                  <a:srgbClr val="0021A5"/>
                </a:solidFill>
              </a:rPr>
              <a:t>Effects of Beam Shape and Photoreceiver</a:t>
            </a:r>
            <a:br>
              <a:rPr lang="en-US" b="1" dirty="0">
                <a:solidFill>
                  <a:srgbClr val="0021A5"/>
                </a:solidFill>
              </a:rPr>
            </a:br>
            <a:r>
              <a:rPr lang="en-US" b="1" dirty="0">
                <a:solidFill>
                  <a:srgbClr val="0021A5"/>
                </a:solidFill>
              </a:rPr>
              <a:t>Selection on LISA Signals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51C8D1-FB1C-4C2E-988F-2C23ED9E407D}"/>
              </a:ext>
            </a:extLst>
          </p:cNvPr>
          <p:cNvSpPr txBox="1">
            <a:spLocks/>
          </p:cNvSpPr>
          <p:nvPr/>
        </p:nvSpPr>
        <p:spPr>
          <a:xfrm>
            <a:off x="990600" y="2660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21A5"/>
                </a:solidFill>
              </a:rPr>
              <a:t>Paul Edwards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C80B6-ED52-4CA4-A3F4-90C7E74C7267}"/>
              </a:ext>
            </a:extLst>
          </p:cNvPr>
          <p:cNvCxnSpPr>
            <a:cxnSpLocks/>
          </p:cNvCxnSpPr>
          <p:nvPr/>
        </p:nvCxnSpPr>
        <p:spPr>
          <a:xfrm>
            <a:off x="423629" y="1151032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9DA7CF-3E23-4EDA-A078-77516FA8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24" y="3713326"/>
            <a:ext cx="3555183" cy="28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7788-5F5E-43E6-B4A6-412C6378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Approximation in </a:t>
            </a:r>
            <a:r>
              <a:rPr lang="en-US" b="1" u="sng" cap="small" dirty="0">
                <a:solidFill>
                  <a:srgbClr val="FA4616"/>
                </a:solidFill>
              </a:rPr>
              <a:t>Tilt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207E63-DE4E-40FD-8E8D-E3E0614D5168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437393B-A3F3-47DF-8575-9486BD7AA466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600452-C996-466C-9221-938E3451CB79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F66DDF-A657-4E20-B058-100BDA5B2C4E}"/>
              </a:ext>
            </a:extLst>
          </p:cNvPr>
          <p:cNvCxnSpPr/>
          <p:nvPr/>
        </p:nvCxnSpPr>
        <p:spPr>
          <a:xfrm>
            <a:off x="0" y="58050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E2A1F1A-49C0-447E-9A9D-BE04046D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0E67CFB4-2515-4B7B-95C6-7332DC8BDB66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10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F002E055-11E0-47D0-AA41-16BEE9A1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5" y="1833044"/>
            <a:ext cx="9106689" cy="42980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AFAEE6-96BD-4DA3-801C-0C96C95B6D7D}"/>
              </a:ext>
            </a:extLst>
          </p:cNvPr>
          <p:cNvSpPr/>
          <p:nvPr/>
        </p:nvSpPr>
        <p:spPr>
          <a:xfrm>
            <a:off x="7504244" y="4920442"/>
            <a:ext cx="2545660" cy="11329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78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-order Approximation: DWS Signal Phase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75EA40-35D0-4192-8573-CBBC57DEF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27561"/>
          <a:stretch/>
        </p:blipFill>
        <p:spPr>
          <a:xfrm>
            <a:off x="1364565" y="2035418"/>
            <a:ext cx="9717255" cy="211948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014475-4D26-4E3D-A594-9D069AF21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3" t="25833"/>
          <a:stretch/>
        </p:blipFill>
        <p:spPr>
          <a:xfrm>
            <a:off x="90268" y="4723331"/>
            <a:ext cx="11965745" cy="1706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55A0A8-AE5E-428F-8FD4-A2162B3D01D6}"/>
              </a:ext>
            </a:extLst>
          </p:cNvPr>
          <p:cNvSpPr/>
          <p:nvPr/>
        </p:nvSpPr>
        <p:spPr>
          <a:xfrm>
            <a:off x="2743199" y="5588645"/>
            <a:ext cx="3166642" cy="544869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AFD34-BB6D-4F96-9C5C-84AA041E95AC}"/>
              </a:ext>
            </a:extLst>
          </p:cNvPr>
          <p:cNvSpPr/>
          <p:nvPr/>
        </p:nvSpPr>
        <p:spPr>
          <a:xfrm>
            <a:off x="8562772" y="5600149"/>
            <a:ext cx="3166642" cy="544869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D81A7-F39C-4FD8-99AB-432DF98DEEAF}"/>
              </a:ext>
            </a:extLst>
          </p:cNvPr>
          <p:cNvSpPr/>
          <p:nvPr/>
        </p:nvSpPr>
        <p:spPr>
          <a:xfrm>
            <a:off x="4684541" y="3156565"/>
            <a:ext cx="1225299" cy="556592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456C2-B329-4441-8199-AE599A0EF382}"/>
              </a:ext>
            </a:extLst>
          </p:cNvPr>
          <p:cNvSpPr/>
          <p:nvPr/>
        </p:nvSpPr>
        <p:spPr>
          <a:xfrm>
            <a:off x="9410700" y="3168288"/>
            <a:ext cx="1110999" cy="544869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C25EB-8077-4FFD-98D9-C84085AD1580}"/>
              </a:ext>
            </a:extLst>
          </p:cNvPr>
          <p:cNvSpPr txBox="1"/>
          <p:nvPr/>
        </p:nvSpPr>
        <p:spPr>
          <a:xfrm>
            <a:off x="838200" y="1368799"/>
            <a:ext cx="700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Shift</a:t>
            </a:r>
            <a:r>
              <a:rPr lang="en-US" sz="3200" b="1" dirty="0"/>
              <a:t> 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C8EDEE-C751-4AA7-8804-C2E6AA709669}"/>
              </a:ext>
            </a:extLst>
          </p:cNvPr>
          <p:cNvSpPr txBox="1"/>
          <p:nvPr/>
        </p:nvSpPr>
        <p:spPr>
          <a:xfrm>
            <a:off x="825940" y="4078494"/>
            <a:ext cx="700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Tilt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47391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46067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7B02AB1-9860-478E-AA49-09FD1042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solidFill>
                  <a:srgbClr val="FA4616"/>
                </a:solidFill>
              </a:rPr>
              <a:t>2</a:t>
            </a:r>
            <a:r>
              <a:rPr lang="en-US" sz="3600" b="1" cap="small" baseline="30000" dirty="0">
                <a:solidFill>
                  <a:srgbClr val="FA4616"/>
                </a:solidFill>
              </a:rPr>
              <a:t>nd</a:t>
            </a:r>
            <a:r>
              <a:rPr lang="en-US" sz="3600" b="1" cap="small" dirty="0">
                <a:solidFill>
                  <a:srgbClr val="FA4616"/>
                </a:solidFill>
              </a:rPr>
              <a:t> -order Tilt : DWS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EE1CE12D-1179-44C4-8C36-078232F56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04" y="1496234"/>
            <a:ext cx="7604992" cy="51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8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46067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7B02AB1-9860-478E-AA49-09FD1042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solidFill>
                  <a:srgbClr val="FA4616"/>
                </a:solidFill>
              </a:rPr>
              <a:t>2</a:t>
            </a:r>
            <a:r>
              <a:rPr lang="en-US" sz="3600" b="1" cap="small" baseline="30000" dirty="0">
                <a:solidFill>
                  <a:srgbClr val="FA4616"/>
                </a:solidFill>
              </a:rPr>
              <a:t>nd</a:t>
            </a:r>
            <a:r>
              <a:rPr lang="en-US" sz="3600" b="1" cap="small" dirty="0">
                <a:solidFill>
                  <a:srgbClr val="FA4616"/>
                </a:solidFill>
              </a:rPr>
              <a:t> -order Tilt : LPS</a:t>
            </a:r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BAD852FE-D972-46FC-957D-7B19AFC25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30" y="1512844"/>
            <a:ext cx="7762864" cy="51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1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46067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45D45545-62E6-4D3E-B225-D29D42722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/>
          <a:stretch/>
        </p:blipFill>
        <p:spPr>
          <a:xfrm>
            <a:off x="82070" y="2106900"/>
            <a:ext cx="5904392" cy="4178194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7B02AB1-9860-478E-AA49-09FD1042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solidFill>
                  <a:srgbClr val="FA4616"/>
                </a:solidFill>
              </a:rPr>
              <a:t>2</a:t>
            </a:r>
            <a:r>
              <a:rPr lang="en-US" sz="3600" b="1" cap="small" baseline="30000" dirty="0">
                <a:solidFill>
                  <a:srgbClr val="FA4616"/>
                </a:solidFill>
              </a:rPr>
              <a:t>nd</a:t>
            </a:r>
            <a:r>
              <a:rPr lang="en-US" sz="3600" b="1" cap="small" dirty="0">
                <a:solidFill>
                  <a:srgbClr val="FA4616"/>
                </a:solidFill>
              </a:rPr>
              <a:t> -order Shift : DWS</a:t>
            </a:r>
          </a:p>
        </p:txBody>
      </p:sp>
      <p:pic>
        <p:nvPicPr>
          <p:cNvPr id="1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34DDE-AAD3-4866-B5C1-BDD6FCE26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2" t="1" b="747"/>
          <a:stretch/>
        </p:blipFill>
        <p:spPr>
          <a:xfrm>
            <a:off x="5919963" y="2106900"/>
            <a:ext cx="6033224" cy="42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6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-order Shift : DWS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D685A-26D9-465C-ADE5-6C832901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06" y="1339450"/>
            <a:ext cx="8345948" cy="531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Future Developments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2BDD96-0CBB-44FE-983F-7E9698D81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39" y="1351365"/>
            <a:ext cx="10017321" cy="1767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Third-order (tilt)</a:t>
            </a:r>
          </a:p>
          <a:p>
            <a:r>
              <a:rPr lang="en-US" dirty="0" err="1"/>
              <a:t>Tophat</a:t>
            </a:r>
            <a:r>
              <a:rPr lang="en-US" dirty="0"/>
              <a:t>-Gaussian interference</a:t>
            </a:r>
          </a:p>
          <a:p>
            <a:r>
              <a:rPr lang="en-US" dirty="0" err="1"/>
              <a:t>Tophat-Tophat</a:t>
            </a:r>
            <a:r>
              <a:rPr lang="en-US" dirty="0"/>
              <a:t> (?)</a:t>
            </a:r>
          </a:p>
          <a:p>
            <a:r>
              <a:rPr lang="en-US" dirty="0"/>
              <a:t>Changing Center of Rotation (</a:t>
            </a:r>
            <a:r>
              <a:rPr lang="en-US" dirty="0" err="1"/>
              <a:t>CoR</a:t>
            </a:r>
            <a:r>
              <a:rPr lang="en-US" dirty="0"/>
              <a:t>) relative to PD and aperture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17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Future Developments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1EE93B-95B4-4DDB-A9D3-C48A7320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1698273"/>
            <a:ext cx="4078844" cy="24151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8E688-0040-4CC8-B157-016E40253A0A}"/>
              </a:ext>
            </a:extLst>
          </p:cNvPr>
          <p:cNvSpPr txBox="1"/>
          <p:nvPr/>
        </p:nvSpPr>
        <p:spPr>
          <a:xfrm>
            <a:off x="3901440" y="1273712"/>
            <a:ext cx="39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1: </a:t>
            </a:r>
            <a:r>
              <a:rPr lang="en-US" sz="2400" dirty="0" err="1"/>
              <a:t>CoR</a:t>
            </a:r>
            <a:r>
              <a:rPr lang="en-US" sz="2400" dirty="0"/>
              <a:t> on PD, no offset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1950BE98-3D93-4AF2-B8B4-CEE401F1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793" y="4311991"/>
            <a:ext cx="3879694" cy="2299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24A3DD-3AFC-4048-9841-62DD35ED1D37}"/>
              </a:ext>
            </a:extLst>
          </p:cNvPr>
          <p:cNvSpPr txBox="1"/>
          <p:nvPr/>
        </p:nvSpPr>
        <p:spPr>
          <a:xfrm>
            <a:off x="1565793" y="3862817"/>
            <a:ext cx="39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2: </a:t>
            </a:r>
            <a:r>
              <a:rPr lang="en-US" sz="2400" dirty="0" err="1"/>
              <a:t>CoR</a:t>
            </a:r>
            <a:r>
              <a:rPr lang="en-US" sz="2400" dirty="0"/>
              <a:t> on PD, but offset</a:t>
            </a:r>
          </a:p>
        </p:txBody>
      </p:sp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57E5F43F-F48F-4DFE-893E-0AC788733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56" y="4191607"/>
            <a:ext cx="4078844" cy="2460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71A4A1A-064E-4A01-BA4A-CA6196893BDC}"/>
              </a:ext>
            </a:extLst>
          </p:cNvPr>
          <p:cNvSpPr txBox="1"/>
          <p:nvPr/>
        </p:nvSpPr>
        <p:spPr>
          <a:xfrm>
            <a:off x="7274956" y="3852781"/>
            <a:ext cx="39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3: </a:t>
            </a:r>
            <a:r>
              <a:rPr lang="en-US" sz="2400" dirty="0" err="1"/>
              <a:t>CoR</a:t>
            </a:r>
            <a:r>
              <a:rPr lang="en-US" sz="2400" dirty="0"/>
              <a:t> on aperture</a:t>
            </a:r>
          </a:p>
        </p:txBody>
      </p:sp>
    </p:spTree>
    <p:extLst>
      <p:ext uri="{BB962C8B-B14F-4D97-AF65-F5344CB8AC3E}">
        <p14:creationId xmlns:p14="http://schemas.microsoft.com/office/powerpoint/2010/main" val="17143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2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Tilt-to-Length Coupling in LISA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E960DA-88E9-41B2-B656-8F3BBD95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39" y="1351364"/>
            <a:ext cx="6448865" cy="53297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Misalignments between LISA optical bench and bi-directional telescope introduce noise (TTL coupling).</a:t>
            </a:r>
          </a:p>
          <a:p>
            <a:r>
              <a:rPr lang="en-US" dirty="0"/>
              <a:t>TTL in the </a:t>
            </a:r>
            <a:r>
              <a:rPr lang="en-US"/>
              <a:t>TM interferometry </a:t>
            </a:r>
            <a:r>
              <a:rPr lang="en-US" dirty="0"/>
              <a:t>is expected via spacecraft angular jitter relative to the reflected beam.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Selection of received and reference beam shape and photoreceiver dimensions can play a critical role in reducing TTL.</a:t>
            </a:r>
          </a:p>
          <a:p>
            <a:r>
              <a:rPr lang="en-US" dirty="0"/>
              <a:t>Light path simulation provides an avenue for refining tolerances and the shift-tilt parameter space which may be incorporated into LISANODE.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EF2C926A-C918-4EBE-A021-651C2000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55" y="3076154"/>
            <a:ext cx="4500119" cy="125365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4155087-FCDB-42A7-8884-2D146EAC2359}"/>
              </a:ext>
            </a:extLst>
          </p:cNvPr>
          <p:cNvGrpSpPr/>
          <p:nvPr/>
        </p:nvGrpSpPr>
        <p:grpSpPr>
          <a:xfrm>
            <a:off x="6648452" y="1623348"/>
            <a:ext cx="5238310" cy="4476308"/>
            <a:chOff x="6648452" y="1623348"/>
            <a:chExt cx="5238310" cy="44763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102038-7B47-4305-A118-ACD122C1E611}"/>
                </a:ext>
              </a:extLst>
            </p:cNvPr>
            <p:cNvSpPr/>
            <p:nvPr/>
          </p:nvSpPr>
          <p:spPr>
            <a:xfrm>
              <a:off x="6648452" y="1623348"/>
              <a:ext cx="5164678" cy="4112984"/>
            </a:xfrm>
            <a:prstGeom prst="rect">
              <a:avLst/>
            </a:prstGeom>
            <a:noFill/>
            <a:ln w="25400">
              <a:solidFill>
                <a:srgbClr val="0021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B03F80-BCB4-4808-8980-6C3D7EA041EB}"/>
                </a:ext>
              </a:extLst>
            </p:cNvPr>
            <p:cNvGrpSpPr/>
            <p:nvPr/>
          </p:nvGrpSpPr>
          <p:grpSpPr>
            <a:xfrm>
              <a:off x="6648452" y="1665551"/>
              <a:ext cx="5238310" cy="4434105"/>
              <a:chOff x="6648452" y="1665551"/>
              <a:chExt cx="5238310" cy="443410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FC24AB-B689-4005-B816-DE488571CB4B}"/>
                  </a:ext>
                </a:extLst>
              </p:cNvPr>
              <p:cNvSpPr txBox="1"/>
              <p:nvPr/>
            </p:nvSpPr>
            <p:spPr>
              <a:xfrm>
                <a:off x="6648452" y="5761102"/>
                <a:ext cx="52383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Fig. 1.</a:t>
                </a:r>
                <a:r>
                  <a:rPr lang="en-US" sz="1600" dirty="0"/>
                  <a:t> TTL coupling from S/C jitter coupled to lateral offset.</a:t>
                </a:r>
              </a:p>
            </p:txBody>
          </p:sp>
          <p:pic>
            <p:nvPicPr>
              <p:cNvPr id="14" name="Picture 1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6D5EC69-8373-49F5-830F-B2AD32DFC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7100" y="1665551"/>
                <a:ext cx="5099404" cy="2886871"/>
              </a:xfrm>
              <a:prstGeom prst="rect">
                <a:avLst/>
              </a:prstGeom>
            </p:spPr>
          </p:pic>
          <p:pic>
            <p:nvPicPr>
              <p:cNvPr id="16" name="Picture 15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3F9DA898-7C8F-4541-A7EF-B6E814F32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8452" y="4593353"/>
                <a:ext cx="5157058" cy="1163675"/>
              </a:xfrm>
              <a:prstGeom prst="rect">
                <a:avLst/>
              </a:prstGeom>
              <a:ln>
                <a:solidFill>
                  <a:srgbClr val="0021A5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3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Extracting the Signal Phase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362B71B-E846-4A0E-9C00-DC202FD7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854556"/>
            <a:ext cx="11306175" cy="5073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Beat note signal phase, for received(</a:t>
            </a:r>
            <a:r>
              <a:rPr lang="en-US" i="1" dirty="0"/>
              <a:t>RX</a:t>
            </a:r>
            <a:r>
              <a:rPr lang="en-US" dirty="0"/>
              <a:t>) and reference (</a:t>
            </a:r>
            <a:r>
              <a:rPr lang="en-US" i="1" dirty="0"/>
              <a:t>LO</a:t>
            </a:r>
            <a:r>
              <a:rPr lang="en-US" dirty="0"/>
              <a:t>) beam 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Phase of DWS and LPS is calculated for planes of split photodetector with appropriate integration bounds (e.g., half-plane PD with left(</a:t>
            </a:r>
            <a:r>
              <a:rPr lang="en-US" i="1" dirty="0"/>
              <a:t>L</a:t>
            </a:r>
            <a:r>
              <a:rPr lang="en-US" dirty="0"/>
              <a:t>) and right(</a:t>
            </a:r>
            <a:r>
              <a:rPr lang="en-US" i="1" dirty="0"/>
              <a:t>R</a:t>
            </a:r>
            <a:r>
              <a:rPr lang="en-US" dirty="0"/>
              <a:t>) sides):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Superposition of HG modes provide a spatial component of electric field. e.g., the received beam(</a:t>
            </a:r>
            <a:r>
              <a:rPr lang="en-US" i="1" dirty="0"/>
              <a:t>rec</a:t>
            </a:r>
            <a:r>
              <a:rPr lang="en-US" dirty="0"/>
              <a:t>):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BC66032-580F-4D38-853D-68C676DB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96" y="5544600"/>
            <a:ext cx="7301131" cy="813420"/>
          </a:xfrm>
          <a:prstGeom prst="rect">
            <a:avLst/>
          </a:prstGeom>
        </p:spPr>
      </p:pic>
      <p:pic>
        <p:nvPicPr>
          <p:cNvPr id="35" name="Picture 34" descr="A picture containing clock&#10;&#10;Description automatically generated">
            <a:extLst>
              <a:ext uri="{FF2B5EF4-FFF2-40B4-BE49-F238E27FC236}">
                <a16:creationId xmlns:a16="http://schemas.microsoft.com/office/drawing/2014/main" id="{C4EF0681-9E37-4D37-9907-786A8F80E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37" y="3633601"/>
            <a:ext cx="3142323" cy="818446"/>
          </a:xfrm>
          <a:prstGeom prst="rect">
            <a:avLst/>
          </a:prstGeom>
        </p:spPr>
      </p:pic>
      <p:pic>
        <p:nvPicPr>
          <p:cNvPr id="37" name="Picture 36" descr="A drawing of a person&#10;&#10;Description automatically generated">
            <a:extLst>
              <a:ext uri="{FF2B5EF4-FFF2-40B4-BE49-F238E27FC236}">
                <a16:creationId xmlns:a16="http://schemas.microsoft.com/office/drawing/2014/main" id="{569BE5C6-45F1-461E-BF3C-B0862F3C0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87" y="3675755"/>
            <a:ext cx="3320549" cy="818445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6BED1A2B-B1DA-4332-81E2-389FE26F2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62" y="1887023"/>
            <a:ext cx="5928664" cy="8298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60E37A-699F-4407-A74A-382028399B8E}"/>
              </a:ext>
            </a:extLst>
          </p:cNvPr>
          <p:cNvSpPr/>
          <p:nvPr/>
        </p:nvSpPr>
        <p:spPr>
          <a:xfrm>
            <a:off x="5941715" y="5974687"/>
            <a:ext cx="111105" cy="128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3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4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Hermite-Gauss Modes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10847-248B-49CE-8CD4-67476E06CFD4}"/>
              </a:ext>
            </a:extLst>
          </p:cNvPr>
          <p:cNvGrpSpPr/>
          <p:nvPr/>
        </p:nvGrpSpPr>
        <p:grpSpPr>
          <a:xfrm>
            <a:off x="6503214" y="2256804"/>
            <a:ext cx="5543549" cy="4451268"/>
            <a:chOff x="6503214" y="2256804"/>
            <a:chExt cx="5543549" cy="4451268"/>
          </a:xfrm>
        </p:grpSpPr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0C8A2F1-5ED0-4100-A8C5-226E0132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694" y="2607765"/>
              <a:ext cx="4546981" cy="362621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9AD4CB-5082-4F91-92FD-EC0400AE6E55}"/>
                </a:ext>
              </a:extLst>
            </p:cNvPr>
            <p:cNvSpPr txBox="1"/>
            <p:nvPr/>
          </p:nvSpPr>
          <p:spPr>
            <a:xfrm>
              <a:off x="6629826" y="2417758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B8D9F1-38FC-4D4C-9A9D-C2FE3A31B42D}"/>
                </a:ext>
              </a:extLst>
            </p:cNvPr>
            <p:cNvSpPr txBox="1"/>
            <p:nvPr/>
          </p:nvSpPr>
          <p:spPr>
            <a:xfrm>
              <a:off x="6806893" y="2256804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CF561E-CF6C-461C-9D40-01B654D27728}"/>
                </a:ext>
              </a:extLst>
            </p:cNvPr>
            <p:cNvSpPr txBox="1"/>
            <p:nvPr/>
          </p:nvSpPr>
          <p:spPr>
            <a:xfrm>
              <a:off x="6643892" y="2995028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05645D-B38D-49C2-A310-1E9007667049}"/>
                </a:ext>
              </a:extLst>
            </p:cNvPr>
            <p:cNvSpPr txBox="1"/>
            <p:nvPr/>
          </p:nvSpPr>
          <p:spPr>
            <a:xfrm>
              <a:off x="7352172" y="2296801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92E305-2D64-4321-94C5-9E889F0915DE}"/>
                </a:ext>
              </a:extLst>
            </p:cNvPr>
            <p:cNvSpPr txBox="1"/>
            <p:nvPr/>
          </p:nvSpPr>
          <p:spPr>
            <a:xfrm>
              <a:off x="6634727" y="4159165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6CA913-6962-41BA-BB01-716C07742E5C}"/>
                </a:ext>
              </a:extLst>
            </p:cNvPr>
            <p:cNvSpPr txBox="1"/>
            <p:nvPr/>
          </p:nvSpPr>
          <p:spPr>
            <a:xfrm>
              <a:off x="6634726" y="5484082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3270FD-4CA9-46B9-9C8E-3684A271CB71}"/>
                </a:ext>
              </a:extLst>
            </p:cNvPr>
            <p:cNvSpPr txBox="1"/>
            <p:nvPr/>
          </p:nvSpPr>
          <p:spPr>
            <a:xfrm>
              <a:off x="8990168" y="2261360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15C401-0894-4F29-857B-C397FFFB4A09}"/>
                </a:ext>
              </a:extLst>
            </p:cNvPr>
            <p:cNvSpPr txBox="1"/>
            <p:nvPr/>
          </p:nvSpPr>
          <p:spPr>
            <a:xfrm>
              <a:off x="10574342" y="2261360"/>
              <a:ext cx="4220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2</a:t>
              </a:r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49F3E2-23DE-42EE-95DB-9EBDA07F4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50621" y="2442791"/>
              <a:ext cx="211016" cy="200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5DD079-55D4-43B5-A17C-C6931958D2DA}"/>
                </a:ext>
              </a:extLst>
            </p:cNvPr>
            <p:cNvSpPr txBox="1"/>
            <p:nvPr/>
          </p:nvSpPr>
          <p:spPr>
            <a:xfrm>
              <a:off x="6503214" y="6369518"/>
              <a:ext cx="5543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Fig. 2.</a:t>
              </a:r>
              <a:r>
                <a:rPr lang="en-US" sz="1600" dirty="0"/>
                <a:t> Intensity profiles of HG modes (</a:t>
              </a:r>
              <a:r>
                <a:rPr lang="en-US" sz="1600" i="1" dirty="0" err="1"/>
                <a:t>n,m</a:t>
              </a:r>
              <a:r>
                <a:rPr lang="en-US" sz="1600" i="1" dirty="0"/>
                <a:t>)</a:t>
              </a:r>
              <a:r>
                <a:rPr lang="en-US" sz="1600" dirty="0"/>
                <a:t>= (</a:t>
              </a:r>
              <a:r>
                <a:rPr lang="en-US" sz="1600" i="1" dirty="0"/>
                <a:t>0,0)</a:t>
              </a:r>
              <a:r>
                <a:rPr lang="en-US" sz="1600" dirty="0"/>
                <a:t> to (</a:t>
              </a:r>
              <a:r>
                <a:rPr lang="en-US" sz="1600" i="1" dirty="0"/>
                <a:t>2,2)</a:t>
              </a:r>
              <a:r>
                <a:rPr lang="en-US" sz="1600" dirty="0"/>
                <a:t>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CC7F48-7AE9-4608-8AFA-FAC4D091174B}"/>
                </a:ext>
              </a:extLst>
            </p:cNvPr>
            <p:cNvSpPr/>
            <p:nvPr/>
          </p:nvSpPr>
          <p:spPr>
            <a:xfrm>
              <a:off x="6662862" y="2256804"/>
              <a:ext cx="5030889" cy="4112984"/>
            </a:xfrm>
            <a:prstGeom prst="rect">
              <a:avLst/>
            </a:prstGeom>
            <a:noFill/>
            <a:ln w="25400">
              <a:solidFill>
                <a:srgbClr val="0021A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A1F58AB-7E70-425D-9CCF-DAED9327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113917"/>
            <a:ext cx="5984633" cy="4351338"/>
          </a:xfrm>
        </p:spPr>
        <p:txBody>
          <a:bodyPr>
            <a:normAutofit/>
          </a:bodyPr>
          <a:lstStyle/>
          <a:p>
            <a:r>
              <a:rPr lang="en-US" dirty="0"/>
              <a:t>Set of exact solutions to paraxial wave</a:t>
            </a:r>
            <a:br>
              <a:rPr lang="en-US" dirty="0"/>
            </a:br>
            <a:r>
              <a:rPr lang="en-US" dirty="0"/>
              <a:t>equation using Hermite polynomials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Orthonormal, </a:t>
            </a:r>
            <a:r>
              <a:rPr lang="en-US" dirty="0" err="1"/>
              <a:t>s.t.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approximate any paraxial beam as superposition of HG modes (e.g., tilted, shifted </a:t>
            </a:r>
            <a:r>
              <a:rPr lang="en-US" dirty="0" err="1"/>
              <a:t>tophat</a:t>
            </a:r>
            <a:r>
              <a:rPr lang="en-US" dirty="0"/>
              <a:t> and Gaussian)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88E4F3-C3BD-406D-A2AF-CB3521D86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7655"/>
            <a:ext cx="5018048" cy="4997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5BB17B8-2FD7-45C7-B5AC-926FCB4DF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94" y="1394831"/>
            <a:ext cx="10011348" cy="671902"/>
          </a:xfrm>
          <a:prstGeom prst="rect">
            <a:avLst/>
          </a:prstGeom>
        </p:spPr>
      </p:pic>
      <p:pic>
        <p:nvPicPr>
          <p:cNvPr id="37" name="Picture 36" descr="A close up of a mans face&#10;&#10;Description automatically generated">
            <a:extLst>
              <a:ext uri="{FF2B5EF4-FFF2-40B4-BE49-F238E27FC236}">
                <a16:creationId xmlns:a16="http://schemas.microsoft.com/office/drawing/2014/main" id="{DBADA50C-0936-4F13-A6DF-0EA9C56D0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2" y="4059044"/>
            <a:ext cx="4173669" cy="83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609546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5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3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HG Mode Approximation for </a:t>
            </a:r>
            <a:br>
              <a:rPr lang="en-US" b="1" cap="small" dirty="0">
                <a:solidFill>
                  <a:srgbClr val="FA4616"/>
                </a:solidFill>
              </a:rPr>
            </a:br>
            <a:r>
              <a:rPr lang="en-US" b="1" cap="small" dirty="0">
                <a:solidFill>
                  <a:srgbClr val="FA4616"/>
                </a:solidFill>
              </a:rPr>
              <a:t>Shifted and Tilted Beams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F60D33-B750-428C-BD7E-DFECF9006428}"/>
              </a:ext>
            </a:extLst>
          </p:cNvPr>
          <p:cNvSpPr/>
          <p:nvPr/>
        </p:nvSpPr>
        <p:spPr>
          <a:xfrm>
            <a:off x="360603" y="2134756"/>
            <a:ext cx="5418760" cy="351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AF2945-0ABA-41D2-A742-B24E901AE798}"/>
              </a:ext>
            </a:extLst>
          </p:cNvPr>
          <p:cNvSpPr txBox="1"/>
          <p:nvPr/>
        </p:nvSpPr>
        <p:spPr>
          <a:xfrm>
            <a:off x="314038" y="1648209"/>
            <a:ext cx="70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Shift </a:t>
            </a:r>
            <a:r>
              <a:rPr lang="en-US" sz="2800" dirty="0"/>
              <a:t>(Lateral Misalignment)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FDC2C9-EF00-4E75-9FE8-3F9A038A46B0}"/>
              </a:ext>
            </a:extLst>
          </p:cNvPr>
          <p:cNvSpPr txBox="1"/>
          <p:nvPr/>
        </p:nvSpPr>
        <p:spPr>
          <a:xfrm>
            <a:off x="5910120" y="1663598"/>
            <a:ext cx="70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Tilt </a:t>
            </a:r>
            <a:r>
              <a:rPr lang="en-US" sz="2800" dirty="0"/>
              <a:t>(Angular Misalignment)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B8F37A-D8B9-47EF-81C9-A1AF76896F3D}"/>
              </a:ext>
            </a:extLst>
          </p:cNvPr>
          <p:cNvSpPr txBox="1"/>
          <p:nvPr/>
        </p:nvSpPr>
        <p:spPr>
          <a:xfrm>
            <a:off x="314038" y="5714211"/>
            <a:ext cx="554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3.</a:t>
            </a:r>
            <a:r>
              <a:rPr lang="en-US" sz="2000" dirty="0"/>
              <a:t> Measurement beam laterally misaligned in 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wrt</a:t>
            </a:r>
            <a:r>
              <a:rPr lang="en-US" sz="2000" dirty="0"/>
              <a:t> reference beam axis.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FD5FB-CDCC-4C8A-8DA7-C1C1F816D078}"/>
              </a:ext>
            </a:extLst>
          </p:cNvPr>
          <p:cNvSpPr txBox="1"/>
          <p:nvPr/>
        </p:nvSpPr>
        <p:spPr>
          <a:xfrm>
            <a:off x="6096000" y="5702781"/>
            <a:ext cx="554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4.</a:t>
            </a:r>
            <a:r>
              <a:rPr lang="en-US" sz="2000" dirty="0"/>
              <a:t> Tilt of measurement beam by </a:t>
            </a:r>
            <a:r>
              <a:rPr lang="el-GR" sz="2000" dirty="0"/>
              <a:t>α</a:t>
            </a:r>
            <a:r>
              <a:rPr lang="en-US" sz="2000" dirty="0"/>
              <a:t> </a:t>
            </a:r>
            <a:r>
              <a:rPr lang="en-US" sz="2000" dirty="0" err="1"/>
              <a:t>wrt</a:t>
            </a:r>
            <a:r>
              <a:rPr lang="en-US" sz="2000"/>
              <a:t>  reference beam</a:t>
            </a:r>
            <a:r>
              <a:rPr lang="en-US" sz="2000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A4742-49DB-43D4-918C-3901BCB64F5E}"/>
              </a:ext>
            </a:extLst>
          </p:cNvPr>
          <p:cNvSpPr/>
          <p:nvPr/>
        </p:nvSpPr>
        <p:spPr>
          <a:xfrm>
            <a:off x="5970038" y="2150097"/>
            <a:ext cx="5418760" cy="351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E011806C-8E7C-492F-BCA5-E2D7CBA6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2" y="2360169"/>
            <a:ext cx="5135269" cy="321140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5548A76-CF4E-40E4-BDFB-80AC31134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28" y="2224520"/>
            <a:ext cx="5303980" cy="34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7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257851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6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476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1</a:t>
            </a:r>
            <a:r>
              <a:rPr lang="en-US" b="1" cap="small" baseline="30000" dirty="0">
                <a:solidFill>
                  <a:srgbClr val="FA4616"/>
                </a:solidFill>
              </a:rPr>
              <a:t>st</a:t>
            </a:r>
            <a:r>
              <a:rPr lang="en-US" b="1" cap="small" dirty="0">
                <a:solidFill>
                  <a:srgbClr val="FA4616"/>
                </a:solidFill>
              </a:rPr>
              <a:t>-order Approximation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597290-11E1-4069-B730-F01A8A0C55D0}"/>
              </a:ext>
            </a:extLst>
          </p:cNvPr>
          <p:cNvGrpSpPr/>
          <p:nvPr/>
        </p:nvGrpSpPr>
        <p:grpSpPr>
          <a:xfrm>
            <a:off x="6245616" y="1296543"/>
            <a:ext cx="4965309" cy="4375580"/>
            <a:chOff x="6245616" y="1296543"/>
            <a:chExt cx="4965309" cy="4375580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71F1A2E-E48D-429C-A343-9250BBB5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616" y="2090588"/>
              <a:ext cx="4965309" cy="3581535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8D034B-1F58-42F1-8A08-0229A445ECAC}"/>
                </a:ext>
              </a:extLst>
            </p:cNvPr>
            <p:cNvGrpSpPr/>
            <p:nvPr/>
          </p:nvGrpSpPr>
          <p:grpSpPr>
            <a:xfrm>
              <a:off x="8064770" y="1387677"/>
              <a:ext cx="1498554" cy="574212"/>
              <a:chOff x="7336119" y="1869444"/>
              <a:chExt cx="1689299" cy="64730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0B5E58B-B4F3-4B2B-9FAA-A23B55A69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6119" y="1869444"/>
                <a:ext cx="1689299" cy="647301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DCDEEB-3BE3-45F7-887D-E076F665CB27}"/>
                  </a:ext>
                </a:extLst>
              </p:cNvPr>
              <p:cNvSpPr/>
              <p:nvPr/>
            </p:nvSpPr>
            <p:spPr>
              <a:xfrm>
                <a:off x="8296275" y="2172994"/>
                <a:ext cx="142875" cy="209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825AFF-E995-44D8-9128-DF2BABC48F1B}"/>
                </a:ext>
              </a:extLst>
            </p:cNvPr>
            <p:cNvSpPr txBox="1"/>
            <p:nvPr/>
          </p:nvSpPr>
          <p:spPr>
            <a:xfrm>
              <a:off x="7205280" y="1296543"/>
              <a:ext cx="11896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Tilt: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EF8B5EE-0E20-459B-95AC-8A7F77776CE2}"/>
              </a:ext>
            </a:extLst>
          </p:cNvPr>
          <p:cNvSpPr txBox="1"/>
          <p:nvPr/>
        </p:nvSpPr>
        <p:spPr>
          <a:xfrm>
            <a:off x="1766049" y="1323107"/>
            <a:ext cx="132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Shift: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EE47C2-0EFA-4422-972F-DF51245A6B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20" y="1527057"/>
            <a:ext cx="1146111" cy="275508"/>
          </a:xfrm>
          <a:prstGeom prst="rect">
            <a:avLst/>
          </a:prstGeom>
        </p:spPr>
      </p:pic>
      <p:pic>
        <p:nvPicPr>
          <p:cNvPr id="18" name="Picture 1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AB2939-86BE-430F-9154-A42AD18C2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26" y="2152785"/>
            <a:ext cx="5795138" cy="343896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B4522E-69FD-4556-87BC-9B5CE703C105}"/>
              </a:ext>
            </a:extLst>
          </p:cNvPr>
          <p:cNvCxnSpPr>
            <a:cxnSpLocks/>
          </p:cNvCxnSpPr>
          <p:nvPr/>
        </p:nvCxnSpPr>
        <p:spPr>
          <a:xfrm>
            <a:off x="6096000" y="1409331"/>
            <a:ext cx="0" cy="4383549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602F45-F052-4C76-83B7-AFE76EB00F2B}"/>
              </a:ext>
            </a:extLst>
          </p:cNvPr>
          <p:cNvCxnSpPr>
            <a:cxnSpLocks/>
          </p:cNvCxnSpPr>
          <p:nvPr/>
        </p:nvCxnSpPr>
        <p:spPr>
          <a:xfrm>
            <a:off x="233224" y="1916344"/>
            <a:ext cx="11298869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F1F30F7-4187-42FA-A05C-5F106C8A64EA}"/>
              </a:ext>
            </a:extLst>
          </p:cNvPr>
          <p:cNvSpPr/>
          <p:nvPr/>
        </p:nvSpPr>
        <p:spPr>
          <a:xfrm>
            <a:off x="3245610" y="3872269"/>
            <a:ext cx="424556" cy="725132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FDB8D-24EA-41E1-B9A0-F531419FAF70}"/>
              </a:ext>
            </a:extLst>
          </p:cNvPr>
          <p:cNvSpPr/>
          <p:nvPr/>
        </p:nvSpPr>
        <p:spPr>
          <a:xfrm>
            <a:off x="8904303" y="4243715"/>
            <a:ext cx="1204191" cy="788910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F4C338-9394-4CFB-969D-F6C785B993C9}"/>
              </a:ext>
            </a:extLst>
          </p:cNvPr>
          <p:cNvCxnSpPr>
            <a:cxnSpLocks/>
          </p:cNvCxnSpPr>
          <p:nvPr/>
        </p:nvCxnSpPr>
        <p:spPr>
          <a:xfrm>
            <a:off x="233224" y="1409331"/>
            <a:ext cx="11298869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417CCC-C210-446E-A256-5DF2E75FD6BD}"/>
              </a:ext>
            </a:extLst>
          </p:cNvPr>
          <p:cNvCxnSpPr>
            <a:cxnSpLocks/>
          </p:cNvCxnSpPr>
          <p:nvPr/>
        </p:nvCxnSpPr>
        <p:spPr>
          <a:xfrm>
            <a:off x="233224" y="5792880"/>
            <a:ext cx="11298869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831975-AC68-451E-B2AF-2B1D78394536}"/>
              </a:ext>
            </a:extLst>
          </p:cNvPr>
          <p:cNvCxnSpPr>
            <a:cxnSpLocks/>
          </p:cNvCxnSpPr>
          <p:nvPr/>
        </p:nvCxnSpPr>
        <p:spPr>
          <a:xfrm>
            <a:off x="11532093" y="1409331"/>
            <a:ext cx="0" cy="4439821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336101-9872-4D50-9D34-DDF1BC2AA821}"/>
              </a:ext>
            </a:extLst>
          </p:cNvPr>
          <p:cNvCxnSpPr>
            <a:cxnSpLocks/>
          </p:cNvCxnSpPr>
          <p:nvPr/>
        </p:nvCxnSpPr>
        <p:spPr>
          <a:xfrm>
            <a:off x="233224" y="1409331"/>
            <a:ext cx="0" cy="4439821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BEF529A-FD21-4932-8BCA-2287F85CD09A}"/>
              </a:ext>
            </a:extLst>
          </p:cNvPr>
          <p:cNvSpPr/>
          <p:nvPr/>
        </p:nvSpPr>
        <p:spPr>
          <a:xfrm>
            <a:off x="9495107" y="5018582"/>
            <a:ext cx="1800219" cy="718620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C3A5A-CFE1-4DF7-8357-3498011E701C}"/>
              </a:ext>
            </a:extLst>
          </p:cNvPr>
          <p:cNvSpPr/>
          <p:nvPr/>
        </p:nvSpPr>
        <p:spPr>
          <a:xfrm>
            <a:off x="2961124" y="4995235"/>
            <a:ext cx="1357652" cy="596517"/>
          </a:xfrm>
          <a:prstGeom prst="rect">
            <a:avLst/>
          </a:prstGeom>
          <a:noFill/>
          <a:ln w="57150">
            <a:solidFill>
              <a:srgbClr val="FA4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F4EF66-AA1D-4CCB-9986-833C51352E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"/>
          <a:stretch/>
        </p:blipFill>
        <p:spPr>
          <a:xfrm>
            <a:off x="3267911" y="5917934"/>
            <a:ext cx="8264182" cy="7338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D5C9C84-2144-4C72-89D0-37CE2D3262AF}"/>
              </a:ext>
            </a:extLst>
          </p:cNvPr>
          <p:cNvSpPr txBox="1"/>
          <p:nvPr/>
        </p:nvSpPr>
        <p:spPr>
          <a:xfrm>
            <a:off x="468694" y="6079265"/>
            <a:ext cx="308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Shifted then tilted Gaussian:</a:t>
            </a:r>
          </a:p>
        </p:txBody>
      </p:sp>
    </p:spTree>
    <p:extLst>
      <p:ext uri="{BB962C8B-B14F-4D97-AF65-F5344CB8AC3E}">
        <p14:creationId xmlns:p14="http://schemas.microsoft.com/office/powerpoint/2010/main" val="18238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1416284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7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FB6678-3CBD-4115-A7F8-311A9767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4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cap="small" dirty="0">
                <a:solidFill>
                  <a:srgbClr val="FA4616"/>
                </a:solidFill>
              </a:rPr>
              <a:t>1</a:t>
            </a:r>
            <a:r>
              <a:rPr lang="en-US" sz="3600" b="1" cap="small" baseline="30000" dirty="0">
                <a:solidFill>
                  <a:srgbClr val="FA4616"/>
                </a:solidFill>
              </a:rPr>
              <a:t>st</a:t>
            </a:r>
            <a:r>
              <a:rPr lang="en-US" sz="3600" b="1" cap="small" dirty="0">
                <a:solidFill>
                  <a:srgbClr val="FA4616"/>
                </a:solidFill>
              </a:rPr>
              <a:t>-order Signals at Half-plane PD with Gaps</a:t>
            </a:r>
            <a:br>
              <a:rPr lang="en-US" sz="3600" b="1" cap="small" dirty="0">
                <a:solidFill>
                  <a:srgbClr val="FA4616"/>
                </a:solidFill>
              </a:rPr>
            </a:br>
            <a:r>
              <a:rPr lang="en-US" sz="3600" b="1" cap="small" dirty="0">
                <a:solidFill>
                  <a:srgbClr val="FA4616"/>
                </a:solidFill>
              </a:rPr>
              <a:t>Gaussian-Gaussian, Shifted-Tilted beam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032C10-B6CD-4C75-875D-DEFDAA92E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26" y="1887289"/>
            <a:ext cx="8078948" cy="13895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C6E4AC-89AC-416C-9B67-2B323B806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21" y="3648075"/>
            <a:ext cx="7734281" cy="1389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FCF4DF6E-1326-43F8-AB65-F07AAACC9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345" y="5600148"/>
            <a:ext cx="3142323" cy="8184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 descr="A drawing of a person&#10;&#10;Description automatically generated">
            <a:extLst>
              <a:ext uri="{FF2B5EF4-FFF2-40B4-BE49-F238E27FC236}">
                <a16:creationId xmlns:a16="http://schemas.microsoft.com/office/drawing/2014/main" id="{74873720-138B-456D-9072-4DD8FC42B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57" y="5600149"/>
            <a:ext cx="3320549" cy="8184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531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496A7CF6-3911-4E51-BE3A-1AFD977FD29B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8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6127C-34E2-4379-8715-84D9521DC0AA}"/>
              </a:ext>
            </a:extLst>
          </p:cNvPr>
          <p:cNvSpPr txBox="1"/>
          <p:nvPr/>
        </p:nvSpPr>
        <p:spPr>
          <a:xfrm>
            <a:off x="3563329" y="6350435"/>
            <a:ext cx="7058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5.</a:t>
            </a:r>
            <a:r>
              <a:rPr lang="en-US" sz="2000" dirty="0"/>
              <a:t> DWS signal phase, first-order with gaps in half-plane PD.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51D9AD8-C760-485F-B12E-B29B141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1" y="634673"/>
            <a:ext cx="8816368" cy="5715762"/>
          </a:xfrm>
          <a:prstGeom prst="rect">
            <a:avLst/>
          </a:prstGeom>
        </p:spPr>
      </p:pic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4899EC46-661D-4A59-9BD5-610D28AD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7" y="1040929"/>
            <a:ext cx="2445828" cy="6370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69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4CD2-E3F8-4261-8BEE-91A7C3A0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pPr algn="ctr"/>
            <a:r>
              <a:rPr lang="en-US" b="1" cap="small" dirty="0">
                <a:solidFill>
                  <a:srgbClr val="FA4616"/>
                </a:solidFill>
              </a:rPr>
              <a:t>2</a:t>
            </a:r>
            <a:r>
              <a:rPr lang="en-US" b="1" cap="small" baseline="30000" dirty="0">
                <a:solidFill>
                  <a:srgbClr val="FA4616"/>
                </a:solidFill>
              </a:rPr>
              <a:t>nd</a:t>
            </a:r>
            <a:r>
              <a:rPr lang="en-US" b="1" cap="small" dirty="0">
                <a:solidFill>
                  <a:srgbClr val="FA4616"/>
                </a:solidFill>
              </a:rPr>
              <a:t> order Approximation in </a:t>
            </a:r>
            <a:r>
              <a:rPr lang="en-US" b="1" u="sng" cap="small" dirty="0">
                <a:solidFill>
                  <a:srgbClr val="FA4616"/>
                </a:solidFill>
              </a:rPr>
              <a:t>Shift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F12134C-4470-4196-83D9-1199E990C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1469930"/>
            <a:ext cx="8382000" cy="50974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AAE2F-C52B-4A72-AFD9-26DEC9524E66}"/>
              </a:ext>
            </a:extLst>
          </p:cNvPr>
          <p:cNvSpPr/>
          <p:nvPr/>
        </p:nvSpPr>
        <p:spPr>
          <a:xfrm>
            <a:off x="6162675" y="4314549"/>
            <a:ext cx="1533525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81B97-E529-40B8-AEBD-DD01618C1F28}"/>
              </a:ext>
            </a:extLst>
          </p:cNvPr>
          <p:cNvSpPr/>
          <p:nvPr/>
        </p:nvSpPr>
        <p:spPr>
          <a:xfrm>
            <a:off x="5378156" y="5123894"/>
            <a:ext cx="1883777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5475A-1964-45B7-AD7A-BFA65E1D456F}"/>
              </a:ext>
            </a:extLst>
          </p:cNvPr>
          <p:cNvSpPr/>
          <p:nvPr/>
        </p:nvSpPr>
        <p:spPr>
          <a:xfrm>
            <a:off x="6791187" y="5871103"/>
            <a:ext cx="2645777" cy="7889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6E0498-8C2F-4D46-B0B7-8DEBFE7FF966}"/>
              </a:ext>
            </a:extLst>
          </p:cNvPr>
          <p:cNvCxnSpPr/>
          <p:nvPr/>
        </p:nvCxnSpPr>
        <p:spPr>
          <a:xfrm>
            <a:off x="0" y="6695554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9046A-0F73-4CBB-BA01-0E0DA826C793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38949E-8918-4DE4-A603-DA91BACAD910}"/>
              </a:ext>
            </a:extLst>
          </p:cNvPr>
          <p:cNvCxnSpPr>
            <a:cxnSpLocks/>
          </p:cNvCxnSpPr>
          <p:nvPr/>
        </p:nvCxnSpPr>
        <p:spPr>
          <a:xfrm>
            <a:off x="333375" y="1371079"/>
            <a:ext cx="11306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10DEB6-A52B-4A02-9582-0B18D1AE14D2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6E596C8D-DDB9-438B-B962-78592E6D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4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6" name="Slide Number Placeholder 11">
            <a:extLst>
              <a:ext uri="{FF2B5EF4-FFF2-40B4-BE49-F238E27FC236}">
                <a16:creationId xmlns:a16="http://schemas.microsoft.com/office/drawing/2014/main" id="{9B4F8D2D-DA99-4CC5-9023-13142E450FF7}"/>
              </a:ext>
            </a:extLst>
          </p:cNvPr>
          <p:cNvSpPr txBox="1">
            <a:spLocks/>
          </p:cNvSpPr>
          <p:nvPr/>
        </p:nvSpPr>
        <p:spPr>
          <a:xfrm>
            <a:off x="9410700" y="436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038443-31D7-4486-AFF6-0B90D6A94A78}" type="slidenum">
              <a:rPr lang="en-US" sz="1600" b="1" smtClean="0">
                <a:solidFill>
                  <a:schemeClr val="bg1"/>
                </a:solidFill>
              </a:rPr>
              <a:pPr/>
              <a:t>9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1020</TotalTime>
  <Words>489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Tilt-to-Length Coupling: Effects of Beam Shape and Photoreceiver Selection on LISA Signals</vt:lpstr>
      <vt:lpstr>Tilt-to-Length Coupling in LISA</vt:lpstr>
      <vt:lpstr>Extracting the Signal Phase</vt:lpstr>
      <vt:lpstr>Hermite-Gauss Modes</vt:lpstr>
      <vt:lpstr>HG Mode Approximation for  Shifted and Tilted Beams</vt:lpstr>
      <vt:lpstr>1st-order Approximation</vt:lpstr>
      <vt:lpstr>1st-order Signals at Half-plane PD with Gaps Gaussian-Gaussian, Shifted-Tilted beam</vt:lpstr>
      <vt:lpstr>PowerPoint Presentation</vt:lpstr>
      <vt:lpstr>2nd order Approximation in Shift</vt:lpstr>
      <vt:lpstr>2nd order Approximation in Tilt</vt:lpstr>
      <vt:lpstr>2ND-order Approximation: DWS Signal Phase</vt:lpstr>
      <vt:lpstr>2nd -order Tilt : DWS</vt:lpstr>
      <vt:lpstr>2nd -order Tilt : LPS</vt:lpstr>
      <vt:lpstr>2nd -order Shift : DWS</vt:lpstr>
      <vt:lpstr>2nd -order Shift : DWS </vt:lpstr>
      <vt:lpstr>Future Developments</vt:lpstr>
      <vt:lpstr>Future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Tilt-to-Length Coupling: Effects of Beam Shape and Photoreceiver Selection on LISA Signals</dc:title>
  <dc:creator>Paul Edwards</dc:creator>
  <cp:lastModifiedBy>Paul Edwards</cp:lastModifiedBy>
  <cp:revision>70</cp:revision>
  <dcterms:created xsi:type="dcterms:W3CDTF">2020-02-18T16:13:56Z</dcterms:created>
  <dcterms:modified xsi:type="dcterms:W3CDTF">2020-02-24T01:04:42Z</dcterms:modified>
</cp:coreProperties>
</file>