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5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7194-39A0-4E82-83E0-2BF30C077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21C9E-7AE4-43D4-B71E-BA3B19047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4404-BD9A-4150-91BD-94903DE7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A37-CA5C-48DF-8BB0-54D91D3073A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AD6D-283D-4A79-B1BC-6D804A66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1F4A-2EF6-4DC4-97B9-B0A906B0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515D-F4CB-48EB-B7A4-4828B943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BA6E-0CD0-4136-A995-7293A746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467FF-88DF-4F0D-8151-7E38A8854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D7597-F1A6-41EA-9D2D-2126BF97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A37-CA5C-48DF-8BB0-54D91D3073A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AD5C7-9F1A-46A7-9C53-B86945A5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7E62-A6AF-486A-B3A0-AC952AC6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515D-F4CB-48EB-B7A4-4828B943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5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13787-877C-4162-9E3E-C612C76FA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68820-0135-4841-BFF3-A89E77573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42E0-D7BC-42D2-9693-34AC0E09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A37-CA5C-48DF-8BB0-54D91D3073A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4E6C-0FEF-48A7-A3A5-2583EDD1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69B3-EED3-4FC8-AD4C-2507559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515D-F4CB-48EB-B7A4-4828B943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07D7-23EB-4762-9EEB-6F28C125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431C-9079-42AB-B9FF-3F284D88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9B4C-33CA-4179-B972-94D78D4A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A37-CA5C-48DF-8BB0-54D91D3073A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5A4C6-E0E4-4681-B8CC-9AA0CBDB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0EEB-A2B3-4176-889E-E147602F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515D-F4CB-48EB-B7A4-4828B943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8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B02-EEE7-4DC3-AA48-5350A84A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0603F-50EA-4A2A-AA0B-B61B2B3C7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EF55-876E-47CE-90E1-21E69339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A37-CA5C-48DF-8BB0-54D91D3073A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F50A-3FA4-4FB6-A7AD-B666071B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1476-4160-4C25-A5D8-CB4EA114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515D-F4CB-48EB-B7A4-4828B943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21FD-72B2-4E0F-A571-56430128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96F5-6B88-43AC-991F-6E0820FBD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E66DB-6FC1-4676-B385-E45AF6DE9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2C7FE-C268-4851-B56F-7BDEF335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A37-CA5C-48DF-8BB0-54D91D3073A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501D6-BE73-4B46-A0FF-0F5CDA31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B5051-029A-4ACD-AB14-ED472251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515D-F4CB-48EB-B7A4-4828B943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1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8204-6AAE-47F9-8DA9-CD395A3A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EF3DC-6A95-451C-8A4B-1B316F63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F5363-36CC-46DC-A5D9-6BE087CD4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0A3DA-101E-4FD7-9A87-5856D45DB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354F2-C507-4A1F-8ED4-9C2251D58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00D4E-3BA5-40FA-A6D4-8D379BBF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A37-CA5C-48DF-8BB0-54D91D3073A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E3B35-EE57-47FF-979C-7374FC10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EFEC9-74D2-4B60-9DDF-D37088C6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515D-F4CB-48EB-B7A4-4828B943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53ED-48F2-445E-A30E-176AF3B3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78775-559C-4859-935C-69C04290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A37-CA5C-48DF-8BB0-54D91D3073A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7B2D3-3CC1-4E38-8C2B-F82046E6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E2329-CDF8-4CF1-927D-70D8FC08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515D-F4CB-48EB-B7A4-4828B943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3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8CE54-4B6D-49C4-9A0D-6916809A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A37-CA5C-48DF-8BB0-54D91D3073A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46CE0-3148-44B2-AF32-B9D63C16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02DD5-7EBA-4BB2-B88B-6BFD161B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515D-F4CB-48EB-B7A4-4828B943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2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0502-9F9A-4445-A449-B780AA21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EF3C-11B9-4621-AFBE-49CD725B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A14CA-2D19-4DF1-B583-825E179E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B44EA-20B6-4D1F-9626-7BB13A80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A37-CA5C-48DF-8BB0-54D91D3073A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6F2ED-C320-492E-83A6-4BB4E209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5CEB3-025E-4D42-8FF8-ECFD9C5E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515D-F4CB-48EB-B7A4-4828B943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3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C1E5-6D87-49BB-9B98-B672840A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C78F4-7B4F-4ACE-B2D2-5174D4A0A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DDAAC-91AB-4583-8A5A-A8547A370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1CB1-CEA1-4EFF-97EA-02D85669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A37-CA5C-48DF-8BB0-54D91D3073A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296B9-C4F9-484F-BAE3-A2D3DCC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E839-431B-4F39-A632-B9D4B725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4515D-F4CB-48EB-B7A4-4828B943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1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5748D-797D-4224-93A4-8BDF50FD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ADCFC-411A-48D0-A92C-CBF93880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BFCE-882E-4442-AB21-5172C5AEF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8A37-CA5C-48DF-8BB0-54D91D3073A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3168-DDD0-48DE-99CD-318D5410F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8DF8-6039-4D72-B122-3FE2E7181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515D-F4CB-48EB-B7A4-4828B943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image" Target="../media/image5.tmp"/><Relationship Id="rId7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9516-F7D2-4E21-9AA1-5E7064F4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-18523"/>
            <a:ext cx="10515600" cy="1325563"/>
          </a:xfrm>
        </p:spPr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th</a:t>
            </a:r>
            <a:r>
              <a:rPr lang="en-US" dirty="0"/>
              <a:t> order Shift, </a:t>
            </a:r>
            <a:r>
              <a:rPr lang="en-US" i="1" dirty="0"/>
              <a:t>x</a:t>
            </a:r>
            <a:r>
              <a:rPr lang="en-US" dirty="0"/>
              <a:t> transformation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49FE4E70-74F3-48BB-AF39-27BA407F4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4" y="2850331"/>
            <a:ext cx="11846352" cy="1971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FFF9A1-6ED7-4150-9657-F93CA8439D21}"/>
              </a:ext>
            </a:extLst>
          </p:cNvPr>
          <p:cNvSpPr/>
          <p:nvPr/>
        </p:nvSpPr>
        <p:spPr>
          <a:xfrm>
            <a:off x="7551315" y="3983170"/>
            <a:ext cx="182880" cy="26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7794C-7B61-4E6D-AE29-82EB265EE7F2}"/>
              </a:ext>
            </a:extLst>
          </p:cNvPr>
          <p:cNvSpPr/>
          <p:nvPr/>
        </p:nvSpPr>
        <p:spPr>
          <a:xfrm>
            <a:off x="5970165" y="3983170"/>
            <a:ext cx="182880" cy="26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1966F-9017-4AF6-9759-164707F14851}"/>
              </a:ext>
            </a:extLst>
          </p:cNvPr>
          <p:cNvSpPr/>
          <p:nvPr/>
        </p:nvSpPr>
        <p:spPr>
          <a:xfrm>
            <a:off x="11189865" y="4252410"/>
            <a:ext cx="467360" cy="26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DDBC8-66AF-43A9-AFB3-5B78AB7AC194}"/>
              </a:ext>
            </a:extLst>
          </p:cNvPr>
          <p:cNvSpPr txBox="1"/>
          <p:nvPr/>
        </p:nvSpPr>
        <p:spPr>
          <a:xfrm>
            <a:off x="2051051" y="5174837"/>
            <a:ext cx="25050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baseline="-25000" dirty="0" err="1"/>
              <a:t>nm</a:t>
            </a:r>
            <a:r>
              <a:rPr lang="en-US" sz="3200" dirty="0" err="1"/>
              <a:t>x</a:t>
            </a:r>
            <a:r>
              <a:rPr lang="en-US" sz="3200" baseline="30000" dirty="0" err="1"/>
              <a:t>C+D</a:t>
            </a:r>
            <a:r>
              <a:rPr lang="en-US" sz="3200" dirty="0" err="1"/>
              <a:t>U</a:t>
            </a:r>
            <a:r>
              <a:rPr lang="en-US" sz="3200" baseline="-25000" dirty="0" err="1"/>
              <a:t>n-E</a:t>
            </a:r>
            <a:endParaRPr lang="en-US" sz="24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7A88C-E270-4DAF-99EF-978CB2AF5CF1}"/>
              </a:ext>
            </a:extLst>
          </p:cNvPr>
          <p:cNvSpPr txBox="1"/>
          <p:nvPr/>
        </p:nvSpPr>
        <p:spPr>
          <a:xfrm>
            <a:off x="0" y="6473978"/>
            <a:ext cx="307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x order = shift * tilt order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F8F052-8237-4764-AF30-0664E5423E2A}"/>
              </a:ext>
            </a:extLst>
          </p:cNvPr>
          <p:cNvGrpSpPr/>
          <p:nvPr/>
        </p:nvGrpSpPr>
        <p:grpSpPr>
          <a:xfrm>
            <a:off x="5876290" y="4865986"/>
            <a:ext cx="6217285" cy="1607992"/>
            <a:chOff x="1821815" y="4365337"/>
            <a:chExt cx="6217285" cy="160799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233A109-B353-421E-8CAF-D798535B0565}"/>
                </a:ext>
              </a:extLst>
            </p:cNvPr>
            <p:cNvCxnSpPr/>
            <p:nvPr/>
          </p:nvCxnSpPr>
          <p:spPr>
            <a:xfrm flipV="1">
              <a:off x="3581400" y="4695825"/>
              <a:ext cx="800100" cy="209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2F972BD-6506-4BFA-AE35-5DAEC697D441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5208877"/>
              <a:ext cx="857250" cy="35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6DF1AF-C095-4081-B146-7FEBEAA64528}"/>
                </a:ext>
              </a:extLst>
            </p:cNvPr>
            <p:cNvSpPr txBox="1"/>
            <p:nvPr/>
          </p:nvSpPr>
          <p:spPr>
            <a:xfrm>
              <a:off x="4538027" y="5388554"/>
              <a:ext cx="3215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</a:rPr>
                <a:t>X</a:t>
              </a:r>
              <a:r>
                <a:rPr lang="en-US" sz="3200" baseline="-25000" dirty="0">
                  <a:solidFill>
                    <a:schemeClr val="accent1"/>
                  </a:solidFill>
                </a:rPr>
                <a:t>-</a:t>
              </a:r>
              <a:r>
                <a:rPr lang="en-US" sz="3200" baseline="30000" dirty="0">
                  <a:solidFill>
                    <a:schemeClr val="accent1"/>
                  </a:solidFill>
                </a:rPr>
                <a:t>1</a:t>
              </a:r>
              <a:r>
                <a:rPr lang="en-US" sz="3200" dirty="0"/>
                <a:t>C</a:t>
              </a:r>
              <a:r>
                <a:rPr lang="en-US" sz="3200" baseline="-25000" dirty="0"/>
                <a:t>nm</a:t>
              </a:r>
              <a:r>
                <a:rPr lang="en-US" sz="3200" dirty="0"/>
                <a:t>U</a:t>
              </a:r>
              <a:r>
                <a:rPr lang="en-US" sz="3200" baseline="-25000" dirty="0"/>
                <a:t>n-E-1</a:t>
              </a:r>
              <a:endParaRPr lang="en-US" sz="2400" baseline="-25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84C5FE-162D-42EB-A87C-573DBA3B7EEC}"/>
                </a:ext>
              </a:extLst>
            </p:cNvPr>
            <p:cNvSpPr txBox="1"/>
            <p:nvPr/>
          </p:nvSpPr>
          <p:spPr>
            <a:xfrm>
              <a:off x="4438650" y="4365337"/>
              <a:ext cx="360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</a:rPr>
                <a:t>X</a:t>
              </a:r>
              <a:r>
                <a:rPr lang="en-US" sz="3200" baseline="-25000" dirty="0">
                  <a:solidFill>
                    <a:schemeClr val="accent1"/>
                  </a:solidFill>
                </a:rPr>
                <a:t>+</a:t>
              </a:r>
              <a:r>
                <a:rPr lang="en-US" sz="3200" baseline="30000" dirty="0">
                  <a:solidFill>
                    <a:schemeClr val="accent1"/>
                  </a:solidFill>
                </a:rPr>
                <a:t>1</a:t>
              </a:r>
              <a:r>
                <a:rPr lang="en-US" sz="3200" dirty="0"/>
                <a:t>C</a:t>
              </a:r>
              <a:r>
                <a:rPr lang="en-US" sz="3200" baseline="-25000" dirty="0"/>
                <a:t>nm</a:t>
              </a:r>
              <a:r>
                <a:rPr lang="en-US" sz="3200" dirty="0"/>
                <a:t>U</a:t>
              </a:r>
              <a:r>
                <a:rPr lang="en-US" sz="3200" baseline="-25000" dirty="0"/>
                <a:t>n-E+1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716DF9-FFFA-4CC5-8147-6C372D2733BB}"/>
                </a:ext>
              </a:extLst>
            </p:cNvPr>
            <p:cNvSpPr txBox="1"/>
            <p:nvPr/>
          </p:nvSpPr>
          <p:spPr>
            <a:xfrm>
              <a:off x="1821815" y="4695825"/>
              <a:ext cx="25050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/>
                <a:t>C</a:t>
              </a:r>
              <a:r>
                <a:rPr lang="en-US" sz="3200" baseline="-25000" dirty="0" err="1"/>
                <a:t>nm</a:t>
              </a:r>
              <a:r>
                <a:rPr lang="en-US" sz="3200" dirty="0" err="1"/>
                <a:t>xU</a:t>
              </a:r>
              <a:r>
                <a:rPr lang="en-US" sz="3200" baseline="-25000" dirty="0" err="1"/>
                <a:t>n</a:t>
              </a:r>
              <a:r>
                <a:rPr lang="en-US" sz="3200" baseline="-25000" dirty="0"/>
                <a:t>-E</a:t>
              </a:r>
              <a:endParaRPr lang="en-US" sz="2400" baseline="-25000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99A4995-9921-4FF8-8577-62CA8BB77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4" y="1686151"/>
            <a:ext cx="3942085" cy="505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045124-16D1-4EF0-8903-8DC4E7DA3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45" y="1650882"/>
            <a:ext cx="2981253" cy="526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B9AA98-C12D-4508-8B28-B91F3E9CB3C4}"/>
              </a:ext>
            </a:extLst>
          </p:cNvPr>
          <p:cNvSpPr txBox="1"/>
          <p:nvPr/>
        </p:nvSpPr>
        <p:spPr>
          <a:xfrm>
            <a:off x="380364" y="2296164"/>
            <a:ext cx="800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this expression ∀ n and ∀ m in the set of </a:t>
            </a:r>
            <a:r>
              <a:rPr lang="en-US" dirty="0" err="1"/>
              <a:t>tophat</a:t>
            </a:r>
            <a:r>
              <a:rPr lang="en-US" dirty="0"/>
              <a:t> modes: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2DE122-5972-4A6E-AE5D-EC5137F43BDF}"/>
              </a:ext>
            </a:extLst>
          </p:cNvPr>
          <p:cNvSpPr/>
          <p:nvPr/>
        </p:nvSpPr>
        <p:spPr>
          <a:xfrm>
            <a:off x="-97284" y="3120509"/>
            <a:ext cx="692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baseline="-25000" dirty="0" err="1"/>
              <a:t>nm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9686E2-AFD7-4236-A951-2C345AE72187}"/>
              </a:ext>
            </a:extLst>
          </p:cNvPr>
          <p:cNvSpPr txBox="1"/>
          <p:nvPr/>
        </p:nvSpPr>
        <p:spPr>
          <a:xfrm>
            <a:off x="321948" y="1241100"/>
            <a:ext cx="870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k-</a:t>
            </a:r>
            <a:r>
              <a:rPr lang="en-US" dirty="0" err="1"/>
              <a:t>th</a:t>
            </a:r>
            <a:r>
              <a:rPr lang="en-US" dirty="0"/>
              <a:t> order shift approximation (note that k is ambiguously used as wavenumber…): </a:t>
            </a:r>
          </a:p>
        </p:txBody>
      </p:sp>
    </p:spTree>
    <p:extLst>
      <p:ext uri="{BB962C8B-B14F-4D97-AF65-F5344CB8AC3E}">
        <p14:creationId xmlns:p14="http://schemas.microsoft.com/office/powerpoint/2010/main" val="181074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8D94CB-2607-4402-8407-0E54C843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5" y="611758"/>
            <a:ext cx="6721622" cy="803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D9DA2-D723-4EF1-989E-D3AACBC66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6" y="137913"/>
            <a:ext cx="2381646" cy="396940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978908F6-35D2-4213-B8EF-58AEE2718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5" y="1719474"/>
            <a:ext cx="7109404" cy="980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7F6F783-3875-4E74-9928-676867D70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539" y="3140706"/>
            <a:ext cx="6393737" cy="1246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picture containing object, clock, orange, red&#10;&#10;Description automatically generated">
            <a:extLst>
              <a:ext uri="{FF2B5EF4-FFF2-40B4-BE49-F238E27FC236}">
                <a16:creationId xmlns:a16="http://schemas.microsoft.com/office/drawing/2014/main" id="{4D7F1DB4-B57B-4392-8C77-D40B56CE6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1" y="4738548"/>
            <a:ext cx="4820298" cy="9413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76600D4-5D1A-4292-BA36-5D61DF20D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83" y="4727662"/>
            <a:ext cx="6623398" cy="9413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2BB99-5304-4502-93A5-321E6836AA6C}"/>
              </a:ext>
            </a:extLst>
          </p:cNvPr>
          <p:cNvCxnSpPr/>
          <p:nvPr/>
        </p:nvCxnSpPr>
        <p:spPr>
          <a:xfrm flipH="1">
            <a:off x="3559628" y="4114797"/>
            <a:ext cx="2405743" cy="59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3AC9F6-EF5F-49C3-A893-79C254A33D17}"/>
              </a:ext>
            </a:extLst>
          </p:cNvPr>
          <p:cNvCxnSpPr>
            <a:cxnSpLocks/>
          </p:cNvCxnSpPr>
          <p:nvPr/>
        </p:nvCxnSpPr>
        <p:spPr>
          <a:xfrm flipH="1">
            <a:off x="6235407" y="4114797"/>
            <a:ext cx="1907107" cy="71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0FA1F9B-8C60-418B-BAF2-D5CF6BE6C70F}"/>
              </a:ext>
            </a:extLst>
          </p:cNvPr>
          <p:cNvSpPr/>
          <p:nvPr/>
        </p:nvSpPr>
        <p:spPr>
          <a:xfrm>
            <a:off x="5442857" y="3483426"/>
            <a:ext cx="1600200" cy="63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2DCC9-2569-4C25-8C1C-BE6001BB2363}"/>
              </a:ext>
            </a:extLst>
          </p:cNvPr>
          <p:cNvSpPr/>
          <p:nvPr/>
        </p:nvSpPr>
        <p:spPr>
          <a:xfrm>
            <a:off x="7734817" y="3483426"/>
            <a:ext cx="1600200" cy="63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A6A0D2-7876-4C76-A55A-C147F8C9456D}"/>
              </a:ext>
            </a:extLst>
          </p:cNvPr>
          <p:cNvSpPr/>
          <p:nvPr/>
        </p:nvSpPr>
        <p:spPr>
          <a:xfrm>
            <a:off x="5289030" y="4860847"/>
            <a:ext cx="1600200" cy="63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A22420-669D-476D-920B-96D40554B261}"/>
              </a:ext>
            </a:extLst>
          </p:cNvPr>
          <p:cNvSpPr/>
          <p:nvPr/>
        </p:nvSpPr>
        <p:spPr>
          <a:xfrm>
            <a:off x="265831" y="4869336"/>
            <a:ext cx="1230985" cy="63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9C7721-BCDD-41E0-B4BF-BCF2F6CBEB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5" y="5735988"/>
            <a:ext cx="8490386" cy="10414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253680-16E8-41F1-A16B-D21FFDE3D228}"/>
              </a:ext>
            </a:extLst>
          </p:cNvPr>
          <p:cNvSpPr/>
          <p:nvPr/>
        </p:nvSpPr>
        <p:spPr>
          <a:xfrm>
            <a:off x="3168762" y="5599859"/>
            <a:ext cx="4820298" cy="631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06401-425C-4EA9-8D66-6451E83B8813}"/>
              </a:ext>
            </a:extLst>
          </p:cNvPr>
          <p:cNvSpPr txBox="1"/>
          <p:nvPr/>
        </p:nvSpPr>
        <p:spPr>
          <a:xfrm>
            <a:off x="9753600" y="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3.2 of living doc</a:t>
            </a:r>
          </a:p>
        </p:txBody>
      </p:sp>
    </p:spTree>
    <p:extLst>
      <p:ext uri="{BB962C8B-B14F-4D97-AF65-F5344CB8AC3E}">
        <p14:creationId xmlns:p14="http://schemas.microsoft.com/office/powerpoint/2010/main" val="36756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4ABCFD4-1D36-4489-81F3-D794B52BAB04}"/>
              </a:ext>
            </a:extLst>
          </p:cNvPr>
          <p:cNvSpPr txBox="1"/>
          <p:nvPr/>
        </p:nvSpPr>
        <p:spPr>
          <a:xfrm>
            <a:off x="62877" y="3174081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count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6EBCD-77F5-4DCD-B875-16BC1E5A4E07}"/>
              </a:ext>
            </a:extLst>
          </p:cNvPr>
          <p:cNvSpPr txBox="1"/>
          <p:nvPr/>
        </p:nvSpPr>
        <p:spPr>
          <a:xfrm>
            <a:off x="252237" y="5059371"/>
            <a:ext cx="22035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PC</a:t>
            </a:r>
            <a:r>
              <a:rPr lang="en-US" sz="3200" baseline="-25000" dirty="0"/>
              <a:t>nm</a:t>
            </a:r>
            <a:r>
              <a:rPr lang="en-US" sz="3200" dirty="0"/>
              <a:t>x</a:t>
            </a:r>
            <a:r>
              <a:rPr lang="en-US" sz="3200" baseline="30000" dirty="0"/>
              <a:t>2</a:t>
            </a:r>
            <a:r>
              <a:rPr lang="en-US" sz="3200" dirty="0"/>
              <a:t>u</a:t>
            </a:r>
            <a:r>
              <a:rPr lang="en-US" sz="3200" baseline="-25000" dirty="0"/>
              <a:t>n-E,m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6DD4B-4696-4E6A-82F6-8003A43C4730}"/>
              </a:ext>
            </a:extLst>
          </p:cNvPr>
          <p:cNvSpPr txBox="1"/>
          <p:nvPr/>
        </p:nvSpPr>
        <p:spPr>
          <a:xfrm>
            <a:off x="252237" y="2142645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u</a:t>
            </a:r>
            <a:r>
              <a:rPr lang="en-US" sz="2800" baseline="-25000" dirty="0"/>
              <a:t>n,m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1CA95-E22A-49A3-9144-E1849F1DC667}"/>
              </a:ext>
            </a:extLst>
          </p:cNvPr>
          <p:cNvSpPr txBox="1"/>
          <p:nvPr/>
        </p:nvSpPr>
        <p:spPr>
          <a:xfrm>
            <a:off x="3625177" y="1504537"/>
            <a:ext cx="1270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X</a:t>
            </a:r>
            <a:r>
              <a:rPr lang="en-US" sz="2800" baseline="-25000" dirty="0">
                <a:solidFill>
                  <a:schemeClr val="accent1"/>
                </a:solidFill>
              </a:rPr>
              <a:t>+</a:t>
            </a:r>
            <a:r>
              <a:rPr lang="en-US" sz="2800" baseline="30000" dirty="0">
                <a:solidFill>
                  <a:schemeClr val="accent1"/>
                </a:solidFill>
              </a:rPr>
              <a:t>1(n)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2E8567-A585-45D4-92A3-F1D01B48FA41}"/>
              </a:ext>
            </a:extLst>
          </p:cNvPr>
          <p:cNvSpPr txBox="1"/>
          <p:nvPr/>
        </p:nvSpPr>
        <p:spPr>
          <a:xfrm>
            <a:off x="8148639" y="1549276"/>
            <a:ext cx="125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X</a:t>
            </a:r>
            <a:r>
              <a:rPr lang="en-US" sz="2800" baseline="-25000" dirty="0">
                <a:solidFill>
                  <a:schemeClr val="accent1"/>
                </a:solidFill>
              </a:rPr>
              <a:t>-</a:t>
            </a:r>
            <a:r>
              <a:rPr lang="en-US" sz="2800" baseline="30000" dirty="0">
                <a:solidFill>
                  <a:schemeClr val="accent1"/>
                </a:solidFill>
              </a:rPr>
              <a:t>1(n)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2AA3A5-283C-44F4-9A7F-3306B497A560}"/>
              </a:ext>
            </a:extLst>
          </p:cNvPr>
          <p:cNvCxnSpPr/>
          <p:nvPr/>
        </p:nvCxnSpPr>
        <p:spPr>
          <a:xfrm>
            <a:off x="0" y="20002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81AE191-1559-424B-9162-79F1D078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90" y="692567"/>
            <a:ext cx="10690620" cy="9036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83271EF-7EF7-470F-8277-38FF904A002F}"/>
              </a:ext>
            </a:extLst>
          </p:cNvPr>
          <p:cNvSpPr/>
          <p:nvPr/>
        </p:nvSpPr>
        <p:spPr>
          <a:xfrm>
            <a:off x="7667625" y="641644"/>
            <a:ext cx="2343150" cy="954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774EB9-3666-4C58-ABA0-EB3B988FB3FD}"/>
              </a:ext>
            </a:extLst>
          </p:cNvPr>
          <p:cNvSpPr/>
          <p:nvPr/>
        </p:nvSpPr>
        <p:spPr>
          <a:xfrm>
            <a:off x="2932043" y="518549"/>
            <a:ext cx="2842592" cy="1077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5E3DC1-674A-4C12-B15A-D5CA15448F3D}"/>
              </a:ext>
            </a:extLst>
          </p:cNvPr>
          <p:cNvCxnSpPr/>
          <p:nvPr/>
        </p:nvCxnSpPr>
        <p:spPr>
          <a:xfrm flipV="1">
            <a:off x="2456769" y="4968877"/>
            <a:ext cx="80010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37BFB2-51EE-497F-AD26-86CF37D46AE1}"/>
              </a:ext>
            </a:extLst>
          </p:cNvPr>
          <p:cNvCxnSpPr>
            <a:cxnSpLocks/>
          </p:cNvCxnSpPr>
          <p:nvPr/>
        </p:nvCxnSpPr>
        <p:spPr>
          <a:xfrm>
            <a:off x="2456769" y="5481929"/>
            <a:ext cx="857250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3FB083-5630-45F7-B1A9-E4EEA9772D14}"/>
              </a:ext>
            </a:extLst>
          </p:cNvPr>
          <p:cNvSpPr txBox="1"/>
          <p:nvPr/>
        </p:nvSpPr>
        <p:spPr>
          <a:xfrm>
            <a:off x="3456260" y="5540058"/>
            <a:ext cx="21278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-</a:t>
            </a:r>
            <a:r>
              <a:rPr lang="en-US" sz="3200" baseline="30000" dirty="0">
                <a:solidFill>
                  <a:schemeClr val="accent1"/>
                </a:solidFill>
              </a:rPr>
              <a:t>1(n)</a:t>
            </a:r>
            <a:r>
              <a:rPr lang="en-US" sz="3200" dirty="0"/>
              <a:t>U</a:t>
            </a:r>
            <a:r>
              <a:rPr lang="en-US" sz="3200" baseline="-25000" dirty="0"/>
              <a:t>n-E-1</a:t>
            </a:r>
            <a:endParaRPr lang="en-US" sz="24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72CBBB-7874-46D3-9551-2B0D9B0D5B5E}"/>
              </a:ext>
            </a:extLst>
          </p:cNvPr>
          <p:cNvSpPr txBox="1"/>
          <p:nvPr/>
        </p:nvSpPr>
        <p:spPr>
          <a:xfrm>
            <a:off x="3433081" y="4560926"/>
            <a:ext cx="21825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+</a:t>
            </a:r>
            <a:r>
              <a:rPr lang="en-US" sz="3200" baseline="30000" dirty="0">
                <a:solidFill>
                  <a:schemeClr val="accent1"/>
                </a:solidFill>
              </a:rPr>
              <a:t>1(n)</a:t>
            </a:r>
            <a:r>
              <a:rPr lang="en-US" sz="3200" dirty="0"/>
              <a:t>U</a:t>
            </a:r>
            <a:r>
              <a:rPr lang="en-US" sz="3200" baseline="-25000" dirty="0"/>
              <a:t>n-E+1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B8548D-B7B5-429A-95BC-736C25E6152E}"/>
              </a:ext>
            </a:extLst>
          </p:cNvPr>
          <p:cNvCxnSpPr/>
          <p:nvPr/>
        </p:nvCxnSpPr>
        <p:spPr>
          <a:xfrm flipV="1">
            <a:off x="5615624" y="4595958"/>
            <a:ext cx="80010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CB255D-42E9-40D5-A449-08BAA7C93F3A}"/>
              </a:ext>
            </a:extLst>
          </p:cNvPr>
          <p:cNvCxnSpPr>
            <a:cxnSpLocks/>
          </p:cNvCxnSpPr>
          <p:nvPr/>
        </p:nvCxnSpPr>
        <p:spPr>
          <a:xfrm>
            <a:off x="5660335" y="5114926"/>
            <a:ext cx="1003039" cy="5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3F2559-5CAD-43AE-B02B-E2590C5EEF89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584137" y="5274962"/>
            <a:ext cx="1079237" cy="55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2A1628-725C-456F-B176-877052BC3A94}"/>
              </a:ext>
            </a:extLst>
          </p:cNvPr>
          <p:cNvCxnSpPr>
            <a:cxnSpLocks/>
          </p:cNvCxnSpPr>
          <p:nvPr/>
        </p:nvCxnSpPr>
        <p:spPr>
          <a:xfrm>
            <a:off x="5584137" y="5991810"/>
            <a:ext cx="933448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1C1BBCA-070E-41E2-88A1-E2435C75E2C9}"/>
              </a:ext>
            </a:extLst>
          </p:cNvPr>
          <p:cNvSpPr/>
          <p:nvPr/>
        </p:nvSpPr>
        <p:spPr>
          <a:xfrm>
            <a:off x="3771900" y="2276475"/>
            <a:ext cx="7591425" cy="523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2D104C-38EF-460C-A411-6B4FC95FBC1A}"/>
              </a:ext>
            </a:extLst>
          </p:cNvPr>
          <p:cNvCxnSpPr/>
          <p:nvPr/>
        </p:nvCxnSpPr>
        <p:spPr>
          <a:xfrm flipV="1">
            <a:off x="5076825" y="2276475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DD45EB3-503C-49F5-9BFA-D5A33F9740EA}"/>
              </a:ext>
            </a:extLst>
          </p:cNvPr>
          <p:cNvCxnSpPr/>
          <p:nvPr/>
        </p:nvCxnSpPr>
        <p:spPr>
          <a:xfrm flipV="1">
            <a:off x="8643939" y="2276475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23C501-6A7D-448C-B3A4-945E159290E7}"/>
              </a:ext>
            </a:extLst>
          </p:cNvPr>
          <p:cNvCxnSpPr/>
          <p:nvPr/>
        </p:nvCxnSpPr>
        <p:spPr>
          <a:xfrm flipV="1">
            <a:off x="6317560" y="2276475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72E955-8848-48F3-912D-6FCA6BF300D5}"/>
              </a:ext>
            </a:extLst>
          </p:cNvPr>
          <p:cNvCxnSpPr/>
          <p:nvPr/>
        </p:nvCxnSpPr>
        <p:spPr>
          <a:xfrm flipV="1">
            <a:off x="7515225" y="2276475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AB3984-EFC5-411D-843B-5E208EC6AA7D}"/>
              </a:ext>
            </a:extLst>
          </p:cNvPr>
          <p:cNvCxnSpPr/>
          <p:nvPr/>
        </p:nvCxnSpPr>
        <p:spPr>
          <a:xfrm flipV="1">
            <a:off x="9848850" y="2276475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9B8F68E-290B-4299-B7D3-5FCA9665151B}"/>
              </a:ext>
            </a:extLst>
          </p:cNvPr>
          <p:cNvSpPr/>
          <p:nvPr/>
        </p:nvSpPr>
        <p:spPr>
          <a:xfrm>
            <a:off x="3771900" y="3343136"/>
            <a:ext cx="7591425" cy="523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212E4E-4AD2-474A-A247-6EECDF32D016}"/>
              </a:ext>
            </a:extLst>
          </p:cNvPr>
          <p:cNvCxnSpPr/>
          <p:nvPr/>
        </p:nvCxnSpPr>
        <p:spPr>
          <a:xfrm flipV="1">
            <a:off x="5076825" y="3343136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F71477-A1CF-4437-8208-DB1E6594803D}"/>
              </a:ext>
            </a:extLst>
          </p:cNvPr>
          <p:cNvCxnSpPr/>
          <p:nvPr/>
        </p:nvCxnSpPr>
        <p:spPr>
          <a:xfrm flipV="1">
            <a:off x="8643939" y="3343136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7B9B94-EFE8-42DD-8554-CB511ED05967}"/>
              </a:ext>
            </a:extLst>
          </p:cNvPr>
          <p:cNvCxnSpPr/>
          <p:nvPr/>
        </p:nvCxnSpPr>
        <p:spPr>
          <a:xfrm flipV="1">
            <a:off x="6317560" y="3343136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3E52E0-1B51-4226-A704-F68F3B443775}"/>
              </a:ext>
            </a:extLst>
          </p:cNvPr>
          <p:cNvCxnSpPr/>
          <p:nvPr/>
        </p:nvCxnSpPr>
        <p:spPr>
          <a:xfrm flipV="1">
            <a:off x="7515225" y="3343136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95AE72-BB12-4E1C-ACB7-FBF59DA9964C}"/>
              </a:ext>
            </a:extLst>
          </p:cNvPr>
          <p:cNvCxnSpPr/>
          <p:nvPr/>
        </p:nvCxnSpPr>
        <p:spPr>
          <a:xfrm flipV="1">
            <a:off x="9848850" y="3343136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81DF167-396A-4A02-B74C-8CEC0164B833}"/>
              </a:ext>
            </a:extLst>
          </p:cNvPr>
          <p:cNvSpPr txBox="1"/>
          <p:nvPr/>
        </p:nvSpPr>
        <p:spPr>
          <a:xfrm>
            <a:off x="3934285" y="2163271"/>
            <a:ext cx="200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</a:t>
            </a:r>
            <a:r>
              <a:rPr lang="en-US" sz="3200" baseline="-25000" dirty="0"/>
              <a:t>n-E</a:t>
            </a:r>
            <a:endParaRPr lang="en-US" sz="3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02828F-306A-4F91-95A6-85831A97131E}"/>
              </a:ext>
            </a:extLst>
          </p:cNvPr>
          <p:cNvSpPr txBox="1"/>
          <p:nvPr/>
        </p:nvSpPr>
        <p:spPr>
          <a:xfrm>
            <a:off x="3687693" y="3349714"/>
            <a:ext cx="360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baseline="-25000" dirty="0">
                <a:solidFill>
                  <a:schemeClr val="accent1"/>
                </a:solidFill>
              </a:rPr>
              <a:t>+</a:t>
            </a:r>
            <a:r>
              <a:rPr lang="en-US" sz="2000" baseline="30000" dirty="0">
                <a:solidFill>
                  <a:schemeClr val="accent1"/>
                </a:solidFill>
              </a:rPr>
              <a:t>1(n)</a:t>
            </a:r>
            <a:r>
              <a:rPr lang="en-US" sz="2000" dirty="0"/>
              <a:t> U</a:t>
            </a:r>
            <a:r>
              <a:rPr lang="en-US" sz="2000" baseline="-25000" dirty="0"/>
              <a:t>n-E+1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548AA3-B851-4913-9F40-7650F3FE7A74}"/>
              </a:ext>
            </a:extLst>
          </p:cNvPr>
          <p:cNvSpPr txBox="1"/>
          <p:nvPr/>
        </p:nvSpPr>
        <p:spPr>
          <a:xfrm>
            <a:off x="5012797" y="3371217"/>
            <a:ext cx="3215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baseline="-25000" dirty="0">
                <a:solidFill>
                  <a:schemeClr val="accent1"/>
                </a:solidFill>
              </a:rPr>
              <a:t>-</a:t>
            </a:r>
            <a:r>
              <a:rPr lang="en-US" sz="2000" baseline="30000" dirty="0">
                <a:solidFill>
                  <a:schemeClr val="accent1"/>
                </a:solidFill>
              </a:rPr>
              <a:t>1(n)</a:t>
            </a:r>
            <a:r>
              <a:rPr lang="en-US" sz="2000" dirty="0"/>
              <a:t> U</a:t>
            </a:r>
            <a:r>
              <a:rPr lang="en-US" sz="2000" baseline="-25000" dirty="0"/>
              <a:t>n-E-1</a:t>
            </a:r>
            <a:endParaRPr lang="en-US" sz="1600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3AA0A9-CFE7-4193-8C25-EF11DF933801}"/>
              </a:ext>
            </a:extLst>
          </p:cNvPr>
          <p:cNvSpPr txBox="1"/>
          <p:nvPr/>
        </p:nvSpPr>
        <p:spPr>
          <a:xfrm>
            <a:off x="215277" y="3326481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count =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102231-E419-4A21-9F3A-8EF3131B98BF}"/>
              </a:ext>
            </a:extLst>
          </p:cNvPr>
          <p:cNvSpPr txBox="1"/>
          <p:nvPr/>
        </p:nvSpPr>
        <p:spPr>
          <a:xfrm>
            <a:off x="3067656" y="2335241"/>
            <a:ext cx="62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</a:t>
            </a:r>
            <a:endParaRPr lang="en-US" sz="2800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944EF-A04C-41C8-86E4-6E720F8F2499}"/>
              </a:ext>
            </a:extLst>
          </p:cNvPr>
          <p:cNvSpPr txBox="1"/>
          <p:nvPr/>
        </p:nvSpPr>
        <p:spPr>
          <a:xfrm>
            <a:off x="3091827" y="3301011"/>
            <a:ext cx="62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q2</a:t>
            </a:r>
            <a:endParaRPr lang="en-US" sz="28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8BA3EB-CD0F-495E-BE2F-954885482E94}"/>
              </a:ext>
            </a:extLst>
          </p:cNvPr>
          <p:cNvSpPr txBox="1"/>
          <p:nvPr/>
        </p:nvSpPr>
        <p:spPr>
          <a:xfrm>
            <a:off x="6663374" y="4196483"/>
            <a:ext cx="36004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+</a:t>
            </a:r>
            <a:r>
              <a:rPr lang="en-US" sz="3200" baseline="30000" dirty="0">
                <a:solidFill>
                  <a:schemeClr val="accent1"/>
                </a:solidFill>
              </a:rPr>
              <a:t>1(n) </a:t>
            </a: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+</a:t>
            </a:r>
            <a:r>
              <a:rPr lang="en-US" sz="3200" baseline="30000" dirty="0">
                <a:solidFill>
                  <a:schemeClr val="accent1"/>
                </a:solidFill>
              </a:rPr>
              <a:t>1(n-E+1)</a:t>
            </a:r>
            <a:r>
              <a:rPr lang="en-US" sz="3200" dirty="0"/>
              <a:t>U</a:t>
            </a:r>
            <a:r>
              <a:rPr lang="en-US" sz="3200" baseline="-25000" dirty="0"/>
              <a:t>n-E+2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C4D78A-D6F2-4CD6-A0BC-F7430FFD2E18}"/>
              </a:ext>
            </a:extLst>
          </p:cNvPr>
          <p:cNvSpPr txBox="1"/>
          <p:nvPr/>
        </p:nvSpPr>
        <p:spPr>
          <a:xfrm>
            <a:off x="6663374" y="4853314"/>
            <a:ext cx="360045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(</a:t>
            </a: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+</a:t>
            </a:r>
            <a:r>
              <a:rPr lang="en-US" sz="3200" baseline="30000" dirty="0">
                <a:solidFill>
                  <a:schemeClr val="accent1"/>
                </a:solidFill>
              </a:rPr>
              <a:t>1(n) </a:t>
            </a: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+</a:t>
            </a:r>
            <a:r>
              <a:rPr lang="en-US" sz="3200" baseline="30000" dirty="0">
                <a:solidFill>
                  <a:schemeClr val="accent1"/>
                </a:solidFill>
              </a:rPr>
              <a:t>1(n-E-1)</a:t>
            </a:r>
            <a:r>
              <a:rPr lang="en-US" sz="3200" dirty="0"/>
              <a:t>U</a:t>
            </a:r>
            <a:r>
              <a:rPr lang="en-US" sz="3200" baseline="-25000" dirty="0"/>
              <a:t>n-E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3200" dirty="0"/>
              <a:t>+</a:t>
            </a:r>
            <a:r>
              <a:rPr lang="en-US" sz="3200" dirty="0">
                <a:solidFill>
                  <a:schemeClr val="accent1"/>
                </a:solidFill>
              </a:rPr>
              <a:t> X</a:t>
            </a:r>
            <a:r>
              <a:rPr lang="en-US" sz="3200" baseline="-25000" dirty="0">
                <a:solidFill>
                  <a:schemeClr val="accent1"/>
                </a:solidFill>
              </a:rPr>
              <a:t>-</a:t>
            </a:r>
            <a:r>
              <a:rPr lang="en-US" sz="3200" baseline="30000" dirty="0">
                <a:solidFill>
                  <a:schemeClr val="accent1"/>
                </a:solidFill>
              </a:rPr>
              <a:t>1(n) </a:t>
            </a: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-</a:t>
            </a:r>
            <a:r>
              <a:rPr lang="en-US" sz="3200" baseline="30000" dirty="0">
                <a:solidFill>
                  <a:schemeClr val="accent1"/>
                </a:solidFill>
              </a:rPr>
              <a:t>1(n-E+1)</a:t>
            </a:r>
            <a:r>
              <a:rPr lang="en-US" sz="3200" dirty="0"/>
              <a:t>U</a:t>
            </a:r>
            <a:r>
              <a:rPr lang="en-US" sz="3200" baseline="-25000" dirty="0"/>
              <a:t>n-E</a:t>
            </a:r>
            <a:r>
              <a:rPr lang="en-US" sz="3200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5AFB2E-BE97-4B0D-BA03-E0511B07A7E5}"/>
              </a:ext>
            </a:extLst>
          </p:cNvPr>
          <p:cNvSpPr txBox="1"/>
          <p:nvPr/>
        </p:nvSpPr>
        <p:spPr>
          <a:xfrm>
            <a:off x="6663374" y="6019771"/>
            <a:ext cx="36004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-</a:t>
            </a:r>
            <a:r>
              <a:rPr lang="en-US" sz="3200" baseline="30000" dirty="0">
                <a:solidFill>
                  <a:schemeClr val="accent1"/>
                </a:solidFill>
              </a:rPr>
              <a:t>1(n) </a:t>
            </a: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-</a:t>
            </a:r>
            <a:r>
              <a:rPr lang="en-US" sz="3200" baseline="30000" dirty="0">
                <a:solidFill>
                  <a:schemeClr val="accent1"/>
                </a:solidFill>
              </a:rPr>
              <a:t>1(n-E-1)</a:t>
            </a:r>
            <a:r>
              <a:rPr lang="en-US" sz="3200" dirty="0"/>
              <a:t>U</a:t>
            </a:r>
            <a:r>
              <a:rPr lang="en-US" sz="3200" baseline="-25000" dirty="0"/>
              <a:t>n-E-2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42D84D-1D12-4F22-8F33-FF7A5FDF9F8A}"/>
              </a:ext>
            </a:extLst>
          </p:cNvPr>
          <p:cNvSpPr txBox="1"/>
          <p:nvPr/>
        </p:nvSpPr>
        <p:spPr>
          <a:xfrm>
            <a:off x="-50435" y="6369497"/>
            <a:ext cx="5871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*P is some factor resulting from everything in the sums other than x</a:t>
            </a:r>
          </a:p>
          <a:p>
            <a:r>
              <a:rPr lang="en-US" sz="1400" dirty="0"/>
              <a:t>** </a:t>
            </a:r>
            <a:r>
              <a:rPr lang="en-US" sz="1400" dirty="0" err="1"/>
              <a:t>Cnm</a:t>
            </a:r>
            <a:r>
              <a:rPr lang="en-US" sz="1400" dirty="0"/>
              <a:t> and P suppressed in the diagram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51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7" grpId="0"/>
      <p:bldP spid="57" grpId="1"/>
      <p:bldP spid="58" grpId="0"/>
      <p:bldP spid="58" grpId="1"/>
      <p:bldP spid="59" grpId="0"/>
      <p:bldP spid="59" grpId="1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5E6DD4B-4696-4E6A-82F6-8003A43C4730}"/>
              </a:ext>
            </a:extLst>
          </p:cNvPr>
          <p:cNvSpPr txBox="1"/>
          <p:nvPr/>
        </p:nvSpPr>
        <p:spPr>
          <a:xfrm>
            <a:off x="252237" y="2142645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u</a:t>
            </a:r>
            <a:r>
              <a:rPr lang="en-US" sz="2800" baseline="-25000" dirty="0"/>
              <a:t>n,m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1CA95-E22A-49A3-9144-E1849F1DC667}"/>
              </a:ext>
            </a:extLst>
          </p:cNvPr>
          <p:cNvSpPr txBox="1"/>
          <p:nvPr/>
        </p:nvSpPr>
        <p:spPr>
          <a:xfrm>
            <a:off x="3625177" y="1504537"/>
            <a:ext cx="1270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X</a:t>
            </a:r>
            <a:r>
              <a:rPr lang="en-US" sz="2800" baseline="-25000" dirty="0">
                <a:solidFill>
                  <a:schemeClr val="accent1"/>
                </a:solidFill>
              </a:rPr>
              <a:t>+</a:t>
            </a:r>
            <a:r>
              <a:rPr lang="en-US" sz="2800" baseline="30000" dirty="0">
                <a:solidFill>
                  <a:schemeClr val="accent1"/>
                </a:solidFill>
              </a:rPr>
              <a:t>1(</a:t>
            </a:r>
            <a:r>
              <a:rPr lang="en-US" sz="2800" baseline="30000" dirty="0" err="1">
                <a:solidFill>
                  <a:schemeClr val="accent1"/>
                </a:solidFill>
              </a:rPr>
              <a:t>n,m</a:t>
            </a:r>
            <a:r>
              <a:rPr lang="en-US" sz="2800" baseline="300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2E8567-A585-45D4-92A3-F1D01B48FA41}"/>
              </a:ext>
            </a:extLst>
          </p:cNvPr>
          <p:cNvSpPr txBox="1"/>
          <p:nvPr/>
        </p:nvSpPr>
        <p:spPr>
          <a:xfrm>
            <a:off x="8148639" y="1549276"/>
            <a:ext cx="125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X</a:t>
            </a:r>
            <a:r>
              <a:rPr lang="en-US" sz="2800" baseline="-25000" dirty="0">
                <a:solidFill>
                  <a:schemeClr val="accent1"/>
                </a:solidFill>
              </a:rPr>
              <a:t>-</a:t>
            </a:r>
            <a:r>
              <a:rPr lang="en-US" sz="2800" baseline="30000" dirty="0">
                <a:solidFill>
                  <a:schemeClr val="accent1"/>
                </a:solidFill>
              </a:rPr>
              <a:t>1(</a:t>
            </a:r>
            <a:r>
              <a:rPr lang="en-US" sz="2800" baseline="30000" dirty="0" err="1">
                <a:solidFill>
                  <a:schemeClr val="accent1"/>
                </a:solidFill>
              </a:rPr>
              <a:t>n,m</a:t>
            </a:r>
            <a:r>
              <a:rPr lang="en-US" sz="2800" baseline="300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2AA3A5-283C-44F4-9A7F-3306B497A560}"/>
              </a:ext>
            </a:extLst>
          </p:cNvPr>
          <p:cNvCxnSpPr/>
          <p:nvPr/>
        </p:nvCxnSpPr>
        <p:spPr>
          <a:xfrm>
            <a:off x="0" y="20002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81AE191-1559-424B-9162-79F1D078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90" y="692567"/>
            <a:ext cx="10690620" cy="9036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83271EF-7EF7-470F-8277-38FF904A002F}"/>
              </a:ext>
            </a:extLst>
          </p:cNvPr>
          <p:cNvSpPr/>
          <p:nvPr/>
        </p:nvSpPr>
        <p:spPr>
          <a:xfrm>
            <a:off x="7667625" y="641644"/>
            <a:ext cx="2343150" cy="954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774EB9-3666-4C58-ABA0-EB3B988FB3FD}"/>
              </a:ext>
            </a:extLst>
          </p:cNvPr>
          <p:cNvSpPr/>
          <p:nvPr/>
        </p:nvSpPr>
        <p:spPr>
          <a:xfrm>
            <a:off x="2932043" y="518549"/>
            <a:ext cx="2842592" cy="1077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C1BBCA-070E-41E2-88A1-E2435C75E2C9}"/>
              </a:ext>
            </a:extLst>
          </p:cNvPr>
          <p:cNvSpPr/>
          <p:nvPr/>
        </p:nvSpPr>
        <p:spPr>
          <a:xfrm>
            <a:off x="3771900" y="2276475"/>
            <a:ext cx="7591425" cy="523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2D104C-38EF-460C-A411-6B4FC95FBC1A}"/>
              </a:ext>
            </a:extLst>
          </p:cNvPr>
          <p:cNvCxnSpPr/>
          <p:nvPr/>
        </p:nvCxnSpPr>
        <p:spPr>
          <a:xfrm flipV="1">
            <a:off x="5076825" y="2276475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DD45EB3-503C-49F5-9BFA-D5A33F9740EA}"/>
              </a:ext>
            </a:extLst>
          </p:cNvPr>
          <p:cNvCxnSpPr/>
          <p:nvPr/>
        </p:nvCxnSpPr>
        <p:spPr>
          <a:xfrm flipV="1">
            <a:off x="8643939" y="2276475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23C501-6A7D-448C-B3A4-945E159290E7}"/>
              </a:ext>
            </a:extLst>
          </p:cNvPr>
          <p:cNvCxnSpPr/>
          <p:nvPr/>
        </p:nvCxnSpPr>
        <p:spPr>
          <a:xfrm flipV="1">
            <a:off x="6317560" y="2276475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72E955-8848-48F3-912D-6FCA6BF300D5}"/>
              </a:ext>
            </a:extLst>
          </p:cNvPr>
          <p:cNvCxnSpPr/>
          <p:nvPr/>
        </p:nvCxnSpPr>
        <p:spPr>
          <a:xfrm flipV="1">
            <a:off x="7515225" y="2276475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AB3984-EFC5-411D-843B-5E208EC6AA7D}"/>
              </a:ext>
            </a:extLst>
          </p:cNvPr>
          <p:cNvCxnSpPr/>
          <p:nvPr/>
        </p:nvCxnSpPr>
        <p:spPr>
          <a:xfrm flipV="1">
            <a:off x="9848850" y="2276475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9B8F68E-290B-4299-B7D3-5FCA9665151B}"/>
              </a:ext>
            </a:extLst>
          </p:cNvPr>
          <p:cNvSpPr/>
          <p:nvPr/>
        </p:nvSpPr>
        <p:spPr>
          <a:xfrm>
            <a:off x="3771900" y="3343136"/>
            <a:ext cx="7591425" cy="523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212E4E-4AD2-474A-A247-6EECDF32D016}"/>
              </a:ext>
            </a:extLst>
          </p:cNvPr>
          <p:cNvCxnSpPr/>
          <p:nvPr/>
        </p:nvCxnSpPr>
        <p:spPr>
          <a:xfrm flipV="1">
            <a:off x="5076825" y="3343136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F71477-A1CF-4437-8208-DB1E6594803D}"/>
              </a:ext>
            </a:extLst>
          </p:cNvPr>
          <p:cNvCxnSpPr/>
          <p:nvPr/>
        </p:nvCxnSpPr>
        <p:spPr>
          <a:xfrm flipV="1">
            <a:off x="8643939" y="3343136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7B9B94-EFE8-42DD-8554-CB511ED05967}"/>
              </a:ext>
            </a:extLst>
          </p:cNvPr>
          <p:cNvCxnSpPr/>
          <p:nvPr/>
        </p:nvCxnSpPr>
        <p:spPr>
          <a:xfrm flipV="1">
            <a:off x="6317560" y="3343136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3E52E0-1B51-4226-A704-F68F3B443775}"/>
              </a:ext>
            </a:extLst>
          </p:cNvPr>
          <p:cNvCxnSpPr/>
          <p:nvPr/>
        </p:nvCxnSpPr>
        <p:spPr>
          <a:xfrm flipV="1">
            <a:off x="7515225" y="3343136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95AE72-BB12-4E1C-ACB7-FBF59DA9964C}"/>
              </a:ext>
            </a:extLst>
          </p:cNvPr>
          <p:cNvCxnSpPr/>
          <p:nvPr/>
        </p:nvCxnSpPr>
        <p:spPr>
          <a:xfrm flipV="1">
            <a:off x="9848850" y="3343136"/>
            <a:ext cx="0" cy="52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3AA0A9-CFE7-4193-8C25-EF11DF933801}"/>
              </a:ext>
            </a:extLst>
          </p:cNvPr>
          <p:cNvSpPr txBox="1"/>
          <p:nvPr/>
        </p:nvSpPr>
        <p:spPr>
          <a:xfrm>
            <a:off x="215277" y="3326481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count =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102231-E419-4A21-9F3A-8EF3131B98BF}"/>
              </a:ext>
            </a:extLst>
          </p:cNvPr>
          <p:cNvSpPr txBox="1"/>
          <p:nvPr/>
        </p:nvSpPr>
        <p:spPr>
          <a:xfrm>
            <a:off x="3067656" y="2335241"/>
            <a:ext cx="62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</a:t>
            </a:r>
            <a:endParaRPr lang="en-US" sz="2800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944EF-A04C-41C8-86E4-6E720F8F2499}"/>
              </a:ext>
            </a:extLst>
          </p:cNvPr>
          <p:cNvSpPr txBox="1"/>
          <p:nvPr/>
        </p:nvSpPr>
        <p:spPr>
          <a:xfrm>
            <a:off x="3091827" y="3301011"/>
            <a:ext cx="62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q2</a:t>
            </a:r>
            <a:endParaRPr lang="en-US" sz="28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1EA831-7987-4530-8575-0E8F3274D9E3}"/>
              </a:ext>
            </a:extLst>
          </p:cNvPr>
          <p:cNvSpPr txBox="1"/>
          <p:nvPr/>
        </p:nvSpPr>
        <p:spPr>
          <a:xfrm>
            <a:off x="367677" y="3478881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count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58D8BD-9145-4F5F-BA7A-2CCFAA6C6735}"/>
              </a:ext>
            </a:extLst>
          </p:cNvPr>
          <p:cNvSpPr txBox="1"/>
          <p:nvPr/>
        </p:nvSpPr>
        <p:spPr>
          <a:xfrm>
            <a:off x="3687693" y="2326804"/>
            <a:ext cx="360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baseline="-25000" dirty="0">
                <a:solidFill>
                  <a:schemeClr val="accent1"/>
                </a:solidFill>
              </a:rPr>
              <a:t>+</a:t>
            </a:r>
            <a:r>
              <a:rPr lang="en-US" sz="2000" baseline="30000" dirty="0">
                <a:solidFill>
                  <a:schemeClr val="accent1"/>
                </a:solidFill>
              </a:rPr>
              <a:t>1(n)</a:t>
            </a:r>
            <a:r>
              <a:rPr lang="en-US" sz="2000" dirty="0"/>
              <a:t>U</a:t>
            </a:r>
            <a:r>
              <a:rPr lang="en-US" sz="2000" baseline="-25000" dirty="0"/>
              <a:t>n-E+1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1079D6-1DF8-43D4-8729-EE25FEB369F7}"/>
              </a:ext>
            </a:extLst>
          </p:cNvPr>
          <p:cNvSpPr txBox="1"/>
          <p:nvPr/>
        </p:nvSpPr>
        <p:spPr>
          <a:xfrm>
            <a:off x="5076825" y="2348707"/>
            <a:ext cx="3215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baseline="-25000" dirty="0">
                <a:solidFill>
                  <a:schemeClr val="accent1"/>
                </a:solidFill>
              </a:rPr>
              <a:t>-</a:t>
            </a:r>
            <a:r>
              <a:rPr lang="en-US" sz="2000" baseline="30000" dirty="0">
                <a:solidFill>
                  <a:schemeClr val="accent1"/>
                </a:solidFill>
              </a:rPr>
              <a:t>1(n)</a:t>
            </a:r>
            <a:r>
              <a:rPr lang="en-US" sz="2000" dirty="0"/>
              <a:t>U</a:t>
            </a:r>
            <a:r>
              <a:rPr lang="en-US" sz="2000" baseline="-25000" dirty="0"/>
              <a:t>n-E-1</a:t>
            </a:r>
            <a:endParaRPr lang="en-US" sz="16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01AA2D-7444-46F7-BCD3-B92D47ED83DD}"/>
              </a:ext>
            </a:extLst>
          </p:cNvPr>
          <p:cNvSpPr txBox="1"/>
          <p:nvPr/>
        </p:nvSpPr>
        <p:spPr>
          <a:xfrm>
            <a:off x="3686838" y="3387058"/>
            <a:ext cx="1661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baseline="-25000" dirty="0">
                <a:solidFill>
                  <a:schemeClr val="accent1"/>
                </a:solidFill>
              </a:rPr>
              <a:t>+</a:t>
            </a:r>
            <a:r>
              <a:rPr lang="en-US" sz="2000" baseline="30000" dirty="0">
                <a:solidFill>
                  <a:schemeClr val="accent1"/>
                </a:solidFill>
              </a:rPr>
              <a:t>1(n) </a:t>
            </a:r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baseline="-25000" dirty="0">
                <a:solidFill>
                  <a:schemeClr val="accent1"/>
                </a:solidFill>
              </a:rPr>
              <a:t>+</a:t>
            </a:r>
            <a:r>
              <a:rPr lang="en-US" sz="2000" baseline="30000" dirty="0">
                <a:solidFill>
                  <a:schemeClr val="accent1"/>
                </a:solidFill>
              </a:rPr>
              <a:t>1(n-E+1)</a:t>
            </a:r>
          </a:p>
          <a:p>
            <a:r>
              <a:rPr lang="en-US" sz="2000" dirty="0"/>
              <a:t>U</a:t>
            </a:r>
            <a:r>
              <a:rPr lang="en-US" sz="2000" baseline="-25000" dirty="0"/>
              <a:t>n-E+2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1E8B31-4AD1-4928-94C5-F64B4375907B}"/>
              </a:ext>
            </a:extLst>
          </p:cNvPr>
          <p:cNvSpPr/>
          <p:nvPr/>
        </p:nvSpPr>
        <p:spPr>
          <a:xfrm>
            <a:off x="5128574" y="3364645"/>
            <a:ext cx="1731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baseline="-25000" dirty="0">
                <a:solidFill>
                  <a:schemeClr val="accent1"/>
                </a:solidFill>
              </a:rPr>
              <a:t>+</a:t>
            </a:r>
            <a:r>
              <a:rPr lang="en-US" sz="2000" baseline="30000" dirty="0">
                <a:solidFill>
                  <a:schemeClr val="accent1"/>
                </a:solidFill>
              </a:rPr>
              <a:t>1(n) </a:t>
            </a:r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baseline="-25000" dirty="0">
                <a:solidFill>
                  <a:schemeClr val="accent1"/>
                </a:solidFill>
              </a:rPr>
              <a:t>-</a:t>
            </a:r>
            <a:r>
              <a:rPr lang="en-US" sz="2000" baseline="30000" dirty="0">
                <a:solidFill>
                  <a:schemeClr val="accent1"/>
                </a:solidFill>
              </a:rPr>
              <a:t>1(n-E+1)</a:t>
            </a:r>
          </a:p>
          <a:p>
            <a:r>
              <a:rPr lang="en-US" sz="2000" dirty="0"/>
              <a:t>U</a:t>
            </a:r>
            <a:r>
              <a:rPr lang="en-US" sz="2000" baseline="-25000" dirty="0"/>
              <a:t>n-E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826B96-47E5-42C2-8DF1-8DBF3FAA16E9}"/>
              </a:ext>
            </a:extLst>
          </p:cNvPr>
          <p:cNvSpPr/>
          <p:nvPr/>
        </p:nvSpPr>
        <p:spPr>
          <a:xfrm>
            <a:off x="6316424" y="3417116"/>
            <a:ext cx="14559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baseline="-25000" dirty="0">
                <a:solidFill>
                  <a:schemeClr val="accent1"/>
                </a:solidFill>
              </a:rPr>
              <a:t>-</a:t>
            </a:r>
            <a:r>
              <a:rPr lang="en-US" sz="2000" baseline="30000" dirty="0">
                <a:solidFill>
                  <a:schemeClr val="accent1"/>
                </a:solidFill>
              </a:rPr>
              <a:t>1(n) </a:t>
            </a:r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baseline="-25000" dirty="0">
                <a:solidFill>
                  <a:schemeClr val="accent1"/>
                </a:solidFill>
              </a:rPr>
              <a:t>+</a:t>
            </a:r>
            <a:r>
              <a:rPr lang="en-US" sz="2000" baseline="30000" dirty="0">
                <a:solidFill>
                  <a:schemeClr val="accent1"/>
                </a:solidFill>
              </a:rPr>
              <a:t>1(n-E-1)</a:t>
            </a:r>
          </a:p>
          <a:p>
            <a:r>
              <a:rPr lang="en-US" sz="2000" dirty="0"/>
              <a:t>U</a:t>
            </a:r>
            <a:r>
              <a:rPr lang="en-US" sz="2000" baseline="-25000" dirty="0"/>
              <a:t>n-E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46452-AD74-4982-B913-8A0077FA1BFB}"/>
              </a:ext>
            </a:extLst>
          </p:cNvPr>
          <p:cNvSpPr/>
          <p:nvPr/>
        </p:nvSpPr>
        <p:spPr>
          <a:xfrm>
            <a:off x="7664238" y="3379797"/>
            <a:ext cx="1303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-</a:t>
            </a:r>
            <a:r>
              <a:rPr lang="en-US" baseline="30000" dirty="0">
                <a:solidFill>
                  <a:schemeClr val="accent1"/>
                </a:solidFill>
              </a:rPr>
              <a:t>1(n)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-</a:t>
            </a:r>
            <a:r>
              <a:rPr lang="en-US" baseline="30000" dirty="0">
                <a:solidFill>
                  <a:schemeClr val="accent1"/>
                </a:solidFill>
              </a:rPr>
              <a:t>1(n-E-1)</a:t>
            </a:r>
          </a:p>
          <a:p>
            <a:r>
              <a:rPr lang="en-US" dirty="0"/>
              <a:t>U</a:t>
            </a:r>
            <a:r>
              <a:rPr lang="en-US" baseline="-25000" dirty="0"/>
              <a:t>n-E-2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14CF07-2900-4473-A240-0C40942ACD24}"/>
              </a:ext>
            </a:extLst>
          </p:cNvPr>
          <p:cNvSpPr txBox="1"/>
          <p:nvPr/>
        </p:nvSpPr>
        <p:spPr>
          <a:xfrm>
            <a:off x="3744004" y="2355413"/>
            <a:ext cx="3215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baseline="-25000" dirty="0">
                <a:solidFill>
                  <a:schemeClr val="accent1"/>
                </a:solidFill>
              </a:rPr>
              <a:t>-</a:t>
            </a:r>
            <a:r>
              <a:rPr lang="en-US" sz="2000" baseline="30000" dirty="0">
                <a:solidFill>
                  <a:schemeClr val="accent1"/>
                </a:solidFill>
              </a:rPr>
              <a:t>1(n)</a:t>
            </a:r>
            <a:r>
              <a:rPr lang="en-US" sz="2000" dirty="0"/>
              <a:t>U</a:t>
            </a:r>
            <a:r>
              <a:rPr lang="en-US" sz="2000" baseline="-25000" dirty="0"/>
              <a:t>n-E-1</a:t>
            </a:r>
            <a:endParaRPr lang="en-US" sz="1600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4A2887-9F1D-4334-AFE7-60DA678D464F}"/>
              </a:ext>
            </a:extLst>
          </p:cNvPr>
          <p:cNvSpPr txBox="1"/>
          <p:nvPr/>
        </p:nvSpPr>
        <p:spPr>
          <a:xfrm>
            <a:off x="502291" y="5215309"/>
            <a:ext cx="226913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AC</a:t>
            </a:r>
            <a:r>
              <a:rPr lang="en-US" sz="3200" baseline="-25000" dirty="0"/>
              <a:t>nm</a:t>
            </a:r>
            <a:r>
              <a:rPr lang="en-US" sz="3200" dirty="0"/>
              <a:t>X</a:t>
            </a:r>
            <a:r>
              <a:rPr lang="en-US" sz="3200" baseline="30000" dirty="0"/>
              <a:t>2</a:t>
            </a:r>
            <a:r>
              <a:rPr lang="en-US" sz="3200" dirty="0"/>
              <a:t>u</a:t>
            </a:r>
            <a:r>
              <a:rPr lang="en-US" sz="3200" baseline="-25000" dirty="0"/>
              <a:t>n-E,m</a:t>
            </a:r>
            <a:endParaRPr lang="en-US" sz="32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2BDADA-8A80-4DBF-B15B-94F79F6A8D94}"/>
              </a:ext>
            </a:extLst>
          </p:cNvPr>
          <p:cNvCxnSpPr/>
          <p:nvPr/>
        </p:nvCxnSpPr>
        <p:spPr>
          <a:xfrm flipV="1">
            <a:off x="2772409" y="5124815"/>
            <a:ext cx="80010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3AB697-CD98-4CC7-B2A3-5CA6F41633B8}"/>
              </a:ext>
            </a:extLst>
          </p:cNvPr>
          <p:cNvCxnSpPr>
            <a:cxnSpLocks/>
          </p:cNvCxnSpPr>
          <p:nvPr/>
        </p:nvCxnSpPr>
        <p:spPr>
          <a:xfrm>
            <a:off x="2772409" y="5637867"/>
            <a:ext cx="857250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079632-2949-4862-AD8E-EB4F8B9708B6}"/>
              </a:ext>
            </a:extLst>
          </p:cNvPr>
          <p:cNvSpPr txBox="1"/>
          <p:nvPr/>
        </p:nvSpPr>
        <p:spPr>
          <a:xfrm>
            <a:off x="3771900" y="5695996"/>
            <a:ext cx="21278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-</a:t>
            </a:r>
            <a:r>
              <a:rPr lang="en-US" sz="3200" baseline="30000" dirty="0">
                <a:solidFill>
                  <a:schemeClr val="accent1"/>
                </a:solidFill>
              </a:rPr>
              <a:t>1(n)</a:t>
            </a:r>
            <a:r>
              <a:rPr lang="en-US" sz="3200" dirty="0"/>
              <a:t>U</a:t>
            </a:r>
            <a:r>
              <a:rPr lang="en-US" sz="3200" baseline="-25000" dirty="0"/>
              <a:t>n-E-1</a:t>
            </a:r>
            <a:endParaRPr lang="en-US" sz="24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1EF03D-CF91-4775-88E3-018194DE71DC}"/>
              </a:ext>
            </a:extLst>
          </p:cNvPr>
          <p:cNvSpPr txBox="1"/>
          <p:nvPr/>
        </p:nvSpPr>
        <p:spPr>
          <a:xfrm>
            <a:off x="3748721" y="4716864"/>
            <a:ext cx="21825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+</a:t>
            </a:r>
            <a:r>
              <a:rPr lang="en-US" sz="3200" baseline="30000" dirty="0">
                <a:solidFill>
                  <a:schemeClr val="accent1"/>
                </a:solidFill>
              </a:rPr>
              <a:t>1(n)</a:t>
            </a:r>
            <a:r>
              <a:rPr lang="en-US" sz="3200" dirty="0"/>
              <a:t>U</a:t>
            </a:r>
            <a:r>
              <a:rPr lang="en-US" sz="3200" baseline="-25000" dirty="0"/>
              <a:t>n-E+1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0F93F68-AB94-4423-9800-0AAD83D71ADB}"/>
              </a:ext>
            </a:extLst>
          </p:cNvPr>
          <p:cNvCxnSpPr/>
          <p:nvPr/>
        </p:nvCxnSpPr>
        <p:spPr>
          <a:xfrm flipV="1">
            <a:off x="5931264" y="4751896"/>
            <a:ext cx="80010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24952B-C03E-4647-82E1-BC948E678DF5}"/>
              </a:ext>
            </a:extLst>
          </p:cNvPr>
          <p:cNvCxnSpPr>
            <a:cxnSpLocks/>
          </p:cNvCxnSpPr>
          <p:nvPr/>
        </p:nvCxnSpPr>
        <p:spPr>
          <a:xfrm>
            <a:off x="5975975" y="5270864"/>
            <a:ext cx="1003039" cy="5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C052600-773F-40EB-B7E7-1128B1F030F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5899777" y="5430900"/>
            <a:ext cx="1079237" cy="55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140BE2-80AA-4C68-92FE-6FF078F80071}"/>
              </a:ext>
            </a:extLst>
          </p:cNvPr>
          <p:cNvCxnSpPr>
            <a:cxnSpLocks/>
          </p:cNvCxnSpPr>
          <p:nvPr/>
        </p:nvCxnSpPr>
        <p:spPr>
          <a:xfrm>
            <a:off x="5899777" y="6147748"/>
            <a:ext cx="933448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A3C412-838A-44B1-9F20-6A7F928A1475}"/>
              </a:ext>
            </a:extLst>
          </p:cNvPr>
          <p:cNvSpPr txBox="1"/>
          <p:nvPr/>
        </p:nvSpPr>
        <p:spPr>
          <a:xfrm>
            <a:off x="6979014" y="4352421"/>
            <a:ext cx="36004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+</a:t>
            </a:r>
            <a:r>
              <a:rPr lang="en-US" sz="3200" baseline="30000" dirty="0">
                <a:solidFill>
                  <a:schemeClr val="accent1"/>
                </a:solidFill>
              </a:rPr>
              <a:t>1(n) </a:t>
            </a: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+</a:t>
            </a:r>
            <a:r>
              <a:rPr lang="en-US" sz="3200" baseline="30000" dirty="0">
                <a:solidFill>
                  <a:schemeClr val="accent1"/>
                </a:solidFill>
              </a:rPr>
              <a:t>1(n-E+1)</a:t>
            </a:r>
            <a:r>
              <a:rPr lang="en-US" sz="3200" dirty="0"/>
              <a:t>U</a:t>
            </a:r>
            <a:r>
              <a:rPr lang="en-US" sz="3200" baseline="-25000" dirty="0"/>
              <a:t>n-E+2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4A5A73-E281-460A-BCA6-67F076B2611F}"/>
              </a:ext>
            </a:extLst>
          </p:cNvPr>
          <p:cNvSpPr txBox="1"/>
          <p:nvPr/>
        </p:nvSpPr>
        <p:spPr>
          <a:xfrm>
            <a:off x="6979014" y="5009252"/>
            <a:ext cx="360045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(</a:t>
            </a: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+</a:t>
            </a:r>
            <a:r>
              <a:rPr lang="en-US" sz="3200" baseline="30000" dirty="0">
                <a:solidFill>
                  <a:schemeClr val="accent1"/>
                </a:solidFill>
              </a:rPr>
              <a:t>1(n) </a:t>
            </a: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+</a:t>
            </a:r>
            <a:r>
              <a:rPr lang="en-US" sz="3200" baseline="30000" dirty="0">
                <a:solidFill>
                  <a:schemeClr val="accent1"/>
                </a:solidFill>
              </a:rPr>
              <a:t>1(n-E-1)</a:t>
            </a:r>
            <a:r>
              <a:rPr lang="en-US" sz="3200" dirty="0"/>
              <a:t>U</a:t>
            </a:r>
            <a:r>
              <a:rPr lang="en-US" sz="3200" baseline="-25000" dirty="0"/>
              <a:t>n-E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3200" dirty="0"/>
              <a:t>+</a:t>
            </a:r>
            <a:r>
              <a:rPr lang="en-US" sz="3200" dirty="0">
                <a:solidFill>
                  <a:schemeClr val="accent1"/>
                </a:solidFill>
              </a:rPr>
              <a:t> X</a:t>
            </a:r>
            <a:r>
              <a:rPr lang="en-US" sz="3200" baseline="-25000" dirty="0">
                <a:solidFill>
                  <a:schemeClr val="accent1"/>
                </a:solidFill>
              </a:rPr>
              <a:t>-</a:t>
            </a:r>
            <a:r>
              <a:rPr lang="en-US" sz="3200" baseline="30000" dirty="0">
                <a:solidFill>
                  <a:schemeClr val="accent1"/>
                </a:solidFill>
              </a:rPr>
              <a:t>1(n) </a:t>
            </a: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-</a:t>
            </a:r>
            <a:r>
              <a:rPr lang="en-US" sz="3200" baseline="30000" dirty="0">
                <a:solidFill>
                  <a:schemeClr val="accent1"/>
                </a:solidFill>
              </a:rPr>
              <a:t>1(n-E+1)</a:t>
            </a:r>
            <a:r>
              <a:rPr lang="en-US" sz="3200" dirty="0"/>
              <a:t>U</a:t>
            </a:r>
            <a:r>
              <a:rPr lang="en-US" sz="3200" baseline="-25000" dirty="0"/>
              <a:t>n-E</a:t>
            </a:r>
            <a:r>
              <a:rPr lang="en-US" sz="32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E61B89-67C3-4758-A3C1-D2019D936C9E}"/>
              </a:ext>
            </a:extLst>
          </p:cNvPr>
          <p:cNvSpPr txBox="1"/>
          <p:nvPr/>
        </p:nvSpPr>
        <p:spPr>
          <a:xfrm>
            <a:off x="6979014" y="6175709"/>
            <a:ext cx="360045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-</a:t>
            </a:r>
            <a:r>
              <a:rPr lang="en-US" sz="3200" baseline="30000" dirty="0">
                <a:solidFill>
                  <a:schemeClr val="accent1"/>
                </a:solidFill>
              </a:rPr>
              <a:t>1(n) </a:t>
            </a: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baseline="-25000" dirty="0">
                <a:solidFill>
                  <a:schemeClr val="accent1"/>
                </a:solidFill>
              </a:rPr>
              <a:t>-</a:t>
            </a:r>
            <a:r>
              <a:rPr lang="en-US" sz="3200" baseline="30000" dirty="0">
                <a:solidFill>
                  <a:schemeClr val="accent1"/>
                </a:solidFill>
              </a:rPr>
              <a:t>1(n-E-1)</a:t>
            </a:r>
            <a:r>
              <a:rPr lang="en-US" sz="3200" dirty="0"/>
              <a:t>U</a:t>
            </a:r>
            <a:r>
              <a:rPr lang="en-US" sz="3200" baseline="-25000" dirty="0"/>
              <a:t>n-E-2</a:t>
            </a:r>
          </a:p>
        </p:txBody>
      </p:sp>
    </p:spTree>
    <p:extLst>
      <p:ext uri="{BB962C8B-B14F-4D97-AF65-F5344CB8AC3E}">
        <p14:creationId xmlns:p14="http://schemas.microsoft.com/office/powerpoint/2010/main" val="42023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3" grpId="0"/>
      <p:bldP spid="44" grpId="0"/>
      <p:bldP spid="50" grpId="0"/>
      <p:bldP spid="63" grpId="0"/>
      <p:bldP spid="2" grpId="0"/>
      <p:bldP spid="3" grpId="0"/>
      <p:bldP spid="5" grpId="0"/>
      <p:bldP spid="64" grpId="0"/>
      <p:bldP spid="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C9B0-66F9-4097-962E-0246C8C4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3" y="-307975"/>
            <a:ext cx="10515600" cy="1325563"/>
          </a:xfrm>
        </p:spPr>
        <p:txBody>
          <a:bodyPr/>
          <a:lstStyle/>
          <a:p>
            <a:r>
              <a:rPr lang="en-US" dirty="0"/>
              <a:t>Original Basis (shift = 0,10,100 [um])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9E6A549-F15D-4655-BBDB-F484087A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3991994"/>
            <a:ext cx="3873405" cy="2515774"/>
          </a:xfr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F018BF-34EA-4914-ACB9-A3F11708F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15" y="1480382"/>
            <a:ext cx="3683189" cy="2446297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79DC891-C398-4CD5-9134-A9E06A464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05" y="1452358"/>
            <a:ext cx="3683189" cy="505486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AAC1E066-BDF5-4299-BE10-5A1A92065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5" y="1480382"/>
            <a:ext cx="3772094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5EB25F0-BE0F-49AB-8FE4-9C3914AF2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669200"/>
            <a:ext cx="5540498" cy="5915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D4BEA-508F-4A3D-A32A-88EDF23645B2}"/>
              </a:ext>
            </a:extLst>
          </p:cNvPr>
          <p:cNvSpPr txBox="1"/>
          <p:nvPr/>
        </p:nvSpPr>
        <p:spPr>
          <a:xfrm>
            <a:off x="4203700" y="27305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Radius = 1/3 aperture radius = 2/3 mm</a:t>
            </a:r>
          </a:p>
        </p:txBody>
      </p:sp>
    </p:spTree>
    <p:extLst>
      <p:ext uri="{BB962C8B-B14F-4D97-AF65-F5344CB8AC3E}">
        <p14:creationId xmlns:p14="http://schemas.microsoft.com/office/powerpoint/2010/main" val="192484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1B469D9-A4AD-40AA-AA3B-B2CE00190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7" y="1278752"/>
            <a:ext cx="4248548" cy="2594993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6EAFF4F-5965-4ECD-82F9-0EECA8411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7" y="3937245"/>
            <a:ext cx="4248548" cy="28345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171EF71-3A07-4819-8320-377D96D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83" y="-59511"/>
            <a:ext cx="10515600" cy="1325563"/>
          </a:xfrm>
        </p:spPr>
        <p:txBody>
          <a:bodyPr/>
          <a:lstStyle/>
          <a:p>
            <a:r>
              <a:rPr lang="en-US" dirty="0"/>
              <a:t>(shift = 0,10,100 [um])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C1E499E-63EC-400A-BD9B-6C9BA8834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51" y="1231738"/>
            <a:ext cx="4134249" cy="5667015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83B12DA1-298A-4823-92F0-8C78837F5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05" y="1266052"/>
            <a:ext cx="3977285" cy="55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8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381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K-th order Shift, x transformation</vt:lpstr>
      <vt:lpstr>PowerPoint Presentation</vt:lpstr>
      <vt:lpstr>PowerPoint Presentation</vt:lpstr>
      <vt:lpstr>PowerPoint Presentation</vt:lpstr>
      <vt:lpstr>Original Basis (shift = 0,10,100 [um])</vt:lpstr>
      <vt:lpstr>PowerPoint Presentation</vt:lpstr>
      <vt:lpstr>(shift = 0,10,100 [um])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35</cp:revision>
  <dcterms:created xsi:type="dcterms:W3CDTF">2020-05-19T14:34:17Z</dcterms:created>
  <dcterms:modified xsi:type="dcterms:W3CDTF">2020-05-19T19:46:02Z</dcterms:modified>
</cp:coreProperties>
</file>