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77" r:id="rId4"/>
    <p:sldId id="278" r:id="rId5"/>
    <p:sldId id="262" r:id="rId6"/>
    <p:sldId id="257" r:id="rId7"/>
    <p:sldId id="258" r:id="rId8"/>
    <p:sldId id="259" r:id="rId9"/>
    <p:sldId id="260" r:id="rId10"/>
    <p:sldId id="274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1" r:id="rId20"/>
    <p:sldId id="272" r:id="rId21"/>
    <p:sldId id="27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437C-2D6E-4723-AF9F-78EA3E89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F06A9-4D95-44D3-8513-9ED2AA13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926D-725D-46D0-BEE6-6AC606FE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43AE-0377-4E2A-892E-AEFEF83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4149-C4D3-4B83-81F0-091D07D5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CBC7-8B28-45F2-9CE9-AAE778F2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34B6-C564-467A-8357-33773070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C36D-7582-40B0-8C87-6D89B3B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88AB-B6C0-4F1B-95D4-4F66E0A3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734F-434C-4368-9B1A-0113C4B9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3204E-3B97-47FF-B8C4-3B90037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E7F8-70ED-475D-9E42-281B1BBE6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D8E7-497E-4FB0-8791-92925B1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73E3-B3D9-4950-BBDD-6C728462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F0A0-EA60-4E74-A1DA-4B767441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6C55-D9E0-410B-AF95-AE735D43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8B0A-4BCF-4A1C-B1F9-120B0859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78C-EB69-4F71-AB77-76B92A1B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5398-931F-466C-B82A-01851592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268A-4FAA-43C3-9EAC-3C338D1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3630-94CE-48E7-9491-706BD404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3610-E686-44A3-95E7-DC9C2C86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715A-895D-4D2F-9185-87F37E3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2356-95AA-4E4B-B401-B54AFA11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60CD-35F7-4F91-8D63-8CCFEDD3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687B-5331-42BE-9192-C56E621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6D9-7A36-44C4-B65A-A96B24CB3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3DCA-299D-4A55-AE9A-8F91A7B7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6271-0297-4434-BCD4-666A05BE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38FD-92ED-4F59-A189-09F68646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9B32-4647-43B9-99E9-BCB4BEFB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81B2-1180-489A-AFA1-612AE7C3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E4B4-A583-4EB3-9B55-CDDCAD59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21-7E4B-4033-A826-5B0DDAA1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2BADA-09E5-467F-9AB0-FD2728C8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A289-5D34-4936-91E2-174C80AFB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4D3FE-3662-45C3-9C40-3922389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BF125-D5D0-4D03-86A5-0353A8D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A6CE3-855D-4834-B4BA-376404D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841-D66F-45FC-BAB3-4284178C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9A0D5-6D54-44CE-9E35-DEB6C554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32406-55F9-4625-9F45-2A34E32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D11F3-56C2-4F06-92CE-3412CBC1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91270-0451-4DF4-BC0A-DA843EF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E4A20-BABC-4C9B-BC55-8E152928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C889-1449-441C-967C-E6B1490D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A3E3-BCF1-4E2A-8305-476DC4CE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E0F0-25F5-41B0-92A5-1B917EB4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DA23-3988-4FB4-8D5B-204985F3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390A7-108F-47E5-BAE4-C043ED5F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C7EE-4740-4921-976D-0C4EEE72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6FB9-B9E4-4154-A83E-4D3D15D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9C7-FEA3-43BF-9311-2AB8C215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5FD73-DF74-4780-A1EC-0F5AAE6C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B927-594D-4BAB-B47B-EF5A5CB0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99B4-C002-4B6F-8EBC-ABEF99A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128-D916-41FF-B626-8B979072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192CF-CE1B-4CED-8CB1-675FDCF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1D6F-AF51-49BD-B79A-EB75B553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EB01-E844-4006-9808-B17B79A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8A70-B533-459F-8A04-4B782129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2D65-8725-4042-A254-2E678C3636E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2C9D-C274-4111-B0B6-82EE35674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1AC0-F040-44D8-9314-825C84F5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D127-65A1-401E-BC6D-BFCB3D84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05B0-0752-4FE3-B7E3-CAC9E7E0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6850"/>
            <a:ext cx="10515600" cy="1325563"/>
          </a:xfrm>
        </p:spPr>
        <p:txBody>
          <a:bodyPr/>
          <a:lstStyle/>
          <a:p>
            <a:r>
              <a:rPr lang="en-US" b="1" dirty="0"/>
              <a:t>First-order </a:t>
            </a:r>
            <a:r>
              <a:rPr lang="en-US" b="1" dirty="0" err="1"/>
              <a:t>Tophat</a:t>
            </a:r>
            <a:r>
              <a:rPr lang="en-US" b="1" dirty="0"/>
              <a:t>-Gaussian	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873B-A0B2-43B7-A49E-C9044A3C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5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series approximation in shift and in tilt</a:t>
            </a:r>
          </a:p>
          <a:p>
            <a:pPr lvl="1"/>
            <a:r>
              <a:rPr lang="en-US" dirty="0"/>
              <a:t>Apply scattering to modes before getting signals (scattering not timed)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Average execution time (1 LPS &amp; DWS datapoint): ~0.84 s</a:t>
            </a:r>
          </a:p>
          <a:p>
            <a:pPr lvl="1"/>
            <a:r>
              <a:rPr lang="en-US" dirty="0"/>
              <a:t>~42 s / 51 points (DWS and LPS)</a:t>
            </a:r>
          </a:p>
          <a:p>
            <a:pPr lvl="1"/>
            <a:r>
              <a:rPr lang="en-US" dirty="0"/>
              <a:t>~O([max </a:t>
            </a:r>
            <a:r>
              <a:rPr lang="en-US" dirty="0" err="1"/>
              <a:t>tophat</a:t>
            </a:r>
            <a:r>
              <a:rPr lang="en-US" dirty="0"/>
              <a:t> mode]</a:t>
            </a:r>
            <a:r>
              <a:rPr lang="en-US" b="1" baseline="30000" dirty="0"/>
              <a:t>3</a:t>
            </a:r>
            <a:r>
              <a:rPr lang="en-US" dirty="0"/>
              <a:t>): 100 POINT execution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Rotation about center of PD</a:t>
            </a:r>
          </a:p>
          <a:p>
            <a:pPr lvl="1"/>
            <a:r>
              <a:rPr lang="en-US" dirty="0"/>
              <a:t>1mm radius </a:t>
            </a:r>
            <a:r>
              <a:rPr lang="en-US" dirty="0" err="1"/>
              <a:t>tophat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DDBEB-2A28-467B-9D7D-EBDA4320F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4717"/>
              </p:ext>
            </p:extLst>
          </p:nvPr>
        </p:nvGraphicFramePr>
        <p:xfrm>
          <a:off x="669925" y="2978151"/>
          <a:ext cx="580326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750">
                  <a:extLst>
                    <a:ext uri="{9D8B030D-6E8A-4147-A177-3AD203B41FA5}">
                      <a16:colId xmlns:a16="http://schemas.microsoft.com/office/drawing/2014/main" val="2431491427"/>
                    </a:ext>
                  </a:extLst>
                </a:gridCol>
                <a:gridCol w="2596516">
                  <a:extLst>
                    <a:ext uri="{9D8B030D-6E8A-4147-A177-3AD203B41FA5}">
                      <a16:colId xmlns:a16="http://schemas.microsoft.com/office/drawing/2014/main" val="229840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Tophat</a:t>
                      </a:r>
                      <a:r>
                        <a:rPr lang="en-US" dirty="0"/>
                        <a:t> Mode (mode order/2)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(100 points)</a:t>
                      </a:r>
                    </a:p>
                    <a:p>
                      <a:pPr algn="ctr"/>
                      <a:r>
                        <a:rPr lang="en-US" dirty="0"/>
                        <a:t>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7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0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1215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ACB29F-83CC-443E-AB63-3C4D2920FD58}"/>
              </a:ext>
            </a:extLst>
          </p:cNvPr>
          <p:cNvGrpSpPr/>
          <p:nvPr/>
        </p:nvGrpSpPr>
        <p:grpSpPr>
          <a:xfrm>
            <a:off x="5619749" y="4718051"/>
            <a:ext cx="2773680" cy="1692275"/>
            <a:chOff x="9103360" y="-1587"/>
            <a:chExt cx="2773680" cy="1692275"/>
          </a:xfrm>
        </p:grpSpPr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331BB19F-18A5-4D19-804A-B9AE83635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3360" y="-1587"/>
              <a:ext cx="2773680" cy="16922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670C20-3A67-4D0D-B149-7F4440C38D54}"/>
                </a:ext>
              </a:extLst>
            </p:cNvPr>
            <p:cNvSpPr/>
            <p:nvPr/>
          </p:nvSpPr>
          <p:spPr>
            <a:xfrm rot="923675">
              <a:off x="9496120" y="421533"/>
              <a:ext cx="447040" cy="16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36C2D-FC2A-43B9-9F83-73BBB5462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37" y="2677744"/>
            <a:ext cx="5223379" cy="21661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23C28D-FCF7-43D8-A985-656A526819D8}"/>
              </a:ext>
            </a:extLst>
          </p:cNvPr>
          <p:cNvSpPr/>
          <p:nvPr/>
        </p:nvSpPr>
        <p:spPr>
          <a:xfrm>
            <a:off x="7781925" y="3343275"/>
            <a:ext cx="649604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C48C0-AF10-4E74-91DC-F91E04A0C7C2}"/>
              </a:ext>
            </a:extLst>
          </p:cNvPr>
          <p:cNvSpPr/>
          <p:nvPr/>
        </p:nvSpPr>
        <p:spPr>
          <a:xfrm>
            <a:off x="9335452" y="3949701"/>
            <a:ext cx="649604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F756301-9DF9-4226-A53D-7686BAD90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" r="4838"/>
          <a:stretch/>
        </p:blipFill>
        <p:spPr>
          <a:xfrm>
            <a:off x="7348511" y="2130023"/>
            <a:ext cx="758216" cy="84812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35D6FCD-B88B-4016-9312-EDFD17F173F7}"/>
              </a:ext>
            </a:extLst>
          </p:cNvPr>
          <p:cNvSpPr/>
          <p:nvPr/>
        </p:nvSpPr>
        <p:spPr>
          <a:xfrm>
            <a:off x="7077075" y="2552700"/>
            <a:ext cx="4972050" cy="2808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A4F7-1B53-461E-8EE7-EF11289C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Ref. Beam Waist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F48D8-F024-4D8A-B872-E7B61DB27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19170"/>
              </p:ext>
            </p:extLst>
          </p:nvPr>
        </p:nvGraphicFramePr>
        <p:xfrm>
          <a:off x="6546850" y="320675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BFA7BFD-F739-44DB-8ADB-BAB9E61F5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0" y="2708188"/>
            <a:ext cx="5517681" cy="368308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1DC2CF8-CDCD-482F-9737-D0BE6CDE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9" y="2708188"/>
            <a:ext cx="5649731" cy="35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030C-16AC-42CA-996C-8C400794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Shift = 10 um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019A-8B30-42E3-9E60-8C9AAEAD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Default values</a:t>
            </a:r>
          </a:p>
          <a:p>
            <a:r>
              <a:rPr lang="en-US" sz="2400">
                <a:solidFill>
                  <a:schemeClr val="bg1"/>
                </a:solidFill>
              </a:rPr>
              <a:t>Changing one parameter/slide</a:t>
            </a:r>
          </a:p>
        </p:txBody>
      </p:sp>
    </p:spTree>
    <p:extLst>
      <p:ext uri="{BB962C8B-B14F-4D97-AF65-F5344CB8AC3E}">
        <p14:creationId xmlns:p14="http://schemas.microsoft.com/office/powerpoint/2010/main" val="19766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2EBECF6-C1FA-4F58-B20D-3CA7AE1B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C5177-6687-40BB-BEB6-47F4B3D6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78430"/>
              </p:ext>
            </p:extLst>
          </p:nvPr>
        </p:nvGraphicFramePr>
        <p:xfrm>
          <a:off x="4699000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28BDC3-A02C-45AB-AEB0-F02EEC68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453"/>
            <a:ext cx="5816899" cy="3892750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A3E41F-7CA5-45DC-8E82-72E9AD3A8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48" y="2756854"/>
            <a:ext cx="5886753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5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07848"/>
              </p:ext>
            </p:extLst>
          </p:nvPr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B67A950-3913-4A1D-91F0-F74E7CB8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" y="2778024"/>
            <a:ext cx="5797848" cy="393085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3C149B3-4BC1-4DA3-A5DE-8D44DCE1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96" y="2768499"/>
            <a:ext cx="5937555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E5DD-4964-401C-BF07-7D4EFF1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size [mm]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88D82B3-4452-4DFE-ACFD-15A63C92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74003"/>
              </p:ext>
            </p:extLst>
          </p:nvPr>
        </p:nvGraphicFramePr>
        <p:xfrm>
          <a:off x="5546725" y="132814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54441C1-60B7-42B3-8E1B-FE972C786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"/>
          <a:stretch/>
        </p:blipFill>
        <p:spPr>
          <a:xfrm>
            <a:off x="114149" y="2603303"/>
            <a:ext cx="5848651" cy="3841947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2BD3F8-EE7C-4F93-A76D-FCAB057C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5" y="2489101"/>
            <a:ext cx="5950256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1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5FB3-E7E6-46B2-B0DF-ED260FDB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Size [mm] (half-gap)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F70C71D-7E77-4955-97AA-93F77EC4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06766"/>
              </p:ext>
            </p:extLst>
          </p:nvPr>
        </p:nvGraphicFramePr>
        <p:xfrm>
          <a:off x="6651625" y="795596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86C2330-38DE-4B2B-923E-D887F66C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7" y="2842955"/>
            <a:ext cx="5766096" cy="385464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4A5F6D-0A49-405D-B78E-45ABACE38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73" y="2842955"/>
            <a:ext cx="5867702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A4F7-1B53-461E-8EE7-EF11289C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Ref. Beam Waist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E463B6E-0851-41CD-952C-F1339BFA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" y="2855020"/>
            <a:ext cx="5747045" cy="3854648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F48D8-F024-4D8A-B872-E7B61DB27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63006"/>
              </p:ext>
            </p:extLst>
          </p:nvPr>
        </p:nvGraphicFramePr>
        <p:xfrm>
          <a:off x="6546850" y="320675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B03AD5-BEBF-4B10-BCB9-F54860A7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2" y="2800767"/>
            <a:ext cx="6039160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030C-16AC-42CA-996C-8C400794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Shift = 100 um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019A-8B30-42E3-9E60-8C9AAEAD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Default values</a:t>
            </a:r>
          </a:p>
          <a:p>
            <a:r>
              <a:rPr lang="en-US" sz="2400">
                <a:solidFill>
                  <a:schemeClr val="bg1"/>
                </a:solidFill>
              </a:rPr>
              <a:t>Changing one parameter/slide</a:t>
            </a:r>
          </a:p>
        </p:txBody>
      </p:sp>
    </p:spTree>
    <p:extLst>
      <p:ext uri="{BB962C8B-B14F-4D97-AF65-F5344CB8AC3E}">
        <p14:creationId xmlns:p14="http://schemas.microsoft.com/office/powerpoint/2010/main" val="300097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2EBECF6-C1FA-4F58-B20D-3CA7AE1B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C5177-6687-40BB-BEB6-47F4B3D6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72070"/>
              </p:ext>
            </p:extLst>
          </p:nvPr>
        </p:nvGraphicFramePr>
        <p:xfrm>
          <a:off x="4699000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 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FEE0EF-55E4-439E-9C4F-E48A0C64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21"/>
            <a:ext cx="5727994" cy="3829247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9AC5ED80-E894-4EA2-93A1-456F71E33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50" y="2626064"/>
            <a:ext cx="5842300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3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PD[mm]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3778"/>
              </p:ext>
            </p:extLst>
          </p:nvPr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E07D4B-D4DA-463B-A80C-214FC357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8" y="2578002"/>
            <a:ext cx="5721644" cy="3816546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BFD169-7A23-4772-97AC-0D7427AE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55" y="2524458"/>
            <a:ext cx="5759746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214-9ACF-411A-A529-A7180A0C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(center of rot. PD)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BBCA2-0648-48E2-B2D2-3D98011F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4711"/>
              </p:ext>
            </p:extLst>
          </p:nvPr>
        </p:nvGraphicFramePr>
        <p:xfrm>
          <a:off x="695324" y="1434041"/>
          <a:ext cx="107918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826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533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 [mm]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PD-ref. beam distance</a:t>
                      </a:r>
                      <a:br>
                        <a:rPr lang="en-US" dirty="0"/>
                      </a:br>
                      <a:r>
                        <a:rPr lang="en-US" dirty="0"/>
                        <a:t>, PD-meas.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= </a:t>
                      </a:r>
                      <a:r>
                        <a:rPr lang="en-US" dirty="0" err="1"/>
                        <a:t>z_PD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z_m</a:t>
                      </a:r>
                      <a:r>
                        <a:rPr lang="en-US" dirty="0"/>
                        <a:t> , </a:t>
                      </a:r>
                      <a:br>
                        <a:rPr lang="en-US" dirty="0"/>
                      </a:br>
                      <a:r>
                        <a:rPr lang="en-US" dirty="0"/>
                        <a:t>d_1 = </a:t>
                      </a:r>
                      <a:r>
                        <a:rPr lang="en-US" dirty="0" err="1"/>
                        <a:t>z_PD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z_LO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x_R2,x_L1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 (20 [micron] right &amp; 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x_R1,x_L2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Meas. Beam w</a:t>
                      </a:r>
                      <a:r>
                        <a:rPr lang="en-US" baseline="-250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0.23067 (1mm-radius </a:t>
                      </a:r>
                      <a:r>
                        <a:rPr lang="en-US" dirty="0" err="1"/>
                        <a:t>tophat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Meas. Beam 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(at aperture)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z_m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Ref. Beam w</a:t>
                      </a:r>
                      <a:r>
                        <a:rPr lang="en-US" baseline="-25000" dirty="0"/>
                        <a:t>0 </a:t>
                      </a:r>
                      <a:r>
                        <a:rPr lang="en-US" baseline="0" dirty="0"/>
                        <a:t>(w_2)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Ref. Beam z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(at aperture)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z_LO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{-500,500} [microrad]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alpha_arr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3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E5DD-4964-401C-BF07-7D4EFF1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size [mm]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88D82B3-4452-4DFE-ACFD-15A63C92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1908"/>
              </p:ext>
            </p:extLst>
          </p:nvPr>
        </p:nvGraphicFramePr>
        <p:xfrm>
          <a:off x="5546725" y="132814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41C09E68-2AD1-4B6A-A224-E3737C11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" y="2416073"/>
            <a:ext cx="5721644" cy="394990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23A0C9-3242-40C8-8BDE-06542CD8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47" y="2479576"/>
            <a:ext cx="5943905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0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5FB3-E7E6-46B2-B0DF-ED260FDB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Size [mm] (half-gap)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04DFC6B-56F0-4375-9658-4E280241F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91163"/>
              </p:ext>
            </p:extLst>
          </p:nvPr>
        </p:nvGraphicFramePr>
        <p:xfrm>
          <a:off x="6651625" y="795596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A6C4528-505A-431C-AC03-B23FEDBE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6" y="2590860"/>
            <a:ext cx="5689892" cy="3930852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C80B7405-5D37-4C51-9261-0F7AD77A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98" y="2585780"/>
            <a:ext cx="5772447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A4F7-1B53-461E-8EE7-EF11289C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Ref. Beam Waist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F48D8-F024-4D8A-B872-E7B61DB27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85685"/>
              </p:ext>
            </p:extLst>
          </p:nvPr>
        </p:nvGraphicFramePr>
        <p:xfrm>
          <a:off x="6546850" y="320675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931099C-FAF0-4249-B8D7-F5D9EFFCD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3" y="2644577"/>
            <a:ext cx="5702593" cy="384829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80E7742-4852-46FC-84EC-1D5247AAA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0137"/>
            <a:ext cx="5880402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37E3-91FB-4EF4-AC8E-07E741C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10515600" cy="1325563"/>
          </a:xfrm>
        </p:spPr>
        <p:txBody>
          <a:bodyPr/>
          <a:lstStyle/>
          <a:p>
            <a:r>
              <a:rPr lang="en-US" dirty="0"/>
              <a:t>Defaults DWS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06EB7EA-8963-4CE3-AC85-E72BEF48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247864"/>
            <a:ext cx="4267200" cy="280074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E05791C-943F-47B0-9162-0E4CC4BFF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4" y="4048607"/>
            <a:ext cx="4267200" cy="2852685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6BC0BB9-26AD-411E-8B0F-DD35CE6D9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5" y="1192937"/>
            <a:ext cx="4267200" cy="2855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3540A-A575-4A47-A57E-3D12561D30E5}"/>
              </a:ext>
            </a:extLst>
          </p:cNvPr>
          <p:cNvSpPr txBox="1"/>
          <p:nvPr/>
        </p:nvSpPr>
        <p:spPr>
          <a:xfrm>
            <a:off x="1352550" y="952500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3D01C-FBB3-431B-9A3D-6AD9CDE3C09F}"/>
              </a:ext>
            </a:extLst>
          </p:cNvPr>
          <p:cNvSpPr txBox="1"/>
          <p:nvPr/>
        </p:nvSpPr>
        <p:spPr>
          <a:xfrm>
            <a:off x="7332135" y="767834"/>
            <a:ext cx="13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micron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A0642-CFE4-44DF-AB46-69DE909BB8A7}"/>
              </a:ext>
            </a:extLst>
          </p:cNvPr>
          <p:cNvSpPr txBox="1"/>
          <p:nvPr/>
        </p:nvSpPr>
        <p:spPr>
          <a:xfrm>
            <a:off x="4691064" y="3651390"/>
            <a:ext cx="13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micron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5E368-27C1-4C53-A732-03D026E4E4E9}"/>
              </a:ext>
            </a:extLst>
          </p:cNvPr>
          <p:cNvCxnSpPr>
            <a:cxnSpLocks/>
          </p:cNvCxnSpPr>
          <p:nvPr/>
        </p:nvCxnSpPr>
        <p:spPr>
          <a:xfrm>
            <a:off x="5939251" y="2550532"/>
            <a:ext cx="37286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541CD4-AD7A-487C-A657-842714B4ADED}"/>
              </a:ext>
            </a:extLst>
          </p:cNvPr>
          <p:cNvCxnSpPr>
            <a:cxnSpLocks/>
          </p:cNvCxnSpPr>
          <p:nvPr/>
        </p:nvCxnSpPr>
        <p:spPr>
          <a:xfrm flipV="1">
            <a:off x="7853776" y="1388507"/>
            <a:ext cx="0" cy="2240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F57318-C571-4E3A-B188-DC7E083D0034}"/>
              </a:ext>
            </a:extLst>
          </p:cNvPr>
          <p:cNvCxnSpPr>
            <a:cxnSpLocks/>
          </p:cNvCxnSpPr>
          <p:nvPr/>
        </p:nvCxnSpPr>
        <p:spPr>
          <a:xfrm>
            <a:off x="3648075" y="5560432"/>
            <a:ext cx="36840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7449B-A2A1-4357-98D8-3A46F04AA1EE}"/>
              </a:ext>
            </a:extLst>
          </p:cNvPr>
          <p:cNvCxnSpPr>
            <a:cxnSpLocks/>
          </p:cNvCxnSpPr>
          <p:nvPr/>
        </p:nvCxnSpPr>
        <p:spPr>
          <a:xfrm flipV="1">
            <a:off x="5553075" y="4191001"/>
            <a:ext cx="0" cy="24098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246558-7C36-442B-8EAB-CE066392D323}"/>
              </a:ext>
            </a:extLst>
          </p:cNvPr>
          <p:cNvCxnSpPr>
            <a:cxnSpLocks/>
          </p:cNvCxnSpPr>
          <p:nvPr/>
        </p:nvCxnSpPr>
        <p:spPr>
          <a:xfrm>
            <a:off x="786226" y="2598157"/>
            <a:ext cx="37286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B24725-D665-4B18-A8B3-C0D2C8CCDD99}"/>
              </a:ext>
            </a:extLst>
          </p:cNvPr>
          <p:cNvCxnSpPr>
            <a:cxnSpLocks/>
          </p:cNvCxnSpPr>
          <p:nvPr/>
        </p:nvCxnSpPr>
        <p:spPr>
          <a:xfrm flipV="1">
            <a:off x="2700751" y="1436132"/>
            <a:ext cx="0" cy="2240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B15814C6-9599-453E-A9ED-92A87326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7556"/>
              </p:ext>
            </p:extLst>
          </p:nvPr>
        </p:nvGraphicFramePr>
        <p:xfrm>
          <a:off x="7636710" y="4191000"/>
          <a:ext cx="4199690" cy="260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45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09984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 Value [mm]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PD-ref. , 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 (20 micron right &amp;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Meas.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Ref.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[-500,500] microrad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8743-68F6-401E-B986-CD704FB9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080" y="-7627"/>
            <a:ext cx="10515600" cy="1325563"/>
          </a:xfrm>
        </p:spPr>
        <p:txBody>
          <a:bodyPr/>
          <a:lstStyle/>
          <a:p>
            <a:r>
              <a:rPr lang="en-US" dirty="0"/>
              <a:t>Defaults LPS</a:t>
            </a:r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38A8ACC8-FB62-497F-8E0D-1AAAD4E7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48" y="3916384"/>
            <a:ext cx="4473202" cy="2941616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3925CA2-09FC-4C6B-B760-F269DFA2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1015036"/>
            <a:ext cx="4477634" cy="2941617"/>
          </a:xfrm>
          <a:prstGeom prst="rect">
            <a:avLst/>
          </a:prstGeom>
        </p:spPr>
      </p:pic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B10C72A3-65CC-410A-846E-1D7338296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" y="816109"/>
            <a:ext cx="4699746" cy="3007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6B7EE-8AC1-46B4-B216-108EC9AEC059}"/>
              </a:ext>
            </a:extLst>
          </p:cNvPr>
          <p:cNvSpPr txBox="1"/>
          <p:nvPr/>
        </p:nvSpPr>
        <p:spPr>
          <a:xfrm>
            <a:off x="2726822" y="575166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4783C-3884-4096-B129-B0F0B1A80AC6}"/>
              </a:ext>
            </a:extLst>
          </p:cNvPr>
          <p:cNvSpPr txBox="1"/>
          <p:nvPr/>
        </p:nvSpPr>
        <p:spPr>
          <a:xfrm>
            <a:off x="9002506" y="575166"/>
            <a:ext cx="13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micron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B3F27-045A-4529-8EBC-0668DB9B1251}"/>
              </a:ext>
            </a:extLst>
          </p:cNvPr>
          <p:cNvSpPr txBox="1"/>
          <p:nvPr/>
        </p:nvSpPr>
        <p:spPr>
          <a:xfrm>
            <a:off x="5474786" y="3429000"/>
            <a:ext cx="134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micron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EC8DFE-4E47-4A0F-A6D4-004474406BB9}"/>
              </a:ext>
            </a:extLst>
          </p:cNvPr>
          <p:cNvCxnSpPr>
            <a:cxnSpLocks/>
          </p:cNvCxnSpPr>
          <p:nvPr/>
        </p:nvCxnSpPr>
        <p:spPr>
          <a:xfrm>
            <a:off x="4122300" y="5438775"/>
            <a:ext cx="38215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D9BEA-4EA1-4379-970B-7E6D99B079C2}"/>
              </a:ext>
            </a:extLst>
          </p:cNvPr>
          <p:cNvCxnSpPr>
            <a:cxnSpLocks/>
          </p:cNvCxnSpPr>
          <p:nvPr/>
        </p:nvCxnSpPr>
        <p:spPr>
          <a:xfrm flipV="1">
            <a:off x="6046350" y="4076700"/>
            <a:ext cx="0" cy="24706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DD5A2-1C0E-45C4-BC09-034142E6CC2E}"/>
              </a:ext>
            </a:extLst>
          </p:cNvPr>
          <p:cNvCxnSpPr>
            <a:cxnSpLocks/>
          </p:cNvCxnSpPr>
          <p:nvPr/>
        </p:nvCxnSpPr>
        <p:spPr>
          <a:xfrm>
            <a:off x="7777576" y="2864857"/>
            <a:ext cx="41052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2C36DB-C6A9-4F63-B688-58103B695470}"/>
              </a:ext>
            </a:extLst>
          </p:cNvPr>
          <p:cNvCxnSpPr>
            <a:cxnSpLocks/>
          </p:cNvCxnSpPr>
          <p:nvPr/>
        </p:nvCxnSpPr>
        <p:spPr>
          <a:xfrm flipV="1">
            <a:off x="9701626" y="1159882"/>
            <a:ext cx="0" cy="2716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C946C982-E47B-40C4-90CE-3E49425B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6196"/>
              </p:ext>
            </p:extLst>
          </p:nvPr>
        </p:nvGraphicFramePr>
        <p:xfrm>
          <a:off x="8027550" y="4120465"/>
          <a:ext cx="4199690" cy="260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45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099845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Param.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 Value [mm]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PD-ref. , meas. beam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PD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r>
                        <a:rPr lang="en-US" sz="1200" dirty="0"/>
                        <a:t>PD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 (20 micron right &amp;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Meas.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Ref. Beam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74643">
                <a:tc>
                  <a:txBody>
                    <a:bodyPr/>
                    <a:lstStyle/>
                    <a:p>
                      <a:r>
                        <a:rPr lang="en-US" sz="1200" dirty="0"/>
                        <a:t>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[-500,500] microrad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3030C-16AC-42CA-996C-8C400794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Shift = 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019A-8B30-42E3-9E60-8C9AAEAD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Default values</a:t>
            </a:r>
          </a:p>
          <a:p>
            <a:r>
              <a:rPr lang="en-US" sz="2400">
                <a:solidFill>
                  <a:schemeClr val="bg1"/>
                </a:solidFill>
              </a:rPr>
              <a:t>Changing one parameter/slide</a:t>
            </a:r>
          </a:p>
        </p:txBody>
      </p:sp>
    </p:spTree>
    <p:extLst>
      <p:ext uri="{BB962C8B-B14F-4D97-AF65-F5344CB8AC3E}">
        <p14:creationId xmlns:p14="http://schemas.microsoft.com/office/powerpoint/2010/main" val="100962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64B3BC6-1EDB-4F96-B7CB-B5E2EA91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398"/>
            <a:ext cx="5717553" cy="3752671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CFA9E6B1-85E1-44F6-B410-B0AF3517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53" y="2649397"/>
            <a:ext cx="5863548" cy="375267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2EBECF6-C1FA-4F58-B20D-3CA7AE1B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Defaults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C5177-6687-40BB-BEB6-47F4B3D6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49149"/>
              </p:ext>
            </p:extLst>
          </p:nvPr>
        </p:nvGraphicFramePr>
        <p:xfrm>
          <a:off x="4699000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1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8BCD-6FE4-4995-AE93-FC47DF1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PD[mm]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ADABB2-1171-4DC2-BB76-FDD1F63A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2566980"/>
            <a:ext cx="6040905" cy="398568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B43743-B1F9-448F-8CD5-DC3C19277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/>
          <a:stretch/>
        </p:blipFill>
        <p:spPr>
          <a:xfrm>
            <a:off x="6010425" y="2652340"/>
            <a:ext cx="6180134" cy="3900324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4E8D4D0-C4DA-4A7C-9FA7-973127F2C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52909"/>
              </p:ext>
            </p:extLst>
          </p:nvPr>
        </p:nvGraphicFramePr>
        <p:xfrm>
          <a:off x="6175375" y="389989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15D8E3-2ABC-428D-91E3-2665E56489E1}"/>
              </a:ext>
            </a:extLst>
          </p:cNvPr>
          <p:cNvSpPr txBox="1"/>
          <p:nvPr/>
        </p:nvSpPr>
        <p:spPr>
          <a:xfrm>
            <a:off x="5267324" y="246767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0F273-7C63-4048-8EBF-11361CE6C8A7}"/>
              </a:ext>
            </a:extLst>
          </p:cNvPr>
          <p:cNvSpPr txBox="1"/>
          <p:nvPr/>
        </p:nvSpPr>
        <p:spPr>
          <a:xfrm>
            <a:off x="11353800" y="247756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[m]</a:t>
            </a:r>
          </a:p>
        </p:txBody>
      </p:sp>
    </p:spTree>
    <p:extLst>
      <p:ext uri="{BB962C8B-B14F-4D97-AF65-F5344CB8AC3E}">
        <p14:creationId xmlns:p14="http://schemas.microsoft.com/office/powerpoint/2010/main" val="19510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E5DD-4964-401C-BF07-7D4EFF1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size [mm]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5D0EE1-699B-4761-A7A1-412097A1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9" y="2040156"/>
            <a:ext cx="5848651" cy="385464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1702DF9-3A98-4F18-A039-8BC0A0640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040156"/>
            <a:ext cx="5829600" cy="3810196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88D82B3-4452-4DFE-ACFD-15A63C92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76327"/>
              </p:ext>
            </p:extLst>
          </p:nvPr>
        </p:nvGraphicFramePr>
        <p:xfrm>
          <a:off x="5546725" y="132814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4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5FB3-E7E6-46B2-B0DF-ED260FDB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Size [mm] (half-gap)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FB530E-A0E1-4F2E-A633-B7366526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61599"/>
              </p:ext>
            </p:extLst>
          </p:nvPr>
        </p:nvGraphicFramePr>
        <p:xfrm>
          <a:off x="6651625" y="795596"/>
          <a:ext cx="4366248" cy="179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24">
                  <a:extLst>
                    <a:ext uri="{9D8B030D-6E8A-4147-A177-3AD203B41FA5}">
                      <a16:colId xmlns:a16="http://schemas.microsoft.com/office/drawing/2014/main" val="2181635261"/>
                    </a:ext>
                  </a:extLst>
                </a:gridCol>
                <a:gridCol w="2183124">
                  <a:extLst>
                    <a:ext uri="{9D8B030D-6E8A-4147-A177-3AD203B41FA5}">
                      <a16:colId xmlns:a16="http://schemas.microsoft.com/office/drawing/2014/main" val="3051312700"/>
                    </a:ext>
                  </a:extLst>
                </a:gridCol>
              </a:tblGrid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Param.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Value [mm] 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13865025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PD-ref. , meas. beam distance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408504634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PD size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2x2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332076899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PD gap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0.02 (20micron right &amp; left)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535468108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Meas.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0.23067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1682036121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Ref. Beam waist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159570846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Shift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 micron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000863697"/>
                  </a:ext>
                </a:extLst>
              </a:tr>
              <a:tr h="223773">
                <a:tc>
                  <a:txBody>
                    <a:bodyPr/>
                    <a:lstStyle/>
                    <a:p>
                      <a:r>
                        <a:rPr lang="en-US" sz="1100" dirty="0"/>
                        <a:t>Tilt</a:t>
                      </a:r>
                    </a:p>
                  </a:txBody>
                  <a:tcPr marL="55177" marR="55177" marT="27588" marB="275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[-500,500] microrad</a:t>
                      </a:r>
                    </a:p>
                  </a:txBody>
                  <a:tcPr marL="55177" marR="55177" marT="27588" marB="27588"/>
                </a:tc>
                <a:extLst>
                  <a:ext uri="{0D108BD9-81ED-4DB2-BD59-A6C34878D82A}">
                    <a16:rowId xmlns:a16="http://schemas.microsoft.com/office/drawing/2014/main" val="2920907408"/>
                  </a:ext>
                </a:extLst>
              </a:tr>
            </a:tbl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07768D1-4488-412F-B947-7A032FC4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" y="2924087"/>
            <a:ext cx="5385065" cy="356364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B1414B6-D546-4A18-B88B-ECCD841C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41" y="2924087"/>
            <a:ext cx="5213618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1120</Words>
  <Application>Microsoft Office PowerPoint</Application>
  <PresentationFormat>Widescreen</PresentationFormat>
  <Paragraphs>361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First-order Tophat-Gaussian Signals</vt:lpstr>
      <vt:lpstr>Parameters (center of rot. PD)</vt:lpstr>
      <vt:lpstr>Defaults DWS</vt:lpstr>
      <vt:lpstr>Defaults LPS</vt:lpstr>
      <vt:lpstr>Shift = 0</vt:lpstr>
      <vt:lpstr>Defaults</vt:lpstr>
      <vt:lpstr>Distance to PD[mm]</vt:lpstr>
      <vt:lpstr>PD size [mm]</vt:lpstr>
      <vt:lpstr>Gap Size [mm] (half-gap)</vt:lpstr>
      <vt:lpstr>Ref. Beam Waist</vt:lpstr>
      <vt:lpstr>Shift = 10 um</vt:lpstr>
      <vt:lpstr>Defaults</vt:lpstr>
      <vt:lpstr>Distance to PD[mm]</vt:lpstr>
      <vt:lpstr>PD size [mm]</vt:lpstr>
      <vt:lpstr>Gap Size [mm] (half-gap)</vt:lpstr>
      <vt:lpstr>Ref. Beam Waist</vt:lpstr>
      <vt:lpstr>Shift = 100 um</vt:lpstr>
      <vt:lpstr>Defaults</vt:lpstr>
      <vt:lpstr>Distance to PD[mm]</vt:lpstr>
      <vt:lpstr>PD size [mm]</vt:lpstr>
      <vt:lpstr>Gap Size [mm] (half-gap)</vt:lpstr>
      <vt:lpstr>Ref. Beam Waist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Tophat-Gaussian Signals</dc:title>
  <dc:creator>Paul Edwards</dc:creator>
  <cp:lastModifiedBy>Paul Edwards</cp:lastModifiedBy>
  <cp:revision>21</cp:revision>
  <dcterms:created xsi:type="dcterms:W3CDTF">2020-05-04T19:07:21Z</dcterms:created>
  <dcterms:modified xsi:type="dcterms:W3CDTF">2020-05-05T19:16:32Z</dcterms:modified>
</cp:coreProperties>
</file>