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3" r:id="rId3"/>
    <p:sldId id="261" r:id="rId4"/>
    <p:sldId id="277" r:id="rId5"/>
    <p:sldId id="278" r:id="rId6"/>
    <p:sldId id="257" r:id="rId7"/>
    <p:sldId id="262" r:id="rId8"/>
    <p:sldId id="258" r:id="rId9"/>
    <p:sldId id="285" r:id="rId10"/>
    <p:sldId id="279" r:id="rId11"/>
    <p:sldId id="284" r:id="rId12"/>
    <p:sldId id="283" r:id="rId13"/>
    <p:sldId id="282" r:id="rId14"/>
    <p:sldId id="281" r:id="rId15"/>
    <p:sldId id="259" r:id="rId16"/>
    <p:sldId id="260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437C-2D6E-4723-AF9F-78EA3E895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F06A9-4D95-44D3-8513-9ED2AA132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F926D-725D-46D0-BEE6-6AC606FE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43AE-0377-4E2A-892E-AEFEF83A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04149-C4D3-4B83-81F0-091D07D5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8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CBC7-8B28-45F2-9CE9-AAE778F2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534B6-C564-467A-8357-33773070F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DC36D-7582-40B0-8C87-6D89B3B0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A88AB-B6C0-4F1B-95D4-4F66E0A3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E734F-434C-4368-9B1A-0113C4B9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5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3204E-3B97-47FF-B8C4-3B90037AD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CE7F8-70ED-475D-9E42-281B1BBE6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FD8E7-497E-4FB0-8791-92925B14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573E3-B3D9-4950-BBDD-6C728462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AF0A0-EA60-4E74-A1DA-4B767441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6C55-D9E0-410B-AF95-AE735D43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8B0A-4BCF-4A1C-B1F9-120B08590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AE78C-EB69-4F71-AB77-76B92A1B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F5398-931F-466C-B82A-01851592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8268A-4FAA-43C3-9EAC-3C338D1C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3630-94CE-48E7-9491-706BD404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F3610-E686-44A3-95E7-DC9C2C862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5715A-895D-4D2F-9185-87F37E3D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72356-95AA-4E4B-B401-B54AFA11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060CD-35F7-4F91-8D63-8CCFEDD3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687B-5331-42BE-9192-C56E6213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0E6D9-7A36-44C4-B65A-A96B24CB3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3DCA-299D-4A55-AE9A-8F91A7B77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56271-0297-4434-BCD4-666A05BE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138FD-92ED-4F59-A189-09F68646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19B32-4647-43B9-99E9-BCB4BEFB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7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81B2-1180-489A-AFA1-612AE7C33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CE4B4-A583-4EB3-9B55-CDDCAD590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C21-7E4B-4033-A826-5B0DDAA1D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2BADA-09E5-467F-9AB0-FD2728C8A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EA289-5D34-4936-91E2-174C80AFB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4D3FE-3662-45C3-9C40-3922389B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BF125-D5D0-4D03-86A5-0353A8D3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A6CE3-855D-4834-B4BA-376404DC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8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B841-D66F-45FC-BAB3-4284178C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9A0D5-6D54-44CE-9E35-DEB6C554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32406-55F9-4625-9F45-2A34E328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D11F3-56C2-4F06-92CE-3412CBC1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7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91270-0451-4DF4-BC0A-DA843EF2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E4A20-BABC-4C9B-BC55-8E152928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5C889-1449-441C-967C-E6B1490D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9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A3E3-BCF1-4E2A-8305-476DC4CE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E0F0-25F5-41B0-92A5-1B917EB4B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9DA23-3988-4FB4-8D5B-204985F3D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390A7-108F-47E5-BAE4-C043ED5F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3C7EE-4740-4921-976D-0C4EEE72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C6FB9-B9E4-4154-A83E-4D3D15D0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4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49C7-FEA3-43BF-9311-2AB8C215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5FD73-DF74-4780-A1EC-0F5AAE6C6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BB927-594D-4BAB-B47B-EF5A5CB03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99B4-C002-4B6F-8EBC-ABEF99A2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64128-D916-41FF-B626-8B979072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192CF-CE1B-4CED-8CB1-675FDCFD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C1D6F-AF51-49BD-B79A-EB75B553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5EB01-E844-4006-9808-B17B79A89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68A70-B533-459F-8A04-4B782129B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32D65-8725-4042-A254-2E678C3636E7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02C9D-C274-4111-B0B6-82EE35674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51AC0-F040-44D8-9314-825C84F56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8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B977-5048-469D-A3D5-319C96F4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First-order </a:t>
            </a:r>
            <a:r>
              <a:rPr lang="en-US" dirty="0" err="1"/>
              <a:t>Shifted,Tilted</a:t>
            </a:r>
            <a:r>
              <a:rPr lang="en-US" dirty="0"/>
              <a:t> </a:t>
            </a:r>
            <a:r>
              <a:rPr lang="en-US" dirty="0" err="1"/>
              <a:t>Tophat</a:t>
            </a:r>
            <a:r>
              <a:rPr lang="en-US" dirty="0"/>
              <a:t> Solution</a:t>
            </a:r>
          </a:p>
        </p:txBody>
      </p:sp>
      <p:pic>
        <p:nvPicPr>
          <p:cNvPr id="7" name="Picture 6" descr="A picture containing orange, clock, room, man&#10;&#10;Description automatically generated">
            <a:extLst>
              <a:ext uri="{FF2B5EF4-FFF2-40B4-BE49-F238E27FC236}">
                <a16:creationId xmlns:a16="http://schemas.microsoft.com/office/drawing/2014/main" id="{2753A0F0-2DBA-4714-96D0-9A065EC66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571" y="1778160"/>
            <a:ext cx="3444980" cy="176339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25161A-5F9B-4DAD-B791-49FFD8861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570" y="4068922"/>
            <a:ext cx="3895697" cy="26747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7A386AF-6704-4D66-AC43-B997A49836C1}"/>
              </a:ext>
            </a:extLst>
          </p:cNvPr>
          <p:cNvSpPr/>
          <p:nvPr/>
        </p:nvSpPr>
        <p:spPr>
          <a:xfrm>
            <a:off x="6989814" y="1463040"/>
            <a:ext cx="531761" cy="5394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F04F34-15D8-4BE4-BDB3-1252B7C15C5C}"/>
              </a:ext>
            </a:extLst>
          </p:cNvPr>
          <p:cNvSpPr/>
          <p:nvPr/>
        </p:nvSpPr>
        <p:spPr>
          <a:xfrm>
            <a:off x="7524750" y="3629025"/>
            <a:ext cx="466725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49E408-5C93-4681-8571-733397F39CEF}"/>
              </a:ext>
            </a:extLst>
          </p:cNvPr>
          <p:cNvSpPr/>
          <p:nvPr/>
        </p:nvSpPr>
        <p:spPr>
          <a:xfrm>
            <a:off x="0" y="1427933"/>
            <a:ext cx="12192000" cy="26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1383F1-C13C-40F3-A329-32144D1CD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9229"/>
            <a:ext cx="6875819" cy="21462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FA0A9A-27C7-4C94-9F69-6802A0219A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24" y="5318113"/>
            <a:ext cx="4908802" cy="46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4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8BCD-6FE4-4995-AE93-FC47DF10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to PD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LPS</a:t>
            </a:r>
            <a:endParaRPr 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4E8D4D0-C4DA-4A7C-9FA7-973127F2C3DB}"/>
              </a:ext>
            </a:extLst>
          </p:cNvPr>
          <p:cNvGraphicFramePr>
            <a:graphicFrameLocks noGrp="1"/>
          </p:cNvGraphicFramePr>
          <p:nvPr/>
        </p:nvGraphicFramePr>
        <p:xfrm>
          <a:off x="6175375" y="389989"/>
          <a:ext cx="4366248" cy="179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24">
                  <a:extLst>
                    <a:ext uri="{9D8B030D-6E8A-4147-A177-3AD203B41FA5}">
                      <a16:colId xmlns:a16="http://schemas.microsoft.com/office/drawing/2014/main" val="2181635261"/>
                    </a:ext>
                  </a:extLst>
                </a:gridCol>
                <a:gridCol w="2183124">
                  <a:extLst>
                    <a:ext uri="{9D8B030D-6E8A-4147-A177-3AD203B41FA5}">
                      <a16:colId xmlns:a16="http://schemas.microsoft.com/office/drawing/2014/main" val="3051312700"/>
                    </a:ext>
                  </a:extLst>
                </a:gridCol>
              </a:tblGrid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Param.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Default Value [mm] 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13865025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PD-ref. , meas. beam distance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408504634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size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2x2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332076899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gap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 (20micron right &amp; left)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535468108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Meas.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0.23067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8203612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Ref.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159570846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Shift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00086369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Tilt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[-500,500] microrad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920907408"/>
                  </a:ext>
                </a:extLst>
              </a:tr>
            </a:tbl>
          </a:graphicData>
        </a:graphic>
      </p:graphicFrame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655F4A76-54EC-4A60-A869-2718AB162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2" y="2025563"/>
            <a:ext cx="5678988" cy="3757419"/>
          </a:xfrm>
          <a:prstGeom prst="rect">
            <a:avLst/>
          </a:prstGeom>
        </p:spPr>
      </p:pic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3874B99-090E-42C9-B713-9CD6C45DB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465" y="2628813"/>
            <a:ext cx="5805000" cy="375741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C072D0-85FB-49BE-8D0C-C8136DD9535F}"/>
              </a:ext>
            </a:extLst>
          </p:cNvPr>
          <p:cNvCxnSpPr>
            <a:cxnSpLocks/>
          </p:cNvCxnSpPr>
          <p:nvPr/>
        </p:nvCxnSpPr>
        <p:spPr>
          <a:xfrm>
            <a:off x="2286000" y="5457825"/>
            <a:ext cx="4667250" cy="50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E5A3F7-84EC-494E-99C4-75A00F350891}"/>
              </a:ext>
            </a:extLst>
          </p:cNvPr>
          <p:cNvCxnSpPr>
            <a:cxnSpLocks/>
          </p:cNvCxnSpPr>
          <p:nvPr/>
        </p:nvCxnSpPr>
        <p:spPr>
          <a:xfrm>
            <a:off x="4086227" y="5446849"/>
            <a:ext cx="2867023" cy="50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57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8BCD-6FE4-4995-AE93-FC47DF10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Comparison</a:t>
            </a:r>
            <a:br>
              <a:rPr lang="en-US" dirty="0"/>
            </a:br>
            <a:r>
              <a:rPr lang="en-US" dirty="0"/>
              <a:t>Distance to PD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LPS</a:t>
            </a:r>
            <a:endParaRPr 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4E8D4D0-C4DA-4A7C-9FA7-973127F2C3DB}"/>
              </a:ext>
            </a:extLst>
          </p:cNvPr>
          <p:cNvGraphicFramePr>
            <a:graphicFrameLocks noGrp="1"/>
          </p:cNvGraphicFramePr>
          <p:nvPr/>
        </p:nvGraphicFramePr>
        <p:xfrm>
          <a:off x="6175375" y="389989"/>
          <a:ext cx="4366248" cy="179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24">
                  <a:extLst>
                    <a:ext uri="{9D8B030D-6E8A-4147-A177-3AD203B41FA5}">
                      <a16:colId xmlns:a16="http://schemas.microsoft.com/office/drawing/2014/main" val="2181635261"/>
                    </a:ext>
                  </a:extLst>
                </a:gridCol>
                <a:gridCol w="2183124">
                  <a:extLst>
                    <a:ext uri="{9D8B030D-6E8A-4147-A177-3AD203B41FA5}">
                      <a16:colId xmlns:a16="http://schemas.microsoft.com/office/drawing/2014/main" val="3051312700"/>
                    </a:ext>
                  </a:extLst>
                </a:gridCol>
              </a:tblGrid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Param.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Default Value [mm] 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13865025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PD-ref. , meas. beam distance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408504634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size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2x2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332076899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gap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 (20micron right &amp; left)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535468108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Meas.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0.23067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8203612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Ref.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159570846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Shift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00086369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Tilt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[-500,500] microrad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920907408"/>
                  </a:ext>
                </a:extLst>
              </a:tr>
            </a:tbl>
          </a:graphicData>
        </a:graphic>
      </p:graphicFrame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655F4A76-54EC-4A60-A869-2718AB162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93" y="2694186"/>
            <a:ext cx="5678988" cy="3757419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F395ADCF-C55B-426B-A443-7FA315AC1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620" y="2386432"/>
            <a:ext cx="5022850" cy="437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0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460214A-63AA-46DD-BBDC-F93DD022A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29" y="2315123"/>
            <a:ext cx="6118198" cy="40443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2A06150-B76B-4879-8118-E4C9A645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Distance to PD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LPS</a:t>
            </a: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C6C50D-C5FC-4DD6-BA86-6BF111476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79283"/>
            <a:ext cx="6021439" cy="36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8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8BCD-6FE4-4995-AE93-FC47DF10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to PD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DWS Slopes</a:t>
            </a:r>
            <a:r>
              <a:rPr lang="en-US" dirty="0"/>
              <a:t>[mm]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4E8D4D0-C4DA-4A7C-9FA7-973127F2C3DB}"/>
              </a:ext>
            </a:extLst>
          </p:cNvPr>
          <p:cNvGraphicFramePr>
            <a:graphicFrameLocks noGrp="1"/>
          </p:cNvGraphicFramePr>
          <p:nvPr/>
        </p:nvGraphicFramePr>
        <p:xfrm>
          <a:off x="6175375" y="389989"/>
          <a:ext cx="4366248" cy="179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24">
                  <a:extLst>
                    <a:ext uri="{9D8B030D-6E8A-4147-A177-3AD203B41FA5}">
                      <a16:colId xmlns:a16="http://schemas.microsoft.com/office/drawing/2014/main" val="2181635261"/>
                    </a:ext>
                  </a:extLst>
                </a:gridCol>
                <a:gridCol w="2183124">
                  <a:extLst>
                    <a:ext uri="{9D8B030D-6E8A-4147-A177-3AD203B41FA5}">
                      <a16:colId xmlns:a16="http://schemas.microsoft.com/office/drawing/2014/main" val="3051312700"/>
                    </a:ext>
                  </a:extLst>
                </a:gridCol>
              </a:tblGrid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Param.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Default Value [mm] 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13865025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PD-ref. , meas. beam distance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408504634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size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2x2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332076899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gap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 (20micron right &amp; left)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535468108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Meas.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0.23067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8203612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Ref.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159570846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Shift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00086369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Tilt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[-500,500] microrad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920907408"/>
                  </a:ext>
                </a:extLst>
              </a:tr>
            </a:tbl>
          </a:graphicData>
        </a:graphic>
      </p:graphicFrame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55BFF99-51A2-4F71-9512-2E89E844D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7" y="1739726"/>
            <a:ext cx="5566340" cy="3708574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3A6A9E0-D750-4121-8192-4194D4D91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767" y="2536737"/>
            <a:ext cx="5867296" cy="370857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DE73FC-F56F-49CB-B2FF-6C7AE1CD8131}"/>
              </a:ext>
            </a:extLst>
          </p:cNvPr>
          <p:cNvCxnSpPr>
            <a:cxnSpLocks/>
          </p:cNvCxnSpPr>
          <p:nvPr/>
        </p:nvCxnSpPr>
        <p:spPr>
          <a:xfrm>
            <a:off x="2438400" y="5071439"/>
            <a:ext cx="3819525" cy="65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BC6BFD-1312-4EA5-A8A4-7F7102C1B840}"/>
              </a:ext>
            </a:extLst>
          </p:cNvPr>
          <p:cNvCxnSpPr>
            <a:cxnSpLocks/>
          </p:cNvCxnSpPr>
          <p:nvPr/>
        </p:nvCxnSpPr>
        <p:spPr>
          <a:xfrm>
            <a:off x="4297765" y="5071439"/>
            <a:ext cx="1960160" cy="629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762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8BCD-6FE4-4995-AE93-FC47DF10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to PD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LPS Slope</a:t>
            </a:r>
            <a:r>
              <a:rPr lang="en-US" dirty="0"/>
              <a:t>[mm]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4E8D4D0-C4DA-4A7C-9FA7-973127F2C3DB}"/>
              </a:ext>
            </a:extLst>
          </p:cNvPr>
          <p:cNvGraphicFramePr>
            <a:graphicFrameLocks noGrp="1"/>
          </p:cNvGraphicFramePr>
          <p:nvPr/>
        </p:nvGraphicFramePr>
        <p:xfrm>
          <a:off x="6175375" y="389989"/>
          <a:ext cx="4366248" cy="179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24">
                  <a:extLst>
                    <a:ext uri="{9D8B030D-6E8A-4147-A177-3AD203B41FA5}">
                      <a16:colId xmlns:a16="http://schemas.microsoft.com/office/drawing/2014/main" val="2181635261"/>
                    </a:ext>
                  </a:extLst>
                </a:gridCol>
                <a:gridCol w="2183124">
                  <a:extLst>
                    <a:ext uri="{9D8B030D-6E8A-4147-A177-3AD203B41FA5}">
                      <a16:colId xmlns:a16="http://schemas.microsoft.com/office/drawing/2014/main" val="3051312700"/>
                    </a:ext>
                  </a:extLst>
                </a:gridCol>
              </a:tblGrid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Param.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Default Value [mm] 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13865025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PD-ref. , meas. beam distance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408504634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size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2x2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332076899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gap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 (20micron right &amp; left)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535468108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Meas.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0.23067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8203612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Ref.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159570846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Shift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00086369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Tilt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[-500,500] microrad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920907408"/>
                  </a:ext>
                </a:extLst>
              </a:tr>
            </a:tbl>
          </a:graphicData>
        </a:graphic>
      </p:graphicFrame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6315BD2-D894-49C8-A9D9-BBFCF3A19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87" y="2673262"/>
            <a:ext cx="5445520" cy="3619073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92F278F-BC80-4DEC-89FE-9CE4A19DF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93" y="2180173"/>
            <a:ext cx="5445521" cy="36101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C072D0-85FB-49BE-8D0C-C8136DD9535F}"/>
              </a:ext>
            </a:extLst>
          </p:cNvPr>
          <p:cNvCxnSpPr>
            <a:cxnSpLocks/>
          </p:cNvCxnSpPr>
          <p:nvPr/>
        </p:nvCxnSpPr>
        <p:spPr>
          <a:xfrm>
            <a:off x="2609850" y="5446849"/>
            <a:ext cx="4143375" cy="50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E5A3F7-84EC-494E-99C4-75A00F350891}"/>
              </a:ext>
            </a:extLst>
          </p:cNvPr>
          <p:cNvCxnSpPr>
            <a:cxnSpLocks/>
          </p:cNvCxnSpPr>
          <p:nvPr/>
        </p:nvCxnSpPr>
        <p:spPr>
          <a:xfrm>
            <a:off x="4343400" y="5435873"/>
            <a:ext cx="2409825" cy="50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74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E5DD-4964-401C-BF07-7D4EFF11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 size [mm]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88D82B3-4452-4DFE-ACFD-15A63C922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76327"/>
              </p:ext>
            </p:extLst>
          </p:nvPr>
        </p:nvGraphicFramePr>
        <p:xfrm>
          <a:off x="5546725" y="132814"/>
          <a:ext cx="4366248" cy="179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24">
                  <a:extLst>
                    <a:ext uri="{9D8B030D-6E8A-4147-A177-3AD203B41FA5}">
                      <a16:colId xmlns:a16="http://schemas.microsoft.com/office/drawing/2014/main" val="2181635261"/>
                    </a:ext>
                  </a:extLst>
                </a:gridCol>
                <a:gridCol w="2183124">
                  <a:extLst>
                    <a:ext uri="{9D8B030D-6E8A-4147-A177-3AD203B41FA5}">
                      <a16:colId xmlns:a16="http://schemas.microsoft.com/office/drawing/2014/main" val="3051312700"/>
                    </a:ext>
                  </a:extLst>
                </a:gridCol>
              </a:tblGrid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Param.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Default Value [mm] 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13865025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PD-ref. , meas. beam distance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408504634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PD size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2x2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332076899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gap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 (20micron right &amp; left)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535468108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Meas.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0.23067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8203612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Ref.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159570846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Shift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00086369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Tilt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[-500,500] microrad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920907408"/>
                  </a:ext>
                </a:extLst>
              </a:tr>
            </a:tbl>
          </a:graphicData>
        </a:graphic>
      </p:graphicFrame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3965EFA-83DE-4C77-B3E2-875C538D4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73505"/>
            <a:ext cx="5997447" cy="401070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4C1C195D-352C-441A-BAC7-8292A4D82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447" y="2155309"/>
            <a:ext cx="5861177" cy="400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42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5FB3-E7E6-46B2-B0DF-ED260FDB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 Size [mm] (half-gap)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FB530E-A0E1-4F2E-A633-B73665268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261599"/>
              </p:ext>
            </p:extLst>
          </p:nvPr>
        </p:nvGraphicFramePr>
        <p:xfrm>
          <a:off x="6651625" y="795596"/>
          <a:ext cx="4366248" cy="179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24">
                  <a:extLst>
                    <a:ext uri="{9D8B030D-6E8A-4147-A177-3AD203B41FA5}">
                      <a16:colId xmlns:a16="http://schemas.microsoft.com/office/drawing/2014/main" val="2181635261"/>
                    </a:ext>
                  </a:extLst>
                </a:gridCol>
                <a:gridCol w="2183124">
                  <a:extLst>
                    <a:ext uri="{9D8B030D-6E8A-4147-A177-3AD203B41FA5}">
                      <a16:colId xmlns:a16="http://schemas.microsoft.com/office/drawing/2014/main" val="3051312700"/>
                    </a:ext>
                  </a:extLst>
                </a:gridCol>
              </a:tblGrid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Param.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Default Value [mm] 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13865025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PD-ref. , meas. beam distance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408504634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size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2x2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332076899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PD gap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 (20micron right &amp; left)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535468108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Meas.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0.23067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8203612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Ref.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159570846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Shift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 micron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00086369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Tilt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[-500,500] microrad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920907408"/>
                  </a:ext>
                </a:extLst>
              </a:tr>
            </a:tbl>
          </a:graphicData>
        </a:graphic>
      </p:graphicFrame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8751268-756B-469C-921A-3188C1D3F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2929"/>
            <a:ext cx="5808439" cy="3824545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641B1B0-1045-4423-8BFD-A9FC17BFE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802" y="2642929"/>
            <a:ext cx="5767956" cy="38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3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A4F7-1B53-461E-8EE7-EF11289C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Ref. Beam Waist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2F48D8-F024-4D8A-B872-E7B61DB27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719170"/>
              </p:ext>
            </p:extLst>
          </p:nvPr>
        </p:nvGraphicFramePr>
        <p:xfrm>
          <a:off x="6546850" y="320675"/>
          <a:ext cx="4366248" cy="179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24">
                  <a:extLst>
                    <a:ext uri="{9D8B030D-6E8A-4147-A177-3AD203B41FA5}">
                      <a16:colId xmlns:a16="http://schemas.microsoft.com/office/drawing/2014/main" val="2181635261"/>
                    </a:ext>
                  </a:extLst>
                </a:gridCol>
                <a:gridCol w="2183124">
                  <a:extLst>
                    <a:ext uri="{9D8B030D-6E8A-4147-A177-3AD203B41FA5}">
                      <a16:colId xmlns:a16="http://schemas.microsoft.com/office/drawing/2014/main" val="3051312700"/>
                    </a:ext>
                  </a:extLst>
                </a:gridCol>
              </a:tblGrid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Param.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Default Value [mm] 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13865025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PD-ref. , meas. beam distance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408504634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size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2x2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332076899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gap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 (20micron right &amp; left)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535468108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Meas.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0.23067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8203612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Ref.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159570846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Shift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00086369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Tilt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[-500,500] microrad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920907408"/>
                  </a:ext>
                </a:extLst>
              </a:tr>
            </a:tbl>
          </a:graphicData>
        </a:graphic>
      </p:graphicFrame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A7A1F6F-4E0F-4CDF-ADDE-71BB3D46B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0539"/>
            <a:ext cx="6004057" cy="4042336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62DFCC4-B98A-4021-AB9D-9589E5B42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50539"/>
            <a:ext cx="5774160" cy="390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1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05B0-0752-4FE3-B7E3-CAC9E7E0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6850"/>
            <a:ext cx="10515600" cy="1325563"/>
          </a:xfrm>
        </p:spPr>
        <p:txBody>
          <a:bodyPr/>
          <a:lstStyle/>
          <a:p>
            <a:r>
              <a:rPr lang="en-US" b="1" dirty="0"/>
              <a:t>First-order </a:t>
            </a:r>
            <a:r>
              <a:rPr lang="en-US" b="1" dirty="0" err="1"/>
              <a:t>Tophat</a:t>
            </a:r>
            <a:r>
              <a:rPr lang="en-US" b="1" dirty="0"/>
              <a:t>-Gaussian	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2873B-A0B2-43B7-A49E-C9044A3CE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5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 series approximation in shift and in tilt</a:t>
            </a:r>
          </a:p>
          <a:p>
            <a:pPr lvl="1"/>
            <a:r>
              <a:rPr lang="en-US" dirty="0"/>
              <a:t>Apply scattering to modes before getting signals (scattering not timed)</a:t>
            </a:r>
          </a:p>
          <a:p>
            <a:r>
              <a:rPr lang="en-US" b="1" dirty="0"/>
              <a:t>Complexity</a:t>
            </a:r>
          </a:p>
          <a:p>
            <a:pPr lvl="1"/>
            <a:r>
              <a:rPr lang="en-US" dirty="0"/>
              <a:t>Average execution time (1 LPS &amp; DWS datapoint): ~0.84 s</a:t>
            </a:r>
          </a:p>
          <a:p>
            <a:pPr lvl="1"/>
            <a:r>
              <a:rPr lang="en-US" dirty="0"/>
              <a:t>~42 s / 51 points (DWS and LPS)</a:t>
            </a:r>
          </a:p>
          <a:p>
            <a:pPr lvl="1"/>
            <a:r>
              <a:rPr lang="en-US" dirty="0"/>
              <a:t>~O([max mode-order]</a:t>
            </a:r>
            <a:r>
              <a:rPr lang="en-US" b="1" baseline="30000" dirty="0"/>
              <a:t>3</a:t>
            </a:r>
            <a:r>
              <a:rPr lang="en-US" dirty="0"/>
              <a:t>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BDDBEB-2A28-467B-9D7D-EBDA4320F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634650"/>
              </p:ext>
            </p:extLst>
          </p:nvPr>
        </p:nvGraphicFramePr>
        <p:xfrm>
          <a:off x="766193" y="3657600"/>
          <a:ext cx="580326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6750">
                  <a:extLst>
                    <a:ext uri="{9D8B030D-6E8A-4147-A177-3AD203B41FA5}">
                      <a16:colId xmlns:a16="http://schemas.microsoft.com/office/drawing/2014/main" val="2431491427"/>
                    </a:ext>
                  </a:extLst>
                </a:gridCol>
                <a:gridCol w="2596516">
                  <a:extLst>
                    <a:ext uri="{9D8B030D-6E8A-4147-A177-3AD203B41FA5}">
                      <a16:colId xmlns:a16="http://schemas.microsoft.com/office/drawing/2014/main" val="229840595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vl="1"/>
                      <a:r>
                        <a:rPr lang="en-US" dirty="0"/>
                        <a:t>100 POINT execution times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Tophat</a:t>
                      </a:r>
                      <a:r>
                        <a:rPr lang="en-US" dirty="0"/>
                        <a:t> Mode (mode order/2)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Time (100 points)</a:t>
                      </a:r>
                    </a:p>
                    <a:p>
                      <a:pPr algn="ctr"/>
                      <a:r>
                        <a:rPr lang="en-US" dirty="0"/>
                        <a:t>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57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80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19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212150"/>
                  </a:ext>
                </a:extLst>
              </a:tr>
            </a:tbl>
          </a:graphicData>
        </a:graphic>
      </p:graphicFrame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E36C2D-FC2A-43B9-9F83-73BBB5462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37" y="2677744"/>
            <a:ext cx="5223379" cy="21661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523C28D-FCF7-43D8-A985-656A526819D8}"/>
              </a:ext>
            </a:extLst>
          </p:cNvPr>
          <p:cNvSpPr/>
          <p:nvPr/>
        </p:nvSpPr>
        <p:spPr>
          <a:xfrm>
            <a:off x="7781925" y="3343275"/>
            <a:ext cx="649604" cy="628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6C48C0-AF10-4E74-91DC-F91E04A0C7C2}"/>
              </a:ext>
            </a:extLst>
          </p:cNvPr>
          <p:cNvSpPr/>
          <p:nvPr/>
        </p:nvSpPr>
        <p:spPr>
          <a:xfrm>
            <a:off x="9335452" y="3949701"/>
            <a:ext cx="649604" cy="628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F756301-9DF9-4226-A53D-7686BAD902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7" r="4838"/>
          <a:stretch/>
        </p:blipFill>
        <p:spPr>
          <a:xfrm>
            <a:off x="7348511" y="2130023"/>
            <a:ext cx="758216" cy="848128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35D6FCD-B88B-4016-9312-EDFD17F173F7}"/>
              </a:ext>
            </a:extLst>
          </p:cNvPr>
          <p:cNvSpPr/>
          <p:nvPr/>
        </p:nvSpPr>
        <p:spPr>
          <a:xfrm>
            <a:off x="7077075" y="2552700"/>
            <a:ext cx="4972050" cy="28080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5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5214-9ACF-411A-A529-A7180A0C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“Default” Parameters (center of rot. PD)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3BBCA2-0648-48E2-B2D2-3D98011F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4711"/>
              </p:ext>
            </p:extLst>
          </p:nvPr>
        </p:nvGraphicFramePr>
        <p:xfrm>
          <a:off x="695324" y="1434041"/>
          <a:ext cx="1079182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3826">
                  <a:extLst>
                    <a:ext uri="{9D8B030D-6E8A-4147-A177-3AD203B41FA5}">
                      <a16:colId xmlns:a16="http://schemas.microsoft.com/office/drawing/2014/main" val="2181635261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3051312700"/>
                    </a:ext>
                  </a:extLst>
                </a:gridCol>
                <a:gridCol w="3228975">
                  <a:extLst>
                    <a:ext uri="{9D8B030D-6E8A-4147-A177-3AD203B41FA5}">
                      <a16:colId xmlns:a16="http://schemas.microsoft.com/office/drawing/2014/main" val="2005333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 Value [mm]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Nomenclature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86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PD-ref. beam distance</a:t>
                      </a:r>
                      <a:br>
                        <a:rPr lang="en-US" dirty="0"/>
                      </a:br>
                      <a:r>
                        <a:rPr lang="en-US" dirty="0"/>
                        <a:t>, PD-meas. beam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 = </a:t>
                      </a:r>
                      <a:r>
                        <a:rPr lang="en-US" dirty="0" err="1"/>
                        <a:t>z_PD</a:t>
                      </a:r>
                      <a:r>
                        <a:rPr lang="en-US" dirty="0"/>
                        <a:t> - </a:t>
                      </a:r>
                      <a:r>
                        <a:rPr lang="en-US" dirty="0" err="1"/>
                        <a:t>z_m</a:t>
                      </a:r>
                      <a:r>
                        <a:rPr lang="en-US" dirty="0"/>
                        <a:t> , </a:t>
                      </a:r>
                      <a:br>
                        <a:rPr lang="en-US" dirty="0"/>
                      </a:br>
                      <a:r>
                        <a:rPr lang="en-US" dirty="0"/>
                        <a:t>d_1 = </a:t>
                      </a:r>
                      <a:r>
                        <a:rPr lang="en-US" dirty="0" err="1"/>
                        <a:t>z_PD</a:t>
                      </a:r>
                      <a:r>
                        <a:rPr lang="en-US" dirty="0"/>
                        <a:t> – </a:t>
                      </a:r>
                      <a:r>
                        <a:rPr lang="en-US" dirty="0" err="1"/>
                        <a:t>z_LO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4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x_R2,x_L1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76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PD gap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 (20 [micron] right &amp; left)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x_R1,x_L2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468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Meas. Beam w</a:t>
                      </a:r>
                      <a:r>
                        <a:rPr lang="en-US" baseline="-25000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0.23067 (1mm-radius </a:t>
                      </a:r>
                      <a:r>
                        <a:rPr lang="en-US" dirty="0" err="1"/>
                        <a:t>tophat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Meas. Beam z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(at aperture)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z_m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7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Ref. Beam w</a:t>
                      </a:r>
                      <a:r>
                        <a:rPr lang="en-US" baseline="-25000" dirty="0"/>
                        <a:t>0 </a:t>
                      </a:r>
                      <a:r>
                        <a:rPr lang="en-US" baseline="0" dirty="0"/>
                        <a:t>(w_2)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6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Ref. Beam z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(at aperture)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z_LO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0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2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{-500,500} [microrad]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alpha_arr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938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63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37E3-91FB-4EF4-AC8E-07E741C2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450" y="-294570"/>
            <a:ext cx="10515600" cy="1325563"/>
          </a:xfrm>
        </p:spPr>
        <p:txBody>
          <a:bodyPr/>
          <a:lstStyle/>
          <a:p>
            <a:r>
              <a:rPr lang="en-US" dirty="0"/>
              <a:t>Defaults </a:t>
            </a:r>
            <a:r>
              <a:rPr lang="en-US" dirty="0">
                <a:solidFill>
                  <a:srgbClr val="FF0000"/>
                </a:solidFill>
              </a:rPr>
              <a:t>DWS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B15814C6-9599-453E-A9ED-92A87326B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672878"/>
              </p:ext>
            </p:extLst>
          </p:nvPr>
        </p:nvGraphicFramePr>
        <p:xfrm>
          <a:off x="7636710" y="2695575"/>
          <a:ext cx="4199690" cy="260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845">
                  <a:extLst>
                    <a:ext uri="{9D8B030D-6E8A-4147-A177-3AD203B41FA5}">
                      <a16:colId xmlns:a16="http://schemas.microsoft.com/office/drawing/2014/main" val="2181635261"/>
                    </a:ext>
                  </a:extLst>
                </a:gridCol>
                <a:gridCol w="2099845">
                  <a:extLst>
                    <a:ext uri="{9D8B030D-6E8A-4147-A177-3AD203B41FA5}">
                      <a16:colId xmlns:a16="http://schemas.microsoft.com/office/drawing/2014/main" val="3051312700"/>
                    </a:ext>
                  </a:extLst>
                </a:gridCol>
              </a:tblGrid>
              <a:tr h="274643">
                <a:tc>
                  <a:txBody>
                    <a:bodyPr/>
                    <a:lstStyle/>
                    <a:p>
                      <a:r>
                        <a:rPr lang="en-US" sz="1200" dirty="0"/>
                        <a:t>Param.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Default Value [mm]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865025"/>
                  </a:ext>
                </a:extLst>
              </a:tr>
              <a:tr h="480627">
                <a:tc>
                  <a:txBody>
                    <a:bodyPr/>
                    <a:lstStyle/>
                    <a:p>
                      <a:r>
                        <a:rPr lang="en-US" sz="1200" dirty="0"/>
                        <a:t>PD-ref. , meas. beam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46347"/>
                  </a:ext>
                </a:extLst>
              </a:tr>
              <a:tr h="274643">
                <a:tc>
                  <a:txBody>
                    <a:bodyPr/>
                    <a:lstStyle/>
                    <a:p>
                      <a:r>
                        <a:rPr lang="en-US" sz="1200" dirty="0"/>
                        <a:t>PD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768991"/>
                  </a:ext>
                </a:extLst>
              </a:tr>
              <a:tr h="480627">
                <a:tc>
                  <a:txBody>
                    <a:bodyPr/>
                    <a:lstStyle/>
                    <a:p>
                      <a:r>
                        <a:rPr lang="en-US" sz="1200" dirty="0"/>
                        <a:t>PD gap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 (20 micron right &amp; left)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468108"/>
                  </a:ext>
                </a:extLst>
              </a:tr>
              <a:tr h="274643">
                <a:tc>
                  <a:txBody>
                    <a:bodyPr/>
                    <a:lstStyle/>
                    <a:p>
                      <a:r>
                        <a:rPr lang="en-US" sz="1200" dirty="0"/>
                        <a:t>Meas. Beam waist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0.23067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36121"/>
                  </a:ext>
                </a:extLst>
              </a:tr>
              <a:tr h="274643">
                <a:tc>
                  <a:txBody>
                    <a:bodyPr/>
                    <a:lstStyle/>
                    <a:p>
                      <a:r>
                        <a:rPr lang="en-US" sz="1200" dirty="0"/>
                        <a:t>Ref. Beam waist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70846"/>
                  </a:ext>
                </a:extLst>
              </a:tr>
              <a:tr h="274643">
                <a:tc>
                  <a:txBody>
                    <a:bodyPr/>
                    <a:lstStyle/>
                    <a:p>
                      <a:r>
                        <a:rPr lang="en-US" sz="1200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63697"/>
                  </a:ext>
                </a:extLst>
              </a:tr>
              <a:tr h="274643">
                <a:tc>
                  <a:txBody>
                    <a:bodyPr/>
                    <a:lstStyle/>
                    <a:p>
                      <a:r>
                        <a:rPr lang="en-US" sz="1200" dirty="0"/>
                        <a:t>Tilt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[-500,500] microrad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07408"/>
                  </a:ext>
                </a:extLst>
              </a:tr>
            </a:tbl>
          </a:graphicData>
        </a:graphic>
      </p:graphicFrame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C73451-7309-4F96-8603-C7C95A781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" y="1459446"/>
            <a:ext cx="7215188" cy="478666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5C4D1B6-9DF7-456C-B569-371F0360AA8C}"/>
              </a:ext>
            </a:extLst>
          </p:cNvPr>
          <p:cNvSpPr/>
          <p:nvPr/>
        </p:nvSpPr>
        <p:spPr>
          <a:xfrm>
            <a:off x="2743200" y="611893"/>
            <a:ext cx="990600" cy="169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F91CF8-509A-4E62-97EF-B5480B52F290}"/>
              </a:ext>
            </a:extLst>
          </p:cNvPr>
          <p:cNvSpPr/>
          <p:nvPr/>
        </p:nvSpPr>
        <p:spPr>
          <a:xfrm>
            <a:off x="4007185" y="1540232"/>
            <a:ext cx="2088815" cy="169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0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8743-68F6-401E-B986-CD704FB9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3530" y="-188602"/>
            <a:ext cx="10515600" cy="1325563"/>
          </a:xfrm>
        </p:spPr>
        <p:txBody>
          <a:bodyPr/>
          <a:lstStyle/>
          <a:p>
            <a:r>
              <a:rPr lang="en-US" dirty="0"/>
              <a:t>Defaults </a:t>
            </a:r>
            <a:r>
              <a:rPr lang="en-US" dirty="0">
                <a:solidFill>
                  <a:srgbClr val="FF0000"/>
                </a:solidFill>
              </a:rPr>
              <a:t>LPS</a:t>
            </a:r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C946C982-E47B-40C4-90CE-3E49425BD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212619"/>
              </p:ext>
            </p:extLst>
          </p:nvPr>
        </p:nvGraphicFramePr>
        <p:xfrm>
          <a:off x="7637025" y="2158315"/>
          <a:ext cx="4199690" cy="260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845">
                  <a:extLst>
                    <a:ext uri="{9D8B030D-6E8A-4147-A177-3AD203B41FA5}">
                      <a16:colId xmlns:a16="http://schemas.microsoft.com/office/drawing/2014/main" val="2181635261"/>
                    </a:ext>
                  </a:extLst>
                </a:gridCol>
                <a:gridCol w="2099845">
                  <a:extLst>
                    <a:ext uri="{9D8B030D-6E8A-4147-A177-3AD203B41FA5}">
                      <a16:colId xmlns:a16="http://schemas.microsoft.com/office/drawing/2014/main" val="3051312700"/>
                    </a:ext>
                  </a:extLst>
                </a:gridCol>
              </a:tblGrid>
              <a:tr h="274643">
                <a:tc>
                  <a:txBody>
                    <a:bodyPr/>
                    <a:lstStyle/>
                    <a:p>
                      <a:r>
                        <a:rPr lang="en-US" sz="1200" dirty="0"/>
                        <a:t>Param.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Default Value [mm]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865025"/>
                  </a:ext>
                </a:extLst>
              </a:tr>
              <a:tr h="480627">
                <a:tc>
                  <a:txBody>
                    <a:bodyPr/>
                    <a:lstStyle/>
                    <a:p>
                      <a:r>
                        <a:rPr lang="en-US" sz="1200" dirty="0"/>
                        <a:t>PD-ref. , meas. beam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46347"/>
                  </a:ext>
                </a:extLst>
              </a:tr>
              <a:tr h="274643">
                <a:tc>
                  <a:txBody>
                    <a:bodyPr/>
                    <a:lstStyle/>
                    <a:p>
                      <a:r>
                        <a:rPr lang="en-US" sz="1200" dirty="0"/>
                        <a:t>PD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768991"/>
                  </a:ext>
                </a:extLst>
              </a:tr>
              <a:tr h="480627">
                <a:tc>
                  <a:txBody>
                    <a:bodyPr/>
                    <a:lstStyle/>
                    <a:p>
                      <a:r>
                        <a:rPr lang="en-US" sz="1200" dirty="0"/>
                        <a:t>PD gap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 (20 micron right &amp; left)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468108"/>
                  </a:ext>
                </a:extLst>
              </a:tr>
              <a:tr h="274643">
                <a:tc>
                  <a:txBody>
                    <a:bodyPr/>
                    <a:lstStyle/>
                    <a:p>
                      <a:r>
                        <a:rPr lang="en-US" sz="1200" dirty="0"/>
                        <a:t>Meas. Beam waist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0.23067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36121"/>
                  </a:ext>
                </a:extLst>
              </a:tr>
              <a:tr h="274643">
                <a:tc>
                  <a:txBody>
                    <a:bodyPr/>
                    <a:lstStyle/>
                    <a:p>
                      <a:r>
                        <a:rPr lang="en-US" sz="1200" dirty="0"/>
                        <a:t>Ref. Beam waist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70846"/>
                  </a:ext>
                </a:extLst>
              </a:tr>
              <a:tr h="274643">
                <a:tc>
                  <a:txBody>
                    <a:bodyPr/>
                    <a:lstStyle/>
                    <a:p>
                      <a:r>
                        <a:rPr lang="en-US" sz="1200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63697"/>
                  </a:ext>
                </a:extLst>
              </a:tr>
              <a:tr h="274643">
                <a:tc>
                  <a:txBody>
                    <a:bodyPr/>
                    <a:lstStyle/>
                    <a:p>
                      <a:r>
                        <a:rPr lang="en-US" sz="1200" dirty="0"/>
                        <a:t>Tilt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[-500,500] microrad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07408"/>
                  </a:ext>
                </a:extLst>
              </a:tr>
            </a:tbl>
          </a:graphicData>
        </a:graphic>
      </p:graphicFrame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08772C7C-3A78-4660-9823-C7DDDF4AA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8" y="1073059"/>
            <a:ext cx="7138335" cy="494674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B433E19-4CB1-408D-8F8E-4DE73BBBE41F}"/>
              </a:ext>
            </a:extLst>
          </p:cNvPr>
          <p:cNvSpPr/>
          <p:nvPr/>
        </p:nvSpPr>
        <p:spPr>
          <a:xfrm>
            <a:off x="3883359" y="1240543"/>
            <a:ext cx="2088815" cy="169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1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64B3BC6-1EDB-4F96-B7CB-B5E2EA917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9398"/>
            <a:ext cx="5717553" cy="375267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2EBECF6-C1FA-4F58-B20D-3CA7AE1B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Defaults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DWS &amp; LPS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F4CC5177-6687-40BB-BEB6-47F4B3D6E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149149"/>
              </p:ext>
            </p:extLst>
          </p:nvPr>
        </p:nvGraphicFramePr>
        <p:xfrm>
          <a:off x="4699000" y="389989"/>
          <a:ext cx="4366248" cy="179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24">
                  <a:extLst>
                    <a:ext uri="{9D8B030D-6E8A-4147-A177-3AD203B41FA5}">
                      <a16:colId xmlns:a16="http://schemas.microsoft.com/office/drawing/2014/main" val="2181635261"/>
                    </a:ext>
                  </a:extLst>
                </a:gridCol>
                <a:gridCol w="2183124">
                  <a:extLst>
                    <a:ext uri="{9D8B030D-6E8A-4147-A177-3AD203B41FA5}">
                      <a16:colId xmlns:a16="http://schemas.microsoft.com/office/drawing/2014/main" val="3051312700"/>
                    </a:ext>
                  </a:extLst>
                </a:gridCol>
              </a:tblGrid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Param.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Default Value [mm] 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13865025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PD-ref. , meas. beam distance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408504634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size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2x2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332076899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gap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 (20micron right &amp; left)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535468108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Meas.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0.23067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8203612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Ref.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159570846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Shift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00086369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Tilt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[-500,500] microrad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920907408"/>
                  </a:ext>
                </a:extLst>
              </a:tr>
            </a:tbl>
          </a:graphicData>
        </a:graphic>
      </p:graphicFrame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921721D-06BC-4435-8F41-83A92FDA4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193" y="2715340"/>
            <a:ext cx="5415247" cy="375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9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3030C-16AC-42CA-996C-8C4007947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Shift = 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8019A-8B30-42E3-9E60-8C9AAEAD6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Default values</a:t>
            </a:r>
          </a:p>
          <a:p>
            <a:r>
              <a:rPr lang="en-US" sz="2400">
                <a:solidFill>
                  <a:schemeClr val="bg1"/>
                </a:solidFill>
              </a:rPr>
              <a:t>Changing one parameter/slide</a:t>
            </a:r>
          </a:p>
        </p:txBody>
      </p:sp>
    </p:spTree>
    <p:extLst>
      <p:ext uri="{BB962C8B-B14F-4D97-AF65-F5344CB8AC3E}">
        <p14:creationId xmlns:p14="http://schemas.microsoft.com/office/powerpoint/2010/main" val="1009626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8BCD-6FE4-4995-AE93-FC47DF10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to PD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DWS</a:t>
            </a:r>
            <a:r>
              <a:rPr lang="en-US" dirty="0"/>
              <a:t>[mm]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4E8D4D0-C4DA-4A7C-9FA7-973127F2C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352909"/>
              </p:ext>
            </p:extLst>
          </p:nvPr>
        </p:nvGraphicFramePr>
        <p:xfrm>
          <a:off x="6175375" y="389989"/>
          <a:ext cx="4366248" cy="179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24">
                  <a:extLst>
                    <a:ext uri="{9D8B030D-6E8A-4147-A177-3AD203B41FA5}">
                      <a16:colId xmlns:a16="http://schemas.microsoft.com/office/drawing/2014/main" val="2181635261"/>
                    </a:ext>
                  </a:extLst>
                </a:gridCol>
                <a:gridCol w="2183124">
                  <a:extLst>
                    <a:ext uri="{9D8B030D-6E8A-4147-A177-3AD203B41FA5}">
                      <a16:colId xmlns:a16="http://schemas.microsoft.com/office/drawing/2014/main" val="3051312700"/>
                    </a:ext>
                  </a:extLst>
                </a:gridCol>
              </a:tblGrid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Param.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Default Value [mm] 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13865025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PD-ref. , meas. beam distance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408504634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size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2x2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332076899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gap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 (20micron right &amp; left)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535468108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Meas.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0.23067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8203612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Ref.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159570846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Shift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00086369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Tilt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[-500,500] microrad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920907408"/>
                  </a:ext>
                </a:extLst>
              </a:tr>
            </a:tbl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AA91D7-1AE5-49D8-9F1F-E630EEBAC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1" y="1690688"/>
            <a:ext cx="5775457" cy="3824096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BC1341-B179-4685-96D5-2CE2FA539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3" y="2644686"/>
            <a:ext cx="5456592" cy="361323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DE73FC-F56F-49CB-B2FF-6C7AE1CD8131}"/>
              </a:ext>
            </a:extLst>
          </p:cNvPr>
          <p:cNvCxnSpPr/>
          <p:nvPr/>
        </p:nvCxnSpPr>
        <p:spPr>
          <a:xfrm>
            <a:off x="2333625" y="5124450"/>
            <a:ext cx="4581525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BC6BFD-1312-4EA5-A8A4-7F7102C1B840}"/>
              </a:ext>
            </a:extLst>
          </p:cNvPr>
          <p:cNvCxnSpPr>
            <a:cxnSpLocks/>
          </p:cNvCxnSpPr>
          <p:nvPr/>
        </p:nvCxnSpPr>
        <p:spPr>
          <a:xfrm>
            <a:off x="4105275" y="5124450"/>
            <a:ext cx="2809875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02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8BCD-6FE4-4995-AE93-FC47DF10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Comparison</a:t>
            </a:r>
            <a:br>
              <a:rPr lang="en-US" dirty="0"/>
            </a:br>
            <a:r>
              <a:rPr lang="en-US" dirty="0"/>
              <a:t>Distance to PD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DWS</a:t>
            </a:r>
            <a:r>
              <a:rPr lang="en-US" dirty="0"/>
              <a:t>[mm]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4E8D4D0-C4DA-4A7C-9FA7-973127F2C3DB}"/>
              </a:ext>
            </a:extLst>
          </p:cNvPr>
          <p:cNvGraphicFramePr>
            <a:graphicFrameLocks noGrp="1"/>
          </p:cNvGraphicFramePr>
          <p:nvPr/>
        </p:nvGraphicFramePr>
        <p:xfrm>
          <a:off x="6175375" y="389989"/>
          <a:ext cx="4366248" cy="179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24">
                  <a:extLst>
                    <a:ext uri="{9D8B030D-6E8A-4147-A177-3AD203B41FA5}">
                      <a16:colId xmlns:a16="http://schemas.microsoft.com/office/drawing/2014/main" val="2181635261"/>
                    </a:ext>
                  </a:extLst>
                </a:gridCol>
                <a:gridCol w="2183124">
                  <a:extLst>
                    <a:ext uri="{9D8B030D-6E8A-4147-A177-3AD203B41FA5}">
                      <a16:colId xmlns:a16="http://schemas.microsoft.com/office/drawing/2014/main" val="3051312700"/>
                    </a:ext>
                  </a:extLst>
                </a:gridCol>
              </a:tblGrid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Param.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Default Value [mm] 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13865025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PD-ref. , meas. beam distance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408504634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size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2x2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332076899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gap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 (20micron right &amp; left)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535468108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Meas.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0.23067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8203612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Ref.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159570846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Shift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00086369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Tilt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[-500,500] microrad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920907408"/>
                  </a:ext>
                </a:extLst>
              </a:tr>
            </a:tbl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AA91D7-1AE5-49D8-9F1F-E630EEBAC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7" y="2552129"/>
            <a:ext cx="5775457" cy="3824096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DACB62A-45DD-4F82-A509-AF091B400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397" y="2644687"/>
            <a:ext cx="4366247" cy="373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854</Words>
  <Application>Microsoft Office PowerPoint</Application>
  <PresentationFormat>Widescreen</PresentationFormat>
  <Paragraphs>260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First-order Shifted,Tilted Tophat Solution</vt:lpstr>
      <vt:lpstr>First-order Tophat-Gaussian Signals</vt:lpstr>
      <vt:lpstr>“Default” Parameters (center of rot. PD)</vt:lpstr>
      <vt:lpstr>Defaults DWS</vt:lpstr>
      <vt:lpstr>Defaults LPS</vt:lpstr>
      <vt:lpstr>Defaults DWS &amp; LPS</vt:lpstr>
      <vt:lpstr>Shift = 0</vt:lpstr>
      <vt:lpstr>Distance to PD DWS[mm]</vt:lpstr>
      <vt:lpstr>Comparison Distance to PD DWS[mm]</vt:lpstr>
      <vt:lpstr>Distance to PD LPS</vt:lpstr>
      <vt:lpstr>Comparison Distance to PD LPS</vt:lpstr>
      <vt:lpstr>Distance to PD LPS</vt:lpstr>
      <vt:lpstr>Distance to PD DWS Slopes[mm]</vt:lpstr>
      <vt:lpstr>Distance to PD LPS Slope[mm]</vt:lpstr>
      <vt:lpstr>PD size [mm]</vt:lpstr>
      <vt:lpstr>Gap Size [mm] (half-gap)</vt:lpstr>
      <vt:lpstr>Ref. Beam Waist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Tophat-Gaussian Signals</dc:title>
  <dc:creator>Paul Edwards</dc:creator>
  <cp:lastModifiedBy>Paul Edwards</cp:lastModifiedBy>
  <cp:revision>45</cp:revision>
  <dcterms:created xsi:type="dcterms:W3CDTF">2020-05-04T19:07:21Z</dcterms:created>
  <dcterms:modified xsi:type="dcterms:W3CDTF">2020-05-19T19:48:27Z</dcterms:modified>
</cp:coreProperties>
</file>