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71" r:id="rId2"/>
    <p:sldId id="274" r:id="rId3"/>
    <p:sldId id="275" r:id="rId4"/>
    <p:sldId id="277" r:id="rId5"/>
    <p:sldId id="278" r:id="rId6"/>
    <p:sldId id="279" r:id="rId7"/>
    <p:sldId id="280" r:id="rId8"/>
    <p:sldId id="282" r:id="rId9"/>
    <p:sldId id="273" r:id="rId10"/>
    <p:sldId id="276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63B39-7C0B-40AB-8E59-C219CDB47F0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F77-48AA-4330-AB24-B3CFDA80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3F-8486-44D3-BF7A-8C2CD05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18D3-FA61-4056-B331-054EF41C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56B4-7448-417A-BD5C-AD9ADEC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D646-8183-431C-8649-FF4CFA2E8AF3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5F80-3756-4714-BEAF-D904B76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D68F-93B5-444A-9B2B-5D3A637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0CB-7546-4EF4-BAB9-1A87EA5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CCA-2FB2-4798-879D-8711E9DA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61C2-97D8-4668-A192-F2D3F56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8B6-0F19-466C-B7AD-F9201D915A4C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54B-BA88-439A-B795-04D672D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E481-8478-40B6-9BD4-D7C8ABB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5C64-FAD6-4500-AA40-5607B254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DDDD-80C9-43F6-A8F1-88B2A267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3236-8737-47D2-A109-B6172E9F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64B4-93F3-49C9-AAAC-307FD318026A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A70A-D954-4908-A503-5CAEBC8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FE6-64EC-495A-B5EE-A1D98EB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C4B5-47EB-4935-AFB7-8A93395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760-9528-48C8-9E01-25476235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769E-3100-4616-BE1A-972894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A37-32F4-40D8-9517-2F5A08BDB427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7087-58E8-4F00-BD2F-3CE763A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A25-D365-4CFD-A9CA-CE66E5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90488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5EE-DFFE-4640-B090-CD7346F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A4F5-3BFC-40CF-B1C8-EBECA527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D865-3AC4-4D2B-816A-7F39F59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A2F3-7DB7-485B-89C2-17B698416CAD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4082-B883-4550-A671-B4B3B0F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F44B-E89D-43F4-81EE-FD605D7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0EC-43D2-427D-BAEE-6BD7170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12E-9E6F-4CDC-9257-32FD854A7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081E-3306-4143-AD91-33139EC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80DB-313E-4917-AE1F-4EA5425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A67C-B261-4B9C-9851-0FB1B40AB8D8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9C90-D62F-4DF6-AB3B-0AA5CD5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EE04-7715-48AC-936E-D2010E6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4F5-7B56-491C-9105-A44A1F17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71-0D5D-4E1E-BF21-01A6BDF2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A7E2-D7BA-414C-8319-C9B99C48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BE9C-7F38-4E2C-8B68-67595F50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BB19-7E55-44B6-8118-A7C35CB1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E47E4-5739-4F1B-9F31-19F0EF9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28DB-CEB4-4398-91EE-54F14FE74771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5664-86CB-4FFF-88FC-49B7D6A8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4534-AE3E-4FC1-A76D-5147CCC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60-1502-4FE8-81D9-BF42631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DB61-D936-43AF-B482-65CBCDD5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CBB-CFAE-415E-9D95-A295BCD2B429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AF3-D8E3-409E-968F-C744447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70AD-D890-45A9-8EE4-5FD6C2C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1BCE-A1D2-4878-BEF5-62F71AD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EE33-01A3-4ECE-A2A5-EEFC45AD77AC}" type="datetime1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5D53-7F87-489A-AB9E-FF91A0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6B7A-246B-4827-833C-3E5A9D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01F-0E52-46F8-BB7B-E5501F6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59DB-688B-47DC-A773-6C128BD6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0283-B238-4399-A2E0-A43AB9C5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102-15B7-4146-BEF7-4044516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F373-D5E1-4A75-A745-368F2530E80B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7C7-4A91-442D-A996-C7A1AD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C8E-95F4-42B2-8010-3E3C70D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964-1771-40BA-AEB6-D8146E2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FD45-34D3-4C51-9431-478FB24D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B7C-7F14-4D3F-B127-F8E73C62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3FD-59B0-4349-983A-544CBF8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51E-20EC-4ABF-A0A1-B77083D5656E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1C0B-9873-4D21-9D4F-B6CF631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942-DB87-4978-AB66-D3D25F4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0417-0820-489F-A5A3-442FC1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6208-0BAD-4D53-9185-9D774ADF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E4E4-ED26-4737-AF95-3E9C7FA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4C2D-FC7B-45C9-9C62-4AAD2DA6550A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CCB2-3139-4B14-B87B-B25105A3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BAB-54A0-4F85-BDF7-F8DC8E5F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tmp"/><Relationship Id="rId3" Type="http://schemas.openxmlformats.org/officeDocument/2006/relationships/image" Target="../media/image49.tmp"/><Relationship Id="rId7" Type="http://schemas.openxmlformats.org/officeDocument/2006/relationships/image" Target="../media/image53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tmp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mp"/><Relationship Id="rId3" Type="http://schemas.openxmlformats.org/officeDocument/2006/relationships/image" Target="../media/image9.tmp"/><Relationship Id="rId7" Type="http://schemas.openxmlformats.org/officeDocument/2006/relationships/image" Target="../media/image13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Relationship Id="rId9" Type="http://schemas.openxmlformats.org/officeDocument/2006/relationships/image" Target="../media/image15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Relationship Id="rId9" Type="http://schemas.openxmlformats.org/officeDocument/2006/relationships/image" Target="../media/image23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image" Target="../media/image25.tmp"/><Relationship Id="rId7" Type="http://schemas.openxmlformats.org/officeDocument/2006/relationships/image" Target="../media/image29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Relationship Id="rId9" Type="http://schemas.openxmlformats.org/officeDocument/2006/relationships/image" Target="../media/image31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mp"/><Relationship Id="rId3" Type="http://schemas.openxmlformats.org/officeDocument/2006/relationships/image" Target="../media/image33.tmp"/><Relationship Id="rId7" Type="http://schemas.openxmlformats.org/officeDocument/2006/relationships/image" Target="../media/image37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mp"/><Relationship Id="rId5" Type="http://schemas.openxmlformats.org/officeDocument/2006/relationships/image" Target="../media/image35.tmp"/><Relationship Id="rId4" Type="http://schemas.openxmlformats.org/officeDocument/2006/relationships/image" Target="../media/image34.tmp"/><Relationship Id="rId9" Type="http://schemas.openxmlformats.org/officeDocument/2006/relationships/image" Target="../media/image3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7" Type="http://schemas.openxmlformats.org/officeDocument/2006/relationships/image" Target="../media/image43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tmp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60008" y="308665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8167D2-0253-449B-892B-C5D8FFB9833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K</a:t>
            </a:r>
            <a:r>
              <a:rPr lang="en-US" baseline="30000" dirty="0"/>
              <a:t>th</a:t>
            </a:r>
            <a:r>
              <a:rPr lang="en-US" dirty="0"/>
              <a:t> Order Approximation:</a:t>
            </a:r>
            <a:br>
              <a:rPr lang="en-US" dirty="0"/>
            </a:br>
            <a:r>
              <a:rPr lang="en-US" dirty="0"/>
              <a:t>Shifted Beam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0BCF67-E3AC-47AC-AEE4-99DC30ACE474}"/>
              </a:ext>
            </a:extLst>
          </p:cNvPr>
          <p:cNvSpPr txBox="1">
            <a:spLocks/>
          </p:cNvSpPr>
          <p:nvPr/>
        </p:nvSpPr>
        <p:spPr>
          <a:xfrm>
            <a:off x="1765177" y="257754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May 26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1D396-BA33-4F50-BD0C-7979E8F1C1F4}"/>
              </a:ext>
            </a:extLst>
          </p:cNvPr>
          <p:cNvSpPr txBox="1"/>
          <p:nvPr/>
        </p:nvSpPr>
        <p:spPr>
          <a:xfrm>
            <a:off x="4021606" y="4515081"/>
            <a:ext cx="7266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 expansion analysis (at </a:t>
            </a:r>
            <a:r>
              <a:rPr lang="en-US" sz="2000" dirty="0" err="1"/>
              <a:t>waist,</a:t>
            </a:r>
            <a:r>
              <a:rPr lang="en-US" sz="2000" i="1" dirty="0" err="1"/>
              <a:t>z</a:t>
            </a:r>
            <a:r>
              <a:rPr lang="en-US" sz="2000" dirty="0"/>
              <a:t>=0):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Gaussian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0-100 micron offset </a:t>
            </a:r>
            <a:r>
              <a:rPr lang="en-US" sz="2000" dirty="0" err="1"/>
              <a:t>tophat</a:t>
            </a:r>
            <a:r>
              <a:rPr lang="en-US" sz="2000" dirty="0"/>
              <a:t> (34)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Computation times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Tophat</a:t>
            </a:r>
            <a:r>
              <a:rPr lang="en-US" sz="2000" dirty="0"/>
              <a:t> ,varied max mode order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E6D38-6448-4B0C-B750-7ADAA398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42253" y="1426530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7C3D142-9152-411B-A6F3-BDF287A4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2" y="1477190"/>
            <a:ext cx="6717435" cy="4604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F0EE1-FFA4-4538-8305-AA78BAF2B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61" y="6081275"/>
            <a:ext cx="6500423" cy="647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51C1D3-4A58-423F-B9C0-1B67513BF780}"/>
              </a:ext>
            </a:extLst>
          </p:cNvPr>
          <p:cNvSpPr txBox="1"/>
          <p:nvPr/>
        </p:nvSpPr>
        <p:spPr>
          <a:xfrm>
            <a:off x="541538" y="878889"/>
            <a:ext cx="1070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Computation Times: Varying </a:t>
            </a:r>
            <a:r>
              <a:rPr lang="en-US" sz="3600" dirty="0" err="1"/>
              <a:t>Tophat</a:t>
            </a:r>
            <a:r>
              <a:rPr lang="en-US" sz="3600" dirty="0"/>
              <a:t> Max Mode Order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88C90-F920-4ED3-910C-8D94ABA1A34F}"/>
              </a:ext>
            </a:extLst>
          </p:cNvPr>
          <p:cNvSpPr txBox="1"/>
          <p:nvPr/>
        </p:nvSpPr>
        <p:spPr>
          <a:xfrm>
            <a:off x="7710066" y="1880325"/>
            <a:ext cx="4381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Same scenario as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Times shown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~double from mode 18 to 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~O(n</a:t>
            </a:r>
            <a:r>
              <a:rPr lang="en-US" sz="2000" baseline="30000" dirty="0"/>
              <a:t>2</a:t>
            </a:r>
            <a:r>
              <a:rPr lang="en-US" sz="2000" dirty="0"/>
              <a:t>) …? (34 went fast)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9E1964-8FBD-44C0-9A55-035FED6B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85078" y="1137152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C1D3-4A58-423F-B9C0-1B67513BF780}"/>
              </a:ext>
            </a:extLst>
          </p:cNvPr>
          <p:cNvSpPr txBox="1"/>
          <p:nvPr/>
        </p:nvSpPr>
        <p:spPr>
          <a:xfrm>
            <a:off x="284363" y="551411"/>
            <a:ext cx="1070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J-</a:t>
            </a:r>
            <a:r>
              <a:rPr lang="en-US" sz="3600" dirty="0" err="1"/>
              <a:t>th</a:t>
            </a:r>
            <a:r>
              <a:rPr lang="en-US" sz="3600" dirty="0"/>
              <a:t> order Tilt Sneak-peek</a:t>
            </a:r>
            <a:endParaRPr lang="en-US" sz="2400" dirty="0"/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E509DDF8-06D2-4640-8FE9-B91382405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5" y="1373990"/>
            <a:ext cx="1997150" cy="811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B7F57D-595B-4AF7-AEDA-0BD4344D8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35" y="2801586"/>
            <a:ext cx="7802884" cy="7210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3959E7-BD22-486D-8A05-1AE1A4CCB296}"/>
              </a:ext>
            </a:extLst>
          </p:cNvPr>
          <p:cNvCxnSpPr/>
          <p:nvPr/>
        </p:nvCxnSpPr>
        <p:spPr>
          <a:xfrm>
            <a:off x="0" y="2480083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0522E-3C77-4ADC-8D9A-3CF221F86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87" y="1617097"/>
            <a:ext cx="8570361" cy="467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5A0F92-1FC1-4E30-A96D-3274BA365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63" y="4800520"/>
            <a:ext cx="3919581" cy="502511"/>
          </a:xfrm>
          <a:prstGeom prst="rect">
            <a:avLst/>
          </a:prstGeom>
        </p:spPr>
      </p:pic>
      <p:pic>
        <p:nvPicPr>
          <p:cNvPr id="22" name="Picture 21" descr="A picture containing knife&#10;&#10;Description automatically generated">
            <a:extLst>
              <a:ext uri="{FF2B5EF4-FFF2-40B4-BE49-F238E27FC236}">
                <a16:creationId xmlns:a16="http://schemas.microsoft.com/office/drawing/2014/main" id="{A644977F-9637-4A86-81C3-74012122F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8" y="5451001"/>
            <a:ext cx="5353639" cy="11548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87FBC7-7FEA-49CA-8D6E-CB10E36ED255}"/>
              </a:ext>
            </a:extLst>
          </p:cNvPr>
          <p:cNvSpPr/>
          <p:nvPr/>
        </p:nvSpPr>
        <p:spPr>
          <a:xfrm>
            <a:off x="284363" y="4800520"/>
            <a:ext cx="5576614" cy="184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969B5D-F6E0-467C-9E79-427C2F361D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60" y="3925953"/>
            <a:ext cx="7381268" cy="426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4BB7058-3C89-4D34-ACBE-219B9C493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39" y="4752454"/>
            <a:ext cx="5287622" cy="1910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09BE53F9-326E-4842-A1C5-27F0FC8A2E9A}"/>
              </a:ext>
            </a:extLst>
          </p:cNvPr>
          <p:cNvSpPr/>
          <p:nvPr/>
        </p:nvSpPr>
        <p:spPr>
          <a:xfrm>
            <a:off x="5743204" y="4877219"/>
            <a:ext cx="1067080" cy="49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3845916-36B8-4C63-9346-6EFE05DA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2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85078" y="1137152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C1D3-4A58-423F-B9C0-1B67513BF780}"/>
              </a:ext>
            </a:extLst>
          </p:cNvPr>
          <p:cNvSpPr txBox="1"/>
          <p:nvPr/>
        </p:nvSpPr>
        <p:spPr>
          <a:xfrm>
            <a:off x="284363" y="551411"/>
            <a:ext cx="1070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What’s Next?</a:t>
            </a:r>
            <a:endParaRPr lang="en-US" sz="2400" dirty="0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F8AD7F2E-3943-4B43-A56E-E4A132E0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5119"/>
              </p:ext>
            </p:extLst>
          </p:nvPr>
        </p:nvGraphicFramePr>
        <p:xfrm>
          <a:off x="355600" y="2152268"/>
          <a:ext cx="11541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880">
                  <a:extLst>
                    <a:ext uri="{9D8B030D-6E8A-4147-A177-3AD203B41FA5}">
                      <a16:colId xmlns:a16="http://schemas.microsoft.com/office/drawing/2014/main" val="1877432917"/>
                    </a:ext>
                  </a:extLst>
                </a:gridCol>
                <a:gridCol w="5770880">
                  <a:extLst>
                    <a:ext uri="{9D8B030D-6E8A-4147-A177-3AD203B41FA5}">
                      <a16:colId xmlns:a16="http://schemas.microsoft.com/office/drawing/2014/main" val="125297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1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order tilt-shift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shift analysis, signals with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order tilt, K</a:t>
                      </a:r>
                      <a:r>
                        <a:rPr lang="en-US" baseline="30000" dirty="0"/>
                        <a:t>th </a:t>
                      </a:r>
                      <a:r>
                        <a:rPr lang="en-US" dirty="0"/>
                        <a:t>order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Simplified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J</a:t>
                      </a:r>
                      <a:r>
                        <a:rPr lang="en-US" baseline="30000" dirty="0" err="1">
                          <a:highlight>
                            <a:srgbClr val="FFFF00"/>
                          </a:highlight>
                        </a:rPr>
                        <a:t>th</a:t>
                      </a:r>
                      <a:r>
                        <a:rPr lang="en-US" baseline="300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order tilt solution, signals with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J</a:t>
                      </a:r>
                      <a:r>
                        <a:rPr lang="en-US" baseline="30000" dirty="0" err="1">
                          <a:highlight>
                            <a:srgbClr val="FFFF00"/>
                          </a:highlight>
                        </a:rPr>
                        <a:t>th</a:t>
                      </a:r>
                      <a:r>
                        <a:rPr lang="en-US" baseline="300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order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~ 1-2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</a:t>
                      </a:r>
                      <a:r>
                        <a:rPr lang="en-US" dirty="0" err="1"/>
                        <a:t>J</a:t>
                      </a:r>
                      <a:r>
                        <a:rPr lang="en-US" baseline="30000" dirty="0" err="1"/>
                        <a:t>th</a:t>
                      </a:r>
                      <a:r>
                        <a:rPr lang="en-US" baseline="30000" dirty="0"/>
                        <a:t> </a:t>
                      </a:r>
                      <a:r>
                        <a:rPr lang="en-US" baseline="0" dirty="0"/>
                        <a:t>order tilt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3-4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49016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1A0BE53-2904-4CF0-9C5B-C118DD6D5214}"/>
              </a:ext>
            </a:extLst>
          </p:cNvPr>
          <p:cNvCxnSpPr/>
          <p:nvPr/>
        </p:nvCxnSpPr>
        <p:spPr>
          <a:xfrm>
            <a:off x="447040" y="3505200"/>
            <a:ext cx="1635760" cy="1087120"/>
          </a:xfrm>
          <a:prstGeom prst="bentConnector3">
            <a:avLst>
              <a:gd name="adj1" fmla="val -12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 up of a clock&#10;&#10;Description automatically generated">
            <a:extLst>
              <a:ext uri="{FF2B5EF4-FFF2-40B4-BE49-F238E27FC236}">
                <a16:creationId xmlns:a16="http://schemas.microsoft.com/office/drawing/2014/main" id="{FA4144C6-D37A-4284-9032-9CDF73137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4260084"/>
            <a:ext cx="1980182" cy="913141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10DBA8D-6442-43E3-AE2F-AE20F254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50DF2506-4CFA-4FAA-BCB9-7EEB5E4E5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03" y="1764730"/>
            <a:ext cx="2514038" cy="24684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pic>
        <p:nvPicPr>
          <p:cNvPr id="11" name="Picture 10" descr="A picture containing sitting, green, light, white&#10;&#10;Description automatically generated">
            <a:extLst>
              <a:ext uri="{FF2B5EF4-FFF2-40B4-BE49-F238E27FC236}">
                <a16:creationId xmlns:a16="http://schemas.microsoft.com/office/drawing/2014/main" id="{1CC85005-CAD9-4324-85FB-8DF9F603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64" y="2187329"/>
            <a:ext cx="4865261" cy="44687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408374" y="576011"/>
            <a:ext cx="39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Shifted Gaussian</a:t>
            </a:r>
            <a:endParaRPr lang="en-US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53787B-4113-4906-A861-AFC522BBF2B1}"/>
              </a:ext>
            </a:extLst>
          </p:cNvPr>
          <p:cNvCxnSpPr>
            <a:cxnSpLocks/>
          </p:cNvCxnSpPr>
          <p:nvPr/>
        </p:nvCxnSpPr>
        <p:spPr>
          <a:xfrm>
            <a:off x="9181112" y="2152001"/>
            <a:ext cx="0" cy="4240336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F1F51-A7C3-483C-8661-EDDDCF12C25C}"/>
              </a:ext>
            </a:extLst>
          </p:cNvPr>
          <p:cNvSpPr txBox="1"/>
          <p:nvPr/>
        </p:nvSpPr>
        <p:spPr>
          <a:xfrm>
            <a:off x="3740402" y="551411"/>
            <a:ext cx="5623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Intensity contour (100 micron)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Intensity at y=0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Vertical lines show expected shift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(L to R: 25,50,75,100um)</a:t>
            </a:r>
          </a:p>
        </p:txBody>
      </p:sp>
      <p:pic>
        <p:nvPicPr>
          <p:cNvPr id="37" name="Picture 36" descr="A close up of a map&#10;&#10;Description automatically generated">
            <a:extLst>
              <a:ext uri="{FF2B5EF4-FFF2-40B4-BE49-F238E27FC236}">
                <a16:creationId xmlns:a16="http://schemas.microsoft.com/office/drawing/2014/main" id="{78A676B0-F1DB-439C-BB3E-A2FD2E2FD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81" y="4324156"/>
            <a:ext cx="2447314" cy="238774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28D23F-AC6C-447D-A6F8-ED064EFA456C}"/>
              </a:ext>
            </a:extLst>
          </p:cNvPr>
          <p:cNvCxnSpPr>
            <a:cxnSpLocks/>
          </p:cNvCxnSpPr>
          <p:nvPr/>
        </p:nvCxnSpPr>
        <p:spPr>
          <a:xfrm>
            <a:off x="2458992" y="4243528"/>
            <a:ext cx="0" cy="2333086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78ED65-F001-479D-9DE1-7CC380E1471F}"/>
              </a:ext>
            </a:extLst>
          </p:cNvPr>
          <p:cNvCxnSpPr>
            <a:cxnSpLocks/>
          </p:cNvCxnSpPr>
          <p:nvPr/>
        </p:nvCxnSpPr>
        <p:spPr>
          <a:xfrm>
            <a:off x="5573983" y="1900675"/>
            <a:ext cx="0" cy="2075022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map&#10;&#10;Description automatically generated">
            <a:extLst>
              <a:ext uri="{FF2B5EF4-FFF2-40B4-BE49-F238E27FC236}">
                <a16:creationId xmlns:a16="http://schemas.microsoft.com/office/drawing/2014/main" id="{A4BF56A9-8A59-4152-9E92-84BF17D95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34" y="1900675"/>
            <a:ext cx="2365642" cy="231995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77E138-DFA7-4313-B1F0-711A62E10CB0}"/>
              </a:ext>
            </a:extLst>
          </p:cNvPr>
          <p:cNvCxnSpPr>
            <a:cxnSpLocks/>
          </p:cNvCxnSpPr>
          <p:nvPr/>
        </p:nvCxnSpPr>
        <p:spPr>
          <a:xfrm>
            <a:off x="2904355" y="1900675"/>
            <a:ext cx="0" cy="2161018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close up of a map&#10;&#10;Description automatically generated">
            <a:extLst>
              <a:ext uri="{FF2B5EF4-FFF2-40B4-BE49-F238E27FC236}">
                <a16:creationId xmlns:a16="http://schemas.microsoft.com/office/drawing/2014/main" id="{B044DE15-5849-46D0-9260-4E29E88CDD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03" y="4334400"/>
            <a:ext cx="2441493" cy="237750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BE518C-9FC5-4CAD-98C9-D12C3F690FF8}"/>
              </a:ext>
            </a:extLst>
          </p:cNvPr>
          <p:cNvCxnSpPr>
            <a:cxnSpLocks/>
          </p:cNvCxnSpPr>
          <p:nvPr/>
        </p:nvCxnSpPr>
        <p:spPr>
          <a:xfrm>
            <a:off x="5131007" y="4403040"/>
            <a:ext cx="0" cy="2075022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9503F0-7AF3-4E2B-A7DF-5E423102F401}"/>
              </a:ext>
            </a:extLst>
          </p:cNvPr>
          <p:cNvSpPr txBox="1"/>
          <p:nvPr/>
        </p:nvSpPr>
        <p:spPr>
          <a:xfrm>
            <a:off x="8588237" y="1263999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Intensity (a=100um,5</a:t>
            </a:r>
            <a:r>
              <a:rPr lang="en-US" baseline="30000" dirty="0"/>
              <a:t>th</a:t>
            </a:r>
            <a:r>
              <a:rPr lang="en-US" dirty="0"/>
              <a:t> order)</a:t>
            </a:r>
          </a:p>
          <a:p>
            <a:r>
              <a:rPr lang="en-US" dirty="0"/>
              <a:t>(image was low res)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37C34E-6E4E-4A54-8B62-BD0CA2B98278}"/>
              </a:ext>
            </a:extLst>
          </p:cNvPr>
          <p:cNvCxnSpPr>
            <a:cxnSpLocks/>
          </p:cNvCxnSpPr>
          <p:nvPr/>
        </p:nvCxnSpPr>
        <p:spPr>
          <a:xfrm>
            <a:off x="4016103" y="1252605"/>
            <a:ext cx="0" cy="501222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3E78-64A6-47C3-8959-44CE9AB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81174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244598" y="115289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2ABD2-11B1-4C7D-BD02-2B311C5C6785}"/>
              </a:ext>
            </a:extLst>
          </p:cNvPr>
          <p:cNvSpPr txBox="1"/>
          <p:nvPr/>
        </p:nvSpPr>
        <p:spPr>
          <a:xfrm>
            <a:off x="76200" y="1346463"/>
            <a:ext cx="74034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Shifts for 25, 50, 75, 100 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Basis: beam radius = 2/3mm,w</a:t>
            </a:r>
            <a:r>
              <a:rPr lang="en-US" sz="3200" baseline="-25000" dirty="0"/>
              <a:t>0</a:t>
            </a:r>
            <a:r>
              <a:rPr lang="en-US" sz="3200" dirty="0"/>
              <a:t>~ 0.2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Full mode order 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Intensity Resolution = 200x200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Full plot above zoomed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K = </a:t>
            </a:r>
            <a:r>
              <a:rPr lang="en-US" sz="3200" dirty="0"/>
              <a:t>approximation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Convergence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25um at K=2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50um at K=6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75 um at K=10?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100 um at K=14??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DB233-B171-414E-ADFC-8C7A4A5E8C13}"/>
              </a:ext>
            </a:extLst>
          </p:cNvPr>
          <p:cNvSpPr txBox="1"/>
          <p:nvPr/>
        </p:nvSpPr>
        <p:spPr>
          <a:xfrm>
            <a:off x="4258934" y="578378"/>
            <a:ext cx="506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Shifted </a:t>
            </a:r>
            <a:r>
              <a:rPr lang="en-US" sz="3600" dirty="0" err="1"/>
              <a:t>Tophat</a:t>
            </a:r>
            <a:r>
              <a:rPr lang="en-US" sz="3600" dirty="0"/>
              <a:t> at Waist</a:t>
            </a:r>
            <a:endParaRPr lang="en-US" sz="24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D1B6F38-1063-44B2-A03F-E9708226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67" y="1235259"/>
            <a:ext cx="1641561" cy="205195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D8C04BC-FC6B-4B08-976A-3F803174D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45" y="3255316"/>
            <a:ext cx="2756006" cy="342580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4E48EDA-1E1D-4E8B-B7EE-ABB13B10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9490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244598" y="1010019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DB233-B171-414E-ADFC-8C7A4A5E8C13}"/>
              </a:ext>
            </a:extLst>
          </p:cNvPr>
          <p:cNvSpPr txBox="1"/>
          <p:nvPr/>
        </p:nvSpPr>
        <p:spPr>
          <a:xfrm>
            <a:off x="4258934" y="425978"/>
            <a:ext cx="559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25 micron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109A4-0F15-42B9-A721-873CA127C3E2}"/>
              </a:ext>
            </a:extLst>
          </p:cNvPr>
          <p:cNvSpPr txBox="1"/>
          <p:nvPr/>
        </p:nvSpPr>
        <p:spPr>
          <a:xfrm>
            <a:off x="1476374" y="101001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E91A2-7738-48DA-8D2D-E7A43C75AFF4}"/>
              </a:ext>
            </a:extLst>
          </p:cNvPr>
          <p:cNvSpPr txBox="1"/>
          <p:nvPr/>
        </p:nvSpPr>
        <p:spPr>
          <a:xfrm>
            <a:off x="4306558" y="101001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FEBA1-8EFB-4E3F-9335-CE5C410DF67F}"/>
              </a:ext>
            </a:extLst>
          </p:cNvPr>
          <p:cNvSpPr txBox="1"/>
          <p:nvPr/>
        </p:nvSpPr>
        <p:spPr>
          <a:xfrm>
            <a:off x="7211683" y="101589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E3CFA-B0DC-432B-9238-883FABD4FE20}"/>
              </a:ext>
            </a:extLst>
          </p:cNvPr>
          <p:cNvSpPr txBox="1"/>
          <p:nvPr/>
        </p:nvSpPr>
        <p:spPr>
          <a:xfrm>
            <a:off x="9879941" y="1038315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BE1201E9-D0E1-4509-A06E-0DD1B3052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32" y="1401677"/>
            <a:ext cx="1827669" cy="2249438"/>
          </a:xfrm>
          <a:prstGeom prst="rect">
            <a:avLst/>
          </a:prstGeom>
        </p:spPr>
      </p:pic>
      <p:pic>
        <p:nvPicPr>
          <p:cNvPr id="30" name="Picture 29" descr="A picture containing room&#10;&#10;Description automatically generated">
            <a:extLst>
              <a:ext uri="{FF2B5EF4-FFF2-40B4-BE49-F238E27FC236}">
                <a16:creationId xmlns:a16="http://schemas.microsoft.com/office/drawing/2014/main" id="{F7C346F1-0617-49F9-8D42-63F30C509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30" y="3638424"/>
            <a:ext cx="2499967" cy="3071278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7C10CB81-4958-4CAB-AF04-77D6F6AB0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99" y="1408747"/>
            <a:ext cx="1827670" cy="2277515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C4D49DE7-0225-4F31-8B3F-4A80FE6A4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93" y="3686262"/>
            <a:ext cx="2453060" cy="3046357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767467E-6976-46E6-88AB-22A27CBE2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457" y="1408747"/>
            <a:ext cx="1849411" cy="2277515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7ECACEDA-64E9-4AD6-BF35-7B0B664A5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49" y="3743412"/>
            <a:ext cx="2429669" cy="2989207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0BEB03C3-5C96-4308-98F9-2C034A692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75" y="1418127"/>
            <a:ext cx="1786275" cy="2201241"/>
          </a:xfrm>
          <a:prstGeom prst="rect">
            <a:avLst/>
          </a:prstGeom>
        </p:spPr>
      </p:pic>
      <p:pic>
        <p:nvPicPr>
          <p:cNvPr id="42" name="Picture 4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4B67599B-DB45-49D2-B626-6E786A4597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7" y="3679092"/>
            <a:ext cx="2499967" cy="307183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E34CE91E-995A-4DDD-920E-58F8311C1038}"/>
              </a:ext>
            </a:extLst>
          </p:cNvPr>
          <p:cNvSpPr/>
          <p:nvPr/>
        </p:nvSpPr>
        <p:spPr>
          <a:xfrm>
            <a:off x="1268690" y="976977"/>
            <a:ext cx="963283" cy="474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8032519-A12D-43BA-8403-E210B5ED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85383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244598" y="1010019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DB233-B171-414E-ADFC-8C7A4A5E8C13}"/>
              </a:ext>
            </a:extLst>
          </p:cNvPr>
          <p:cNvSpPr txBox="1"/>
          <p:nvPr/>
        </p:nvSpPr>
        <p:spPr>
          <a:xfrm>
            <a:off x="4258934" y="425978"/>
            <a:ext cx="559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 micron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109A4-0F15-42B9-A721-873CA127C3E2}"/>
              </a:ext>
            </a:extLst>
          </p:cNvPr>
          <p:cNvSpPr txBox="1"/>
          <p:nvPr/>
        </p:nvSpPr>
        <p:spPr>
          <a:xfrm>
            <a:off x="1476374" y="101001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E91A2-7738-48DA-8D2D-E7A43C75AFF4}"/>
              </a:ext>
            </a:extLst>
          </p:cNvPr>
          <p:cNvSpPr txBox="1"/>
          <p:nvPr/>
        </p:nvSpPr>
        <p:spPr>
          <a:xfrm>
            <a:off x="4306558" y="101001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FEBA1-8EFB-4E3F-9335-CE5C410DF67F}"/>
              </a:ext>
            </a:extLst>
          </p:cNvPr>
          <p:cNvSpPr txBox="1"/>
          <p:nvPr/>
        </p:nvSpPr>
        <p:spPr>
          <a:xfrm>
            <a:off x="7211683" y="101589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E3CFA-B0DC-432B-9238-883FABD4FE20}"/>
              </a:ext>
            </a:extLst>
          </p:cNvPr>
          <p:cNvSpPr txBox="1"/>
          <p:nvPr/>
        </p:nvSpPr>
        <p:spPr>
          <a:xfrm>
            <a:off x="9879941" y="1038315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  <p:pic>
        <p:nvPicPr>
          <p:cNvPr id="12" name="Picture 11" descr="A picture containing transport, balloon, tiled&#10;&#10;Description automatically generated">
            <a:extLst>
              <a:ext uri="{FF2B5EF4-FFF2-40B4-BE49-F238E27FC236}">
                <a16:creationId xmlns:a16="http://schemas.microsoft.com/office/drawing/2014/main" id="{0807BDA4-CFF2-4328-82F4-D192DEE3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63" y="1379351"/>
            <a:ext cx="1769937" cy="2213817"/>
          </a:xfrm>
          <a:prstGeom prst="rect">
            <a:avLst/>
          </a:prstGeom>
        </p:spPr>
      </p:pic>
      <p:pic>
        <p:nvPicPr>
          <p:cNvPr id="15" name="Picture 14" descr="A picture containing room&#10;&#10;Description automatically generated">
            <a:extLst>
              <a:ext uri="{FF2B5EF4-FFF2-40B4-BE49-F238E27FC236}">
                <a16:creationId xmlns:a16="http://schemas.microsoft.com/office/drawing/2014/main" id="{C081E291-3793-4834-A9B3-A9A1EC27F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39" y="3583450"/>
            <a:ext cx="2519198" cy="3173637"/>
          </a:xfrm>
          <a:prstGeom prst="rect">
            <a:avLst/>
          </a:prstGeom>
        </p:spPr>
      </p:pic>
      <p:pic>
        <p:nvPicPr>
          <p:cNvPr id="17" name="Picture 16" descr="A picture containing transport, balloon, aircraft&#10;&#10;Description automatically generated">
            <a:extLst>
              <a:ext uri="{FF2B5EF4-FFF2-40B4-BE49-F238E27FC236}">
                <a16:creationId xmlns:a16="http://schemas.microsoft.com/office/drawing/2014/main" id="{8BB40D68-06B5-4862-B608-4F174A8B7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70" y="1453044"/>
            <a:ext cx="1769937" cy="2187037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F96B8402-F2C5-4A95-B25E-815B0DFD6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1" y="3583450"/>
            <a:ext cx="2583285" cy="317363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92FEF06E-A9C5-4614-877A-FD074DC7C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92" y="1385231"/>
            <a:ext cx="1769937" cy="2206247"/>
          </a:xfrm>
          <a:prstGeom prst="rect">
            <a:avLst/>
          </a:prstGeom>
        </p:spPr>
      </p:pic>
      <p:pic>
        <p:nvPicPr>
          <p:cNvPr id="27" name="Picture 26" descr="A picture containing room&#10;&#10;Description automatically generated">
            <a:extLst>
              <a:ext uri="{FF2B5EF4-FFF2-40B4-BE49-F238E27FC236}">
                <a16:creationId xmlns:a16="http://schemas.microsoft.com/office/drawing/2014/main" id="{707CDEFE-5603-4772-99E8-8D0FB9FC4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65" y="3568507"/>
            <a:ext cx="2590885" cy="3173637"/>
          </a:xfrm>
          <a:prstGeom prst="rect">
            <a:avLst/>
          </a:prstGeom>
        </p:spPr>
      </p:pic>
      <p:pic>
        <p:nvPicPr>
          <p:cNvPr id="29" name="Picture 28" descr="A picture containing transport, balloon&#10;&#10;Description automatically generated">
            <a:extLst>
              <a:ext uri="{FF2B5EF4-FFF2-40B4-BE49-F238E27FC236}">
                <a16:creationId xmlns:a16="http://schemas.microsoft.com/office/drawing/2014/main" id="{867C5040-1642-4397-8B09-623AE12774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321" y="1379351"/>
            <a:ext cx="1780497" cy="2260725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76D63410-262A-4CC4-A4AC-F2A4969667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134" y="3590126"/>
            <a:ext cx="2561805" cy="317363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6BEB5521-3110-4D19-AC61-7559B88A7271}"/>
              </a:ext>
            </a:extLst>
          </p:cNvPr>
          <p:cNvSpPr/>
          <p:nvPr/>
        </p:nvSpPr>
        <p:spPr>
          <a:xfrm>
            <a:off x="7036459" y="933450"/>
            <a:ext cx="963283" cy="474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7E05CFD4-D164-4BA6-B892-1E3174FB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85383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244598" y="1010019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DB233-B171-414E-ADFC-8C7A4A5E8C13}"/>
              </a:ext>
            </a:extLst>
          </p:cNvPr>
          <p:cNvSpPr txBox="1"/>
          <p:nvPr/>
        </p:nvSpPr>
        <p:spPr>
          <a:xfrm>
            <a:off x="4258934" y="425978"/>
            <a:ext cx="559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75 micron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109A4-0F15-42B9-A721-873CA127C3E2}"/>
              </a:ext>
            </a:extLst>
          </p:cNvPr>
          <p:cNvSpPr txBox="1"/>
          <p:nvPr/>
        </p:nvSpPr>
        <p:spPr>
          <a:xfrm>
            <a:off x="1476374" y="101001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E91A2-7738-48DA-8D2D-E7A43C75AFF4}"/>
              </a:ext>
            </a:extLst>
          </p:cNvPr>
          <p:cNvSpPr txBox="1"/>
          <p:nvPr/>
        </p:nvSpPr>
        <p:spPr>
          <a:xfrm>
            <a:off x="4306558" y="101001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FEBA1-8EFB-4E3F-9335-CE5C410DF67F}"/>
              </a:ext>
            </a:extLst>
          </p:cNvPr>
          <p:cNvSpPr txBox="1"/>
          <p:nvPr/>
        </p:nvSpPr>
        <p:spPr>
          <a:xfrm>
            <a:off x="7211683" y="101589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E3CFA-B0DC-432B-9238-883FABD4FE20}"/>
              </a:ext>
            </a:extLst>
          </p:cNvPr>
          <p:cNvSpPr txBox="1"/>
          <p:nvPr/>
        </p:nvSpPr>
        <p:spPr>
          <a:xfrm>
            <a:off x="9879941" y="1038315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5E99EB0-95FC-4C3D-91C7-2523C0408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8" y="1311910"/>
            <a:ext cx="1869498" cy="2347810"/>
          </a:xfrm>
          <a:prstGeom prst="rect">
            <a:avLst/>
          </a:prstGeom>
        </p:spPr>
      </p:pic>
      <p:pic>
        <p:nvPicPr>
          <p:cNvPr id="10" name="Picture 9" descr="A blue and white tiled floor&#10;&#10;Description automatically generated">
            <a:extLst>
              <a:ext uri="{FF2B5EF4-FFF2-40B4-BE49-F238E27FC236}">
                <a16:creationId xmlns:a16="http://schemas.microsoft.com/office/drawing/2014/main" id="{B69627A6-7D2F-47EB-B5DB-7E017C2F5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0" y="3659720"/>
            <a:ext cx="2469973" cy="3089378"/>
          </a:xfrm>
          <a:prstGeom prst="rect">
            <a:avLst/>
          </a:prstGeom>
        </p:spPr>
      </p:pic>
      <p:pic>
        <p:nvPicPr>
          <p:cNvPr id="12" name="Picture 11" descr="A picture containing transport, balloon&#10;&#10;Description automatically generated">
            <a:extLst>
              <a:ext uri="{FF2B5EF4-FFF2-40B4-BE49-F238E27FC236}">
                <a16:creationId xmlns:a16="http://schemas.microsoft.com/office/drawing/2014/main" id="{9624B837-65AC-4F0D-8CEA-BDEC62618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29" y="1311910"/>
            <a:ext cx="1852454" cy="234781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51B727C-ECB6-4503-88CA-59D1170AD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51" y="3696005"/>
            <a:ext cx="2469972" cy="3049348"/>
          </a:xfrm>
          <a:prstGeom prst="rect">
            <a:avLst/>
          </a:prstGeom>
        </p:spPr>
      </p:pic>
      <p:pic>
        <p:nvPicPr>
          <p:cNvPr id="17" name="Picture 16" descr="A picture containing transport, balloon&#10;&#10;Description automatically generated">
            <a:extLst>
              <a:ext uri="{FF2B5EF4-FFF2-40B4-BE49-F238E27FC236}">
                <a16:creationId xmlns:a16="http://schemas.microsoft.com/office/drawing/2014/main" id="{89167462-3F56-4B40-9655-628A69001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65" y="1302012"/>
            <a:ext cx="1935046" cy="239477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72D4BE83-74AF-4F70-8F83-B0962D7EE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96" y="3659721"/>
            <a:ext cx="2469972" cy="3084584"/>
          </a:xfrm>
          <a:prstGeom prst="rect">
            <a:avLst/>
          </a:prstGeom>
        </p:spPr>
      </p:pic>
      <p:pic>
        <p:nvPicPr>
          <p:cNvPr id="25" name="Picture 24" descr="A picture containing transport, balloon&#10;&#10;Description automatically generated">
            <a:extLst>
              <a:ext uri="{FF2B5EF4-FFF2-40B4-BE49-F238E27FC236}">
                <a16:creationId xmlns:a16="http://schemas.microsoft.com/office/drawing/2014/main" id="{091D497C-C8B0-4337-B19A-A40C72121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44" y="1332896"/>
            <a:ext cx="1856194" cy="232682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CAF1540D-9FB0-4029-8895-BD29273001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72" y="3659716"/>
            <a:ext cx="2519359" cy="3085637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AA26956-F83B-4ED4-AF63-C0F8299D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758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244598" y="1010019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DB233-B171-414E-ADFC-8C7A4A5E8C13}"/>
              </a:ext>
            </a:extLst>
          </p:cNvPr>
          <p:cNvSpPr txBox="1"/>
          <p:nvPr/>
        </p:nvSpPr>
        <p:spPr>
          <a:xfrm>
            <a:off x="4258934" y="425978"/>
            <a:ext cx="559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100 micron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109A4-0F15-42B9-A721-873CA127C3E2}"/>
              </a:ext>
            </a:extLst>
          </p:cNvPr>
          <p:cNvSpPr txBox="1"/>
          <p:nvPr/>
        </p:nvSpPr>
        <p:spPr>
          <a:xfrm>
            <a:off x="1476374" y="101001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E91A2-7738-48DA-8D2D-E7A43C75AFF4}"/>
              </a:ext>
            </a:extLst>
          </p:cNvPr>
          <p:cNvSpPr txBox="1"/>
          <p:nvPr/>
        </p:nvSpPr>
        <p:spPr>
          <a:xfrm>
            <a:off x="4306558" y="101001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FEBA1-8EFB-4E3F-9335-CE5C410DF67F}"/>
              </a:ext>
            </a:extLst>
          </p:cNvPr>
          <p:cNvSpPr txBox="1"/>
          <p:nvPr/>
        </p:nvSpPr>
        <p:spPr>
          <a:xfrm>
            <a:off x="6935458" y="1015899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E3CFA-B0DC-432B-9238-883FABD4FE20}"/>
              </a:ext>
            </a:extLst>
          </p:cNvPr>
          <p:cNvSpPr txBox="1"/>
          <p:nvPr/>
        </p:nvSpPr>
        <p:spPr>
          <a:xfrm>
            <a:off x="9879941" y="1038315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4ED7C2B-A7CC-4153-9F09-AD1E4326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22" y="1290403"/>
            <a:ext cx="1804034" cy="228776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E0BE957-4BFD-4D52-9F2C-E2D926A6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7" y="3554333"/>
            <a:ext cx="2557133" cy="3160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CF6421-B57F-4683-B043-41EC181EB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69" y="1290404"/>
            <a:ext cx="1805484" cy="226393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1D5D1E3-0990-4E47-8B80-136CE3D13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02" y="3581815"/>
            <a:ext cx="2557133" cy="31469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DFD42E-46CB-4C78-B6ED-F8575DB7A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21" y="1292175"/>
            <a:ext cx="1805484" cy="2260387"/>
          </a:xfrm>
          <a:prstGeom prst="rect">
            <a:avLst/>
          </a:prstGeom>
        </p:spPr>
      </p:pic>
      <p:pic>
        <p:nvPicPr>
          <p:cNvPr id="18" name="Picture 17" descr="A picture containing green, blue, food, white&#10;&#10;Description automatically generated">
            <a:extLst>
              <a:ext uri="{FF2B5EF4-FFF2-40B4-BE49-F238E27FC236}">
                <a16:creationId xmlns:a16="http://schemas.microsoft.com/office/drawing/2014/main" id="{AA7E2378-79C5-4C9C-8250-98B0B17C1E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75" y="3543528"/>
            <a:ext cx="2557133" cy="3220389"/>
          </a:xfrm>
          <a:prstGeom prst="rect">
            <a:avLst/>
          </a:prstGeom>
        </p:spPr>
      </p:pic>
      <p:pic>
        <p:nvPicPr>
          <p:cNvPr id="24" name="Picture 23" descr="A picture containing transport, balloon, aircraft&#10;&#10;Description automatically generated">
            <a:extLst>
              <a:ext uri="{FF2B5EF4-FFF2-40B4-BE49-F238E27FC236}">
                <a16:creationId xmlns:a16="http://schemas.microsoft.com/office/drawing/2014/main" id="{77BE76C2-5FD0-4020-9DC8-33860ED390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930" y="1314956"/>
            <a:ext cx="1805484" cy="22632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9B5A322C-CB27-467A-8446-4756A1E1A2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73" y="3524505"/>
            <a:ext cx="2612609" cy="322329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62F656F-3723-4787-A81A-44439D7A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85383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244598" y="1010019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DB233-B171-414E-ADFC-8C7A4A5E8C13}"/>
              </a:ext>
            </a:extLst>
          </p:cNvPr>
          <p:cNvSpPr txBox="1"/>
          <p:nvPr/>
        </p:nvSpPr>
        <p:spPr>
          <a:xfrm>
            <a:off x="2839709" y="364106"/>
            <a:ext cx="671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75 micron (</a:t>
            </a:r>
            <a:r>
              <a:rPr lang="en-US" sz="3600" i="1" dirty="0"/>
              <a:t>revisited</a:t>
            </a:r>
            <a:r>
              <a:rPr lang="en-US" sz="3600" dirty="0"/>
              <a:t>)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E3CFA-B0DC-432B-9238-883FABD4FE20}"/>
              </a:ext>
            </a:extLst>
          </p:cNvPr>
          <p:cNvSpPr txBox="1"/>
          <p:nvPr/>
        </p:nvSpPr>
        <p:spPr>
          <a:xfrm>
            <a:off x="1381125" y="964204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  <p:pic>
        <p:nvPicPr>
          <p:cNvPr id="25" name="Picture 24" descr="A picture containing transport, balloon&#10;&#10;Description automatically generated">
            <a:extLst>
              <a:ext uri="{FF2B5EF4-FFF2-40B4-BE49-F238E27FC236}">
                <a16:creationId xmlns:a16="http://schemas.microsoft.com/office/drawing/2014/main" id="{091D497C-C8B0-4337-B19A-A40C72121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69" y="1287719"/>
            <a:ext cx="1856194" cy="232682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CAF1540D-9FB0-4029-8895-BD292730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7" y="3614539"/>
            <a:ext cx="2519359" cy="3085637"/>
          </a:xfrm>
          <a:prstGeom prst="rect">
            <a:avLst/>
          </a:prstGeom>
        </p:spPr>
      </p:pic>
      <p:pic>
        <p:nvPicPr>
          <p:cNvPr id="7" name="Picture 6" descr="A picture containing transport, balloon&#10;&#10;Description automatically generated">
            <a:extLst>
              <a:ext uri="{FF2B5EF4-FFF2-40B4-BE49-F238E27FC236}">
                <a16:creationId xmlns:a16="http://schemas.microsoft.com/office/drawing/2014/main" id="{58F39E7F-FDAB-4385-A6CD-47F14EA75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95" y="1287719"/>
            <a:ext cx="1877212" cy="2326809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6174329-4CBF-4274-8181-2917E785F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32" y="3564562"/>
            <a:ext cx="2591538" cy="31994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7E32D4-62D6-477C-88D8-64B9C0D5E1D4}"/>
              </a:ext>
            </a:extLst>
          </p:cNvPr>
          <p:cNvSpPr txBox="1"/>
          <p:nvPr/>
        </p:nvSpPr>
        <p:spPr>
          <a:xfrm>
            <a:off x="4848225" y="980676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K=10</a:t>
            </a:r>
          </a:p>
        </p:txBody>
      </p:sp>
      <p:pic>
        <p:nvPicPr>
          <p:cNvPr id="18" name="Picture 17" descr="A picture containing transport, balloon&#10;&#10;Description automatically generated">
            <a:extLst>
              <a:ext uri="{FF2B5EF4-FFF2-40B4-BE49-F238E27FC236}">
                <a16:creationId xmlns:a16="http://schemas.microsoft.com/office/drawing/2014/main" id="{5B8EB3E3-7C76-498C-8914-8C5120510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65" y="1320340"/>
            <a:ext cx="1877212" cy="234506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4EFD6FDA-5BFA-45B9-8C38-C75EEA6AE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39" y="3614527"/>
            <a:ext cx="2591538" cy="31516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561DA1-089A-4BD2-BFFF-07E88B71734C}"/>
              </a:ext>
            </a:extLst>
          </p:cNvPr>
          <p:cNvSpPr txBox="1"/>
          <p:nvPr/>
        </p:nvSpPr>
        <p:spPr>
          <a:xfrm>
            <a:off x="8609958" y="1048778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K=12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9AD3732-BCBC-4A33-A5B9-F4EC7ADF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559695"/>
            <a:ext cx="456409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43532-E1E0-45C0-916A-4289264E8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48" y="2148892"/>
            <a:ext cx="5777163" cy="4068532"/>
          </a:xfrm>
          <a:prstGeom prst="rect">
            <a:avLst/>
          </a:prstGeom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4CAF3B1-0640-4115-8B4E-E857ABE18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" y="2120533"/>
            <a:ext cx="5882672" cy="4068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ACA0B9-3678-4428-8779-53FF184C5E50}"/>
              </a:ext>
            </a:extLst>
          </p:cNvPr>
          <p:cNvSpPr txBox="1"/>
          <p:nvPr/>
        </p:nvSpPr>
        <p:spPr>
          <a:xfrm>
            <a:off x="5091643" y="558472"/>
            <a:ext cx="7266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Performing the expansion for updated </a:t>
            </a:r>
            <a:r>
              <a:rPr lang="en-US" sz="2000" dirty="0" err="1"/>
              <a:t>C</a:t>
            </a:r>
            <a:r>
              <a:rPr lang="en-US" sz="2000" baseline="-25000" dirty="0" err="1"/>
              <a:t>nm</a:t>
            </a:r>
            <a:r>
              <a:rPr lang="en-US" sz="2000" dirty="0"/>
              <a:t> ( no signal calc. or tilt)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 to 10</a:t>
            </a:r>
            <a:r>
              <a:rPr lang="en-US" sz="2000" baseline="30000" dirty="0"/>
              <a:t>th</a:t>
            </a:r>
            <a:r>
              <a:rPr lang="en-US" sz="2000" dirty="0"/>
              <a:t> order: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baseline="30000" dirty="0"/>
              <a:t>10 </a:t>
            </a:r>
            <a:r>
              <a:rPr lang="en-US" sz="2000" dirty="0"/>
              <a:t>terms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x</a:t>
            </a:r>
            <a:r>
              <a:rPr lang="en-US" sz="2000" baseline="30000" dirty="0"/>
              <a:t>10 </a:t>
            </a:r>
            <a:r>
              <a:rPr lang="en-US" sz="2000" dirty="0"/>
              <a:t>terms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 order 34 </a:t>
            </a:r>
            <a:r>
              <a:rPr lang="en-US" sz="2000" dirty="0" err="1"/>
              <a:t>tophat</a:t>
            </a:r>
            <a:r>
              <a:rPr lang="en-US" sz="2000" dirty="0"/>
              <a:t> -&gt; order 44 after x transformations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7C4E9-937D-4AF6-A4FF-63E40978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46" y="620198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[0.015625, 0.015625, 0.15625, 0.59375, 1.359375, 2.921875, 7.609375, 18.953125, 44.234375, 104.390625, 240.046875]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88D52-5FEE-4155-BCBB-2F428BDBE329}"/>
              </a:ext>
            </a:extLst>
          </p:cNvPr>
          <p:cNvSpPr txBox="1"/>
          <p:nvPr/>
        </p:nvSpPr>
        <p:spPr>
          <a:xfrm>
            <a:off x="532660" y="878889"/>
            <a:ext cx="395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Computation Times</a:t>
            </a:r>
            <a:endParaRPr lang="en-US" sz="24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CF8D0B-9BB2-4C7A-B419-3A819C606BE0}"/>
              </a:ext>
            </a:extLst>
          </p:cNvPr>
          <p:cNvSpPr/>
          <p:nvPr/>
        </p:nvSpPr>
        <p:spPr>
          <a:xfrm>
            <a:off x="885825" y="2505075"/>
            <a:ext cx="4781550" cy="3095625"/>
          </a:xfrm>
          <a:custGeom>
            <a:avLst/>
            <a:gdLst>
              <a:gd name="connsiteX0" fmla="*/ 0 w 4781550"/>
              <a:gd name="connsiteY0" fmla="*/ 3095625 h 3095625"/>
              <a:gd name="connsiteX1" fmla="*/ 1914525 w 4781550"/>
              <a:gd name="connsiteY1" fmla="*/ 3076575 h 3095625"/>
              <a:gd name="connsiteX2" fmla="*/ 2867025 w 4781550"/>
              <a:gd name="connsiteY2" fmla="*/ 3000375 h 3095625"/>
              <a:gd name="connsiteX3" fmla="*/ 3343275 w 4781550"/>
              <a:gd name="connsiteY3" fmla="*/ 2838450 h 3095625"/>
              <a:gd name="connsiteX4" fmla="*/ 3800475 w 4781550"/>
              <a:gd name="connsiteY4" fmla="*/ 2533650 h 3095625"/>
              <a:gd name="connsiteX5" fmla="*/ 4276725 w 4781550"/>
              <a:gd name="connsiteY5" fmla="*/ 1733550 h 3095625"/>
              <a:gd name="connsiteX6" fmla="*/ 4781550 w 4781550"/>
              <a:gd name="connsiteY6" fmla="*/ 0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550" h="3095625">
                <a:moveTo>
                  <a:pt x="0" y="3095625"/>
                </a:moveTo>
                <a:lnTo>
                  <a:pt x="1914525" y="3076575"/>
                </a:lnTo>
                <a:cubicBezTo>
                  <a:pt x="2392362" y="3060700"/>
                  <a:pt x="2628900" y="3040063"/>
                  <a:pt x="2867025" y="3000375"/>
                </a:cubicBezTo>
                <a:cubicBezTo>
                  <a:pt x="3105150" y="2960687"/>
                  <a:pt x="3187700" y="2916237"/>
                  <a:pt x="3343275" y="2838450"/>
                </a:cubicBezTo>
                <a:cubicBezTo>
                  <a:pt x="3498850" y="2760663"/>
                  <a:pt x="3644900" y="2717800"/>
                  <a:pt x="3800475" y="2533650"/>
                </a:cubicBezTo>
                <a:cubicBezTo>
                  <a:pt x="3956050" y="2349500"/>
                  <a:pt x="4113213" y="2155825"/>
                  <a:pt x="4276725" y="1733550"/>
                </a:cubicBezTo>
                <a:cubicBezTo>
                  <a:pt x="4440237" y="1311275"/>
                  <a:pt x="4610893" y="655637"/>
                  <a:pt x="47815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49C4E4F-C9D1-4556-B2D1-24F6F769AB2B}"/>
              </a:ext>
            </a:extLst>
          </p:cNvPr>
          <p:cNvSpPr/>
          <p:nvPr/>
        </p:nvSpPr>
        <p:spPr>
          <a:xfrm>
            <a:off x="6591300" y="2552700"/>
            <a:ext cx="2914650" cy="3224032"/>
          </a:xfrm>
          <a:custGeom>
            <a:avLst/>
            <a:gdLst>
              <a:gd name="connsiteX0" fmla="*/ 0 w 2914650"/>
              <a:gd name="connsiteY0" fmla="*/ 3219450 h 3224032"/>
              <a:gd name="connsiteX1" fmla="*/ 495300 w 2914650"/>
              <a:gd name="connsiteY1" fmla="*/ 3219450 h 3224032"/>
              <a:gd name="connsiteX2" fmla="*/ 971550 w 2914650"/>
              <a:gd name="connsiteY2" fmla="*/ 3171825 h 3224032"/>
              <a:gd name="connsiteX3" fmla="*/ 1485900 w 2914650"/>
              <a:gd name="connsiteY3" fmla="*/ 3000375 h 3224032"/>
              <a:gd name="connsiteX4" fmla="*/ 1933575 w 2914650"/>
              <a:gd name="connsiteY4" fmla="*/ 2657475 h 3224032"/>
              <a:gd name="connsiteX5" fmla="*/ 2438400 w 2914650"/>
              <a:gd name="connsiteY5" fmla="*/ 1981200 h 3224032"/>
              <a:gd name="connsiteX6" fmla="*/ 2914650 w 2914650"/>
              <a:gd name="connsiteY6" fmla="*/ 0 h 322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4650" h="3224032">
                <a:moveTo>
                  <a:pt x="0" y="3219450"/>
                </a:moveTo>
                <a:cubicBezTo>
                  <a:pt x="166687" y="3223418"/>
                  <a:pt x="333375" y="3227387"/>
                  <a:pt x="495300" y="3219450"/>
                </a:cubicBezTo>
                <a:cubicBezTo>
                  <a:pt x="657225" y="3211513"/>
                  <a:pt x="806450" y="3208337"/>
                  <a:pt x="971550" y="3171825"/>
                </a:cubicBezTo>
                <a:cubicBezTo>
                  <a:pt x="1136650" y="3135313"/>
                  <a:pt x="1325563" y="3086100"/>
                  <a:pt x="1485900" y="3000375"/>
                </a:cubicBezTo>
                <a:cubicBezTo>
                  <a:pt x="1646237" y="2914650"/>
                  <a:pt x="1774825" y="2827337"/>
                  <a:pt x="1933575" y="2657475"/>
                </a:cubicBezTo>
                <a:cubicBezTo>
                  <a:pt x="2092325" y="2487613"/>
                  <a:pt x="2274888" y="2424112"/>
                  <a:pt x="2438400" y="1981200"/>
                </a:cubicBezTo>
                <a:cubicBezTo>
                  <a:pt x="2601912" y="1538288"/>
                  <a:pt x="2795588" y="398462"/>
                  <a:pt x="29146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A979BFE-DF4E-4034-83E1-97C4D42C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5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E57A3A5-627E-4C1C-AF24-4132F79DB08C}" vid="{DDAAC8FD-8AB0-4C43-A217-82349605EE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 sim</Template>
  <TotalTime>506</TotalTime>
  <Words>401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51</cp:revision>
  <dcterms:created xsi:type="dcterms:W3CDTF">2020-05-25T00:30:44Z</dcterms:created>
  <dcterms:modified xsi:type="dcterms:W3CDTF">2020-05-25T21:21:11Z</dcterms:modified>
</cp:coreProperties>
</file>