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b="1" dirty="0"/>
            <a:t>Mathematica</a:t>
          </a:r>
        </a:p>
        <a:p>
          <a:r>
            <a:rPr lang="en-US" dirty="0"/>
            <a:t>multivariate series expansion</a:t>
          </a:r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Parse for Python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Split result for coordinate dependence (x,x^2…)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EDF829CB-CC4F-4C2B-A15C-A953F8AD4D43}">
      <dgm:prSet phldrT="[Text]"/>
      <dgm:spPr/>
      <dgm:t>
        <a:bodyPr/>
        <a:lstStyle/>
        <a:p>
          <a:r>
            <a:rPr lang="en-US" dirty="0"/>
            <a:t>Apply coordinate transformation to HG modes</a:t>
          </a:r>
        </a:p>
      </dgm:t>
    </dgm:pt>
    <dgm:pt modelId="{F8EB5011-3F89-4C9E-87C3-D07B520240CD}" type="parTrans" cxnId="{0FDDAED2-36C9-46B1-AC8E-508F5C0DF8A2}">
      <dgm:prSet/>
      <dgm:spPr/>
      <dgm:t>
        <a:bodyPr/>
        <a:lstStyle/>
        <a:p>
          <a:endParaRPr lang="en-US"/>
        </a:p>
      </dgm:t>
    </dgm:pt>
    <dgm:pt modelId="{645448AD-B2F1-408F-BAEE-5DA21D509D82}" type="sibTrans" cxnId="{0FDDAED2-36C9-46B1-AC8E-508F5C0DF8A2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6851" custLinFactNeighborY="29825"/>
      <dgm:spPr/>
    </dgm:pt>
    <dgm:pt modelId="{01A85E10-92F6-4D4A-A9C9-2D21CFA87E23}" type="pres">
      <dgm:prSet presAssocID="{93F0D5CD-0358-479E-94D3-238A7EE0FDE3}" presName="linearProcess" presStyleCnt="0"/>
      <dgm:spPr/>
    </dgm:pt>
    <dgm:pt modelId="{48752985-7E3F-4EDF-AFB9-DC7A1FC9CB46}" type="pres">
      <dgm:prSet presAssocID="{EDF829CB-CC4F-4C2B-A15C-A953F8AD4D43}" presName="textNode" presStyleLbl="node1" presStyleIdx="0" presStyleCnt="4">
        <dgm:presLayoutVars>
          <dgm:bulletEnabled val="1"/>
        </dgm:presLayoutVars>
      </dgm:prSet>
      <dgm:spPr/>
    </dgm:pt>
    <dgm:pt modelId="{22D8E4FF-13F2-4F88-8EE8-44AD281DFF5C}" type="pres">
      <dgm:prSet presAssocID="{645448AD-B2F1-408F-BAEE-5DA21D509D82}" presName="sibTrans" presStyleCnt="0"/>
      <dgm:spPr/>
    </dgm:pt>
    <dgm:pt modelId="{D40C81D2-D5A3-49D8-9DF9-5FE1C93A884B}" type="pres">
      <dgm:prSet presAssocID="{419B50A8-1019-4EE0-9614-6FC3D383386F}" presName="textNode" presStyleLbl="node1" presStyleIdx="1" presStyleCnt="4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2" presStyleCnt="4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2" destOrd="0" parTransId="{EA594F00-3B9F-489B-856B-4BDC9378D0D7}" sibTransId="{5B5FD6F2-42F5-47E9-B541-C6B72F57AB50}"/>
    <dgm:cxn modelId="{A087C780-954D-418C-8891-CD01CA34141E}" type="presOf" srcId="{EDF829CB-CC4F-4C2B-A15C-A953F8AD4D43}" destId="{48752985-7E3F-4EDF-AFB9-DC7A1FC9CB46}" srcOrd="0" destOrd="0" presId="urn:microsoft.com/office/officeart/2005/8/layout/hProcess9"/>
    <dgm:cxn modelId="{7C4893B8-E300-4EFE-9B33-668C17BE0DF2}" srcId="{93F0D5CD-0358-479E-94D3-238A7EE0FDE3}" destId="{419B50A8-1019-4EE0-9614-6FC3D383386F}" srcOrd="1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0FDDAED2-36C9-46B1-AC8E-508F5C0DF8A2}" srcId="{93F0D5CD-0358-479E-94D3-238A7EE0FDE3}" destId="{EDF829CB-CC4F-4C2B-A15C-A953F8AD4D43}" srcOrd="0" destOrd="0" parTransId="{F8EB5011-3F89-4C9E-87C3-D07B520240CD}" sibTransId="{645448AD-B2F1-408F-BAEE-5DA21D509D82}"/>
    <dgm:cxn modelId="{C0849AD8-26D9-4DEC-B754-9F5996E0270A}" srcId="{93F0D5CD-0358-479E-94D3-238A7EE0FDE3}" destId="{C5C20B44-817D-44F9-9033-15B48FF798E3}" srcOrd="3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970ACC71-D8FE-4719-9E4A-46535ED5B3E8}" type="presParOf" srcId="{01A85E10-92F6-4D4A-A9C9-2D21CFA87E23}" destId="{48752985-7E3F-4EDF-AFB9-DC7A1FC9CB46}" srcOrd="0" destOrd="0" presId="urn:microsoft.com/office/officeart/2005/8/layout/hProcess9"/>
    <dgm:cxn modelId="{3260B8E6-90A0-4FBB-85D4-E968D276F446}" type="presParOf" srcId="{01A85E10-92F6-4D4A-A9C9-2D21CFA87E23}" destId="{22D8E4FF-13F2-4F88-8EE8-44AD281DFF5C}" srcOrd="1" destOrd="0" presId="urn:microsoft.com/office/officeart/2005/8/layout/hProcess9"/>
    <dgm:cxn modelId="{145A99ED-A7EA-4BE0-8F43-781A56D2C1B1}" type="presParOf" srcId="{01A85E10-92F6-4D4A-A9C9-2D21CFA87E23}" destId="{D40C81D2-D5A3-49D8-9DF9-5FE1C93A884B}" srcOrd="2" destOrd="0" presId="urn:microsoft.com/office/officeart/2005/8/layout/hProcess9"/>
    <dgm:cxn modelId="{D8AB552A-1494-49F2-B147-B45F7138B0F2}" type="presParOf" srcId="{01A85E10-92F6-4D4A-A9C9-2D21CFA87E23}" destId="{68AEF141-1E33-49C7-B833-7D277376D308}" srcOrd="3" destOrd="0" presId="urn:microsoft.com/office/officeart/2005/8/layout/hProcess9"/>
    <dgm:cxn modelId="{9A442855-3DB5-4D32-9178-77DD26639D95}" type="presParOf" srcId="{01A85E10-92F6-4D4A-A9C9-2D21CFA87E23}" destId="{8646CADE-DBD1-489C-B867-B758355807C2}" srcOrd="4" destOrd="0" presId="urn:microsoft.com/office/officeart/2005/8/layout/hProcess9"/>
    <dgm:cxn modelId="{AAE89247-72BD-43E6-9374-86942D40965F}" type="presParOf" srcId="{01A85E10-92F6-4D4A-A9C9-2D21CFA87E23}" destId="{928B7F7B-CAED-40D5-9C1C-E08545913634}" srcOrd="5" destOrd="0" presId="urn:microsoft.com/office/officeart/2005/8/layout/hProcess9"/>
    <dgm:cxn modelId="{FCC71026-73EC-40EF-8DD0-F6EF72E4C0F1}" type="presParOf" srcId="{01A85E10-92F6-4D4A-A9C9-2D21CFA87E23}" destId="{4105479D-72B4-4D6D-840C-D84C9736AF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Iterate over modes (</a:t>
          </a:r>
          <a:r>
            <a:rPr lang="en-US" dirty="0" err="1"/>
            <a:t>n,m</a:t>
          </a:r>
          <a:r>
            <a:rPr lang="en-US" dirty="0"/>
            <a:t>) of ‘</a:t>
          </a:r>
          <a:r>
            <a:rPr lang="en-US" dirty="0" err="1"/>
            <a:t>tophat</a:t>
          </a:r>
          <a:r>
            <a:rPr lang="en-US" dirty="0"/>
            <a:t>’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Calculate couplings and split again into modes (x-dep.)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Update mode coefficients (on-axis)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Integrate over PD for on axis modes (</a:t>
          </a:r>
          <a:r>
            <a:rPr lang="en-US" dirty="0" err="1"/>
            <a:t>n,m</a:t>
          </a:r>
          <a:r>
            <a:rPr lang="en-US" dirty="0"/>
            <a:t>) with Gaussian (0,0)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Factor coupling coefficients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Take </a:t>
          </a:r>
          <a:r>
            <a:rPr lang="en-US" dirty="0" err="1"/>
            <a:t>arg’s</a:t>
          </a:r>
          <a:r>
            <a:rPr lang="en-US" dirty="0"/>
            <a:t> for beat signal phases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93536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52985-7E3F-4EDF-AFB9-DC7A1FC9CB46}">
      <dsp:nvSpPr>
        <dsp:cNvPr id="0" name=""/>
        <dsp:cNvSpPr/>
      </dsp:nvSpPr>
      <dsp:spPr>
        <a:xfrm>
          <a:off x="2792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coordinate transformation to HG modes</a:t>
          </a:r>
        </a:p>
      </dsp:txBody>
      <dsp:txXfrm>
        <a:off x="68348" y="1181306"/>
        <a:ext cx="1211819" cy="1356555"/>
      </dsp:txXfrm>
    </dsp:sp>
    <dsp:sp modelId="{D40C81D2-D5A3-49D8-9DF9-5FE1C93A884B}">
      <dsp:nvSpPr>
        <dsp:cNvPr id="0" name=""/>
        <dsp:cNvSpPr/>
      </dsp:nvSpPr>
      <dsp:spPr>
        <a:xfrm>
          <a:off x="1412870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Mathematica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multivariate series expansion</a:t>
          </a:r>
        </a:p>
      </dsp:txBody>
      <dsp:txXfrm>
        <a:off x="1478426" y="1181306"/>
        <a:ext cx="1211819" cy="1356555"/>
      </dsp:txXfrm>
    </dsp:sp>
    <dsp:sp modelId="{8646CADE-DBD1-489C-B867-B758355807C2}">
      <dsp:nvSpPr>
        <dsp:cNvPr id="0" name=""/>
        <dsp:cNvSpPr/>
      </dsp:nvSpPr>
      <dsp:spPr>
        <a:xfrm>
          <a:off x="2822949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Parse for Python</a:t>
          </a:r>
        </a:p>
      </dsp:txBody>
      <dsp:txXfrm>
        <a:off x="2888505" y="1181306"/>
        <a:ext cx="1211819" cy="1356555"/>
      </dsp:txXfrm>
    </dsp:sp>
    <dsp:sp modelId="{4105479D-72B4-4D6D-840C-D84C9736AF10}">
      <dsp:nvSpPr>
        <dsp:cNvPr id="0" name=""/>
        <dsp:cNvSpPr/>
      </dsp:nvSpPr>
      <dsp:spPr>
        <a:xfrm>
          <a:off x="4233027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result for coordinate dependence (x,x^2…)</a:t>
          </a:r>
        </a:p>
      </dsp:txBody>
      <dsp:txXfrm>
        <a:off x="4298583" y="1181306"/>
        <a:ext cx="1211819" cy="1356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Iterate over modes (</a:t>
          </a:r>
          <a:r>
            <a:rPr lang="en-US" sz="1900" kern="1200" dirty="0" err="1"/>
            <a:t>n,m</a:t>
          </a:r>
          <a:r>
            <a:rPr lang="en-US" sz="1900" kern="1200" dirty="0"/>
            <a:t>) of ‘</a:t>
          </a:r>
          <a:r>
            <a:rPr lang="en-US" sz="1900" kern="1200" dirty="0" err="1"/>
            <a:t>tophat</a:t>
          </a:r>
          <a:r>
            <a:rPr lang="en-US" sz="1900" kern="1200" dirty="0"/>
            <a:t>’</a:t>
          </a:r>
          <a:br>
            <a:rPr lang="en-US" sz="1900" kern="1200" dirty="0"/>
          </a:br>
          <a:endParaRPr lang="en-US" sz="19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couplings and split again into modes (x-dep.)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mode coefficients (on-axis)</a:t>
          </a:r>
        </a:p>
      </dsp:txBody>
      <dsp:txXfrm>
        <a:off x="3849720" y="1188372"/>
        <a:ext cx="1650416" cy="1342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over PD for on axis modes (</a:t>
          </a:r>
          <a:r>
            <a:rPr lang="en-US" sz="1600" kern="1200" dirty="0" err="1"/>
            <a:t>n,m</a:t>
          </a:r>
          <a:r>
            <a:rPr lang="en-US" sz="1600" kern="1200" dirty="0"/>
            <a:t>) with Gaussian (0,0)</a:t>
          </a:r>
          <a:br>
            <a:rPr lang="en-US" sz="1600" kern="1200" dirty="0"/>
          </a:br>
          <a:endParaRPr lang="en-US" sz="16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 coupling coefficients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</a:t>
          </a:r>
          <a:r>
            <a:rPr lang="en-US" sz="1600" kern="1200" dirty="0" err="1"/>
            <a:t>arg’s</a:t>
          </a:r>
          <a:r>
            <a:rPr lang="en-US" sz="1600" kern="1200" dirty="0"/>
            <a:t> for beat signal phases</a:t>
          </a:r>
        </a:p>
      </dsp:txBody>
      <dsp:txXfrm>
        <a:off x="3849720" y="1188372"/>
        <a:ext cx="1650416" cy="134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F216-ABA7-463F-BAFE-3E7297A0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530B5-EE2B-4401-9612-B58470FA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F9BE-C7F6-4A84-871F-93F8F28F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0EE2-1990-4373-AE21-F1447AD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2EF4-0311-4501-8E68-E2B1083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843-8D3B-40D9-913A-707A1AE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48F5-9E44-408C-8F68-54D2E206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67A-2117-43D7-A1B3-D57F0F6A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ACC8-7FA3-4E25-A1AB-94837F7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1C7-A16B-4E5C-9218-6F5B3CE8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58F1-2CB8-4D56-9274-49FDA641D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06BC-356A-4C05-99B0-B603F793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B66-5F0E-4BCB-9966-34F3B03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2E9E-A3DF-4012-B238-50A59D5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8E40-1DE9-4FFA-B7BD-D1B35091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E9FB-B3DC-424C-A53C-EEF1487A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9B87-8223-419A-A77E-8FCB9747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5D08-E500-48B5-BC3A-8D10E0A9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CF2C-5600-4C1E-881F-A52CCB1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9FE0-C8D5-4090-9887-94C4D5A6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5AE5-4249-4E57-A256-5EF5540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CD2B-DDE9-4239-B645-87706BA3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723D-5B32-45D6-9A2A-4F4B2DA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94AC-F56C-437A-882F-0C558807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BD54-F8C0-4105-8F9E-8409F940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16D-A368-4820-B1D2-F3D543E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6EF8-7457-4D4C-87FE-62F83ECFC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F27B-86A5-40DC-A055-F197107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ADF9-1EEB-4ACE-8F6A-0991037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160E-37C8-47BC-BE93-5BBEF1D0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9F806-A6B4-466A-B2FC-5D85A001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A73-EEF3-4145-9AF7-E9A88ABB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BAEFE-0379-415B-93D3-E98DC5DC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9CB4B-2925-471D-BCE3-584B7422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E4143-3BD6-460E-844F-82459E44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65F05-87BB-4862-BEC3-4EA4F4E67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FCDB-5708-4A58-9015-0FF2C61D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8918-53E1-4424-8E94-C2C61FA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E478-C2DB-4F74-9624-DE4E2C57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491-0C11-4251-B860-C260CBA0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DA11-8767-477A-BC34-17C79FDE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CECD0-0DAA-4285-AA17-6898FC9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D4F40-A99F-42E0-8F45-99B8C17A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C800F-576D-4A37-83FD-5A6765B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803CB-C98D-465C-83CA-1D0751AB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0E3AB-BC00-4950-A82B-23477FB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3A9C-B7CC-4A46-9A03-B30955CE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D438-A699-4F6C-972E-758B9421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8D61-4E42-4347-AC6E-C89E64ED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4A30-B71E-4A98-9476-CE806EA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B40F-23FB-4734-9EA5-5FA3ABD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CC3C-61EE-466D-AAA1-55A9D931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E7DC-08F7-4073-AA13-C60928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23BF7-04CE-47BD-B6F8-988BCD7A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3B85-FD89-4268-B28C-5BCDDC7F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6404-65AF-459C-8FB3-08B44A0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4C36-CF4A-4F12-8C05-1E33D4C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22EE-A753-4458-A0D5-639509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BB554-58D4-490B-A7D9-D8CFD269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1BC5-197D-4142-82DF-D35B53F6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BAB2-9B21-4934-BD92-B454CA94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9814-8461-43F9-9E0C-62E59C19CEF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7205-4940-418A-ADFA-BDEF82ED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E864-4E8C-4A50-BB64-E8523B23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tm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tm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tmp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6C93ED-354C-4E0E-8C31-C00AE309C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03410"/>
              </p:ext>
            </p:extLst>
          </p:nvPr>
        </p:nvGraphicFramePr>
        <p:xfrm>
          <a:off x="0" y="-290168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E558C2-9947-468B-8ABC-92F56D8D1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18442"/>
              </p:ext>
            </p:extLst>
          </p:nvPr>
        </p:nvGraphicFramePr>
        <p:xfrm>
          <a:off x="3551562" y="1450596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2A97E7-D263-4245-91AB-EB19DDDEA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75983"/>
              </p:ext>
            </p:extLst>
          </p:nvPr>
        </p:nvGraphicFramePr>
        <p:xfrm>
          <a:off x="6613250" y="3310180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5DA64F-A385-4E05-901A-D628D3F67F6A}"/>
              </a:ext>
            </a:extLst>
          </p:cNvPr>
          <p:cNvSpPr txBox="1"/>
          <p:nvPr/>
        </p:nvSpPr>
        <p:spPr>
          <a:xfrm>
            <a:off x="5576349" y="2104008"/>
            <a:ext cx="48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Evaluate coupling coefficients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76A5D-1301-4685-B816-A37DACAF049C}"/>
              </a:ext>
            </a:extLst>
          </p:cNvPr>
          <p:cNvSpPr txBox="1"/>
          <p:nvPr/>
        </p:nvSpPr>
        <p:spPr>
          <a:xfrm>
            <a:off x="250052" y="427608"/>
            <a:ext cx="48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Solve analytical coupling coefficients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B6DBD-4544-4691-A260-EB8BE7ED8EA6}"/>
              </a:ext>
            </a:extLst>
          </p:cNvPr>
          <p:cNvSpPr txBox="1"/>
          <p:nvPr/>
        </p:nvSpPr>
        <p:spPr>
          <a:xfrm>
            <a:off x="8205619" y="4044827"/>
            <a:ext cx="470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Calculate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B0A08-DABE-4A44-AD66-12E7D4AB60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" y="4505626"/>
            <a:ext cx="3708591" cy="1485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orange, clock, room, person&#10;&#10;Description automatically generated">
            <a:extLst>
              <a:ext uri="{FF2B5EF4-FFF2-40B4-BE49-F238E27FC236}">
                <a16:creationId xmlns:a16="http://schemas.microsoft.com/office/drawing/2014/main" id="{4894B197-64BF-4415-93E1-4B3FD0651D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7" y="4754622"/>
            <a:ext cx="2489328" cy="1231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C51BF2-FEC2-41BE-A143-F2CA479937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27" y="6260819"/>
            <a:ext cx="8997177" cy="517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AFF1A3-7375-4356-81A6-935D8A39BB3B}"/>
              </a:ext>
            </a:extLst>
          </p:cNvPr>
          <p:cNvSpPr txBox="1"/>
          <p:nvPr/>
        </p:nvSpPr>
        <p:spPr>
          <a:xfrm>
            <a:off x="6385974" y="0"/>
            <a:ext cx="58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Long-arm RX TTL Symbolic Solver</a:t>
            </a:r>
          </a:p>
        </p:txBody>
      </p:sp>
    </p:spTree>
    <p:extLst>
      <p:ext uri="{BB962C8B-B14F-4D97-AF65-F5344CB8AC3E}">
        <p14:creationId xmlns:p14="http://schemas.microsoft.com/office/powerpoint/2010/main" val="30136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B75561B-78A4-4093-AE2B-55EDFC4E70C1}"/>
              </a:ext>
            </a:extLst>
          </p:cNvPr>
          <p:cNvSpPr txBox="1"/>
          <p:nvPr/>
        </p:nvSpPr>
        <p:spPr>
          <a:xfrm>
            <a:off x="3648074" y="138235"/>
            <a:ext cx="439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err="1"/>
              <a:t>Tophat</a:t>
            </a:r>
            <a:r>
              <a:rPr lang="en-US" sz="2000" b="1" u="sng" dirty="0"/>
              <a:t> (Misaligned RX)</a:t>
            </a:r>
          </a:p>
          <a:p>
            <a:pPr algn="ctr"/>
            <a:r>
              <a:rPr lang="en-US" sz="2000" b="1" dirty="0"/>
              <a:t>Nth order Expansions in tilt and shift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1D3CEF57-4B70-415E-84B1-29EBFD04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392"/>
            <a:ext cx="7548519" cy="325342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B0EB87-77D6-4B1A-B975-343729007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9945" r="1646" b="16905"/>
          <a:stretch/>
        </p:blipFill>
        <p:spPr>
          <a:xfrm>
            <a:off x="6096000" y="2036804"/>
            <a:ext cx="6045693" cy="537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9F112-024D-40D0-B4B4-4F9DA17B2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4" y="2723890"/>
            <a:ext cx="2449260" cy="43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6BA4BB-1BAD-4A67-A6F8-A53511C3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04" y="2716376"/>
            <a:ext cx="1538637" cy="43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A5AE26-6F68-4A26-88D7-C0051EB8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2" y="3210808"/>
            <a:ext cx="6365288" cy="6845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83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DD233F-8065-4A28-99E7-C001672E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18" y="731012"/>
            <a:ext cx="4911964" cy="55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7D2E735-260E-4456-9612-0E2AAA46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7" y="1244487"/>
            <a:ext cx="10027165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568EF-0E41-4C97-A42E-5B94591C0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124" y="1207869"/>
            <a:ext cx="11541465" cy="4442261"/>
          </a:xfrm>
        </p:spPr>
      </p:pic>
    </p:spTree>
    <p:extLst>
      <p:ext uri="{BB962C8B-B14F-4D97-AF65-F5344CB8AC3E}">
        <p14:creationId xmlns:p14="http://schemas.microsoft.com/office/powerpoint/2010/main" val="232354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F56-7F89-4FFA-8C8C-6C3AD1C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C0A9E-553D-4F0C-A7BA-53377AC4C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23404" y="895351"/>
            <a:ext cx="13238808" cy="4599106"/>
          </a:xfrm>
        </p:spPr>
      </p:pic>
    </p:spTree>
    <p:extLst>
      <p:ext uri="{BB962C8B-B14F-4D97-AF65-F5344CB8AC3E}">
        <p14:creationId xmlns:p14="http://schemas.microsoft.com/office/powerpoint/2010/main" val="72668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16</cp:revision>
  <dcterms:created xsi:type="dcterms:W3CDTF">2020-09-11T16:52:17Z</dcterms:created>
  <dcterms:modified xsi:type="dcterms:W3CDTF">2020-09-25T18:33:36Z</dcterms:modified>
</cp:coreProperties>
</file>