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27" r:id="rId2"/>
    <p:sldId id="601" r:id="rId3"/>
    <p:sldId id="602" r:id="rId4"/>
    <p:sldId id="623" r:id="rId5"/>
    <p:sldId id="653" r:id="rId6"/>
    <p:sldId id="676" r:id="rId7"/>
    <p:sldId id="658" r:id="rId8"/>
    <p:sldId id="671" r:id="rId9"/>
    <p:sldId id="681" r:id="rId10"/>
    <p:sldId id="682" r:id="rId11"/>
    <p:sldId id="650" r:id="rId12"/>
    <p:sldId id="648" r:id="rId13"/>
    <p:sldId id="680" r:id="rId14"/>
    <p:sldId id="683" r:id="rId15"/>
    <p:sldId id="661" r:id="rId16"/>
    <p:sldId id="662" r:id="rId17"/>
    <p:sldId id="685" r:id="rId18"/>
    <p:sldId id="660" r:id="rId19"/>
    <p:sldId id="687" r:id="rId20"/>
    <p:sldId id="688" r:id="rId21"/>
    <p:sldId id="659" r:id="rId22"/>
    <p:sldId id="670" r:id="rId23"/>
    <p:sldId id="674" r:id="rId24"/>
  </p:sldIdLst>
  <p:sldSz cx="9144000" cy="5143500" type="screen16x9"/>
  <p:notesSz cx="9906000" cy="67945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FFF"/>
    <a:srgbClr val="5406F8"/>
    <a:srgbClr val="C606F7"/>
    <a:srgbClr val="898989"/>
    <a:srgbClr val="9072FF"/>
    <a:srgbClr val="0098CE"/>
    <a:srgbClr val="FEE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0" autoAdjust="0"/>
    <p:restoredTop sz="81250"/>
  </p:normalViewPr>
  <p:slideViewPr>
    <p:cSldViewPr snapToGrid="0" showGuides="1">
      <p:cViewPr varScale="1">
        <p:scale>
          <a:sx n="118" d="100"/>
          <a:sy n="118" d="100"/>
        </p:scale>
        <p:origin x="1800" y="192"/>
      </p:cViewPr>
      <p:guideLst>
        <p:guide orient="horz" pos="31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23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3372" cy="340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0315" y="0"/>
            <a:ext cx="4293372" cy="340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CCD56-AAC6-4273-A756-5BA38D9A263B}" type="datetimeFigureOut">
              <a:rPr lang="en-GB" smtClean="0"/>
              <a:t>31/12/2017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3687"/>
            <a:ext cx="4293372" cy="3408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0315" y="6453687"/>
            <a:ext cx="4293372" cy="3408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2EAAF-3D3D-44BD-B822-A0CA95E05B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366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3352" cy="340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0399" y="0"/>
            <a:ext cx="4293352" cy="3404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BCC8-585D-485F-B524-195635B18D57}" type="datetimeFigureOut">
              <a:rPr lang="en-GB" smtClean="0"/>
              <a:t>31/12/2017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69447"/>
            <a:ext cx="7924800" cy="26757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4079"/>
            <a:ext cx="4293352" cy="3404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0399" y="6454079"/>
            <a:ext cx="4293352" cy="3404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DD4F4-1C57-4BBD-9D50-8B75E84DAA4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09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10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04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16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69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63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54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89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DD4F4-1C57-4BBD-9D50-8B75E84DAA4A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6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12A62-3297-C049-9C56-503F90A90F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92" y="1677887"/>
            <a:ext cx="2502816" cy="17877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2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800000"/>
            <a:ext cx="2268000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1926771"/>
            <a:ext cx="8280000" cy="1440000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3100" cap="all" spc="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Client name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2000" y="4068000"/>
            <a:ext cx="8280000" cy="405493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000" cap="all" spc="5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Day | Month |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F458-182A-954F-B9FF-4F4B48E5A4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14" y="4612732"/>
            <a:ext cx="548140" cy="3915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F24E1-0B94-654B-A2DB-1A3B63C374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43" y="4580744"/>
            <a:ext cx="626080" cy="447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6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6DEB0-1D44-5845-ACF2-8CBD22EDA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43" y="4580744"/>
            <a:ext cx="626080" cy="447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18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umber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01985" y="592184"/>
            <a:ext cx="8510588" cy="5143500"/>
          </a:xfrm>
        </p:spPr>
        <p:txBody>
          <a:bodyPr anchor="t"/>
          <a:lstStyle>
            <a:lvl1pPr>
              <a:lnSpc>
                <a:spcPts val="48000"/>
              </a:lnSpc>
              <a:defRPr sz="57000" kern="0" spc="-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03.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8938" y="2302491"/>
            <a:ext cx="8475785" cy="514350"/>
          </a:xfrm>
        </p:spPr>
        <p:txBody>
          <a:bodyPr wrap="none" anchor="ctr" anchorCtr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2200" cap="all" spc="400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683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58000"/>
            <a:ext cx="3978000" cy="8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026000"/>
            <a:ext cx="4273550" cy="994172"/>
          </a:xfrm>
        </p:spPr>
        <p:txBody>
          <a:bodyPr/>
          <a:lstStyle>
            <a:lvl1pPr>
              <a:defRPr sz="2100" b="0" cap="all" spc="40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225AB-81E2-5746-A260-4F95F19107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96" y="4561951"/>
            <a:ext cx="647115" cy="4622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ex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1866389"/>
            <a:ext cx="8280000" cy="1440000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3100" b="0" cap="all" spc="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569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" y="1270800"/>
            <a:ext cx="6824486" cy="890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2" y="3060000"/>
            <a:ext cx="3813056" cy="81686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849256" y="1693367"/>
            <a:ext cx="428625" cy="1057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0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AF1B-4F19-4A78-998D-DBCE0B39178B}" type="datetimeFigureOut">
              <a:rPr lang="en-GB" smtClean="0"/>
              <a:pPr/>
              <a:t>31/12/2017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1242-2689-4045-AF7B-ACF3F4B8886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1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2" r:id="rId3"/>
    <p:sldLayoutId id="2147483663" r:id="rId4"/>
    <p:sldLayoutId id="2147483688" r:id="rId5"/>
    <p:sldLayoutId id="2147483713" r:id="rId6"/>
    <p:sldLayoutId id="214748369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130000"/>
        </a:lnSpc>
        <a:spcBef>
          <a:spcPct val="0"/>
        </a:spcBef>
        <a:buNone/>
        <a:defRPr sz="1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313" indent="-87313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92075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87313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358775" indent="-92075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446088" indent="-87313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croservices.techtarget.com/definition/RESTful-API" TargetMode="External"/><Relationship Id="rId7" Type="http://schemas.openxmlformats.org/officeDocument/2006/relationships/hyperlink" Target="https://www.ibm.com/support/knowledgecenter/en/SSRJDU/gateway_services/soap/SCN_WSG_Protocol_DataFlow.html" TargetMode="External"/><Relationship Id="rId2" Type="http://schemas.openxmlformats.org/officeDocument/2006/relationships/hyperlink" Target="chrome-extension://oemmndcbldboiebfnladdacbdfmadadm/https:/content.bellevue.edu/cst/WEB/WEB420/Week%203/SOAP%20Article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xml/xml_soap.asp" TargetMode="External"/><Relationship Id="rId5" Type="http://schemas.openxmlformats.org/officeDocument/2006/relationships/hyperlink" Target="https://www.google.com/url?sa=i&amp;source=images&amp;cd=&amp;ved=2ahUKEwi3uZPBvp7iAhXvRd8KHdK4CXEQjB16BAgBEAQ&amp;url=https%3A%2F%2Fwww.codenuclear.com%2Funderstand-soap-message-structure%2F&amp;psig=AOvVaw0l3xmUjw3owEZ7MMYY08lV&amp;ust=1558042427087392" TargetMode="External"/><Relationship Id="rId4" Type="http://schemas.openxmlformats.org/officeDocument/2006/relationships/hyperlink" Target="https://searchmicroservices.techtarget.com/definition/SOAP-Simple-Object-Access-Protoc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40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65593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A91FF-20C8-0445-AC5E-36B1038C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98" y="1875782"/>
            <a:ext cx="8216702" cy="241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 wrap="square"/>
          <a:lstStyle/>
          <a:p>
            <a:r>
              <a:rPr lang="en-GB" sz="57000" dirty="0">
                <a:solidFill>
                  <a:schemeClr val="bg1"/>
                </a:solidFill>
              </a:rPr>
              <a:t>03.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400" spc="1200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7424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HEADERS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1C7397D-2E75-6C4E-80D4-968B0F4931EC}"/>
              </a:ext>
            </a:extLst>
          </p:cNvPr>
          <p:cNvSpPr txBox="1">
            <a:spLocks/>
          </p:cNvSpPr>
          <p:nvPr/>
        </p:nvSpPr>
        <p:spPr>
          <a:xfrm>
            <a:off x="432000" y="1561165"/>
            <a:ext cx="8429196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information technology, a header is, in general, something that goes in front of something else and is usually repeated as a standard part of the units of something else. A header can consist of multiple FIELDS, each containing its own value.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cap="none" spc="0" dirty="0"/>
          </a:p>
        </p:txBody>
      </p:sp>
    </p:spTree>
    <p:extLst>
      <p:ext uri="{BB962C8B-B14F-4D97-AF65-F5344CB8AC3E}">
        <p14:creationId xmlns:p14="http://schemas.microsoft.com/office/powerpoint/2010/main" val="30939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1C7397D-2E75-6C4E-80D4-968B0F4931EC}"/>
              </a:ext>
            </a:extLst>
          </p:cNvPr>
          <p:cNvSpPr txBox="1">
            <a:spLocks/>
          </p:cNvSpPr>
          <p:nvPr/>
        </p:nvSpPr>
        <p:spPr>
          <a:xfrm>
            <a:off x="432000" y="1561165"/>
            <a:ext cx="8429196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• Optional element and is not always present or included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Header element provides additional important information that is not in the body of the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Authentication, transaction and payment methods are sometimes contained within the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</p:spTree>
    <p:extLst>
      <p:ext uri="{BB962C8B-B14F-4D97-AF65-F5344CB8AC3E}">
        <p14:creationId xmlns:p14="http://schemas.microsoft.com/office/powerpoint/2010/main" val="20270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65593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A91FF-20C8-0445-AC5E-36B1038C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78" y="1523086"/>
            <a:ext cx="7053943" cy="31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GB" sz="57000" dirty="0">
                <a:solidFill>
                  <a:schemeClr val="bg1"/>
                </a:solidFill>
              </a:rPr>
              <a:t>04.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400" spc="1200" dirty="0"/>
              <a:t>FAULTS AND </a:t>
            </a:r>
          </a:p>
          <a:p>
            <a:r>
              <a:rPr lang="en-GB" sz="6400" spc="1200" dirty="0"/>
              <a:t>FAULT CODES</a:t>
            </a:r>
          </a:p>
        </p:txBody>
      </p:sp>
    </p:spTree>
    <p:extLst>
      <p:ext uri="{BB962C8B-B14F-4D97-AF65-F5344CB8AC3E}">
        <p14:creationId xmlns:p14="http://schemas.microsoft.com/office/powerpoint/2010/main" val="39816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7666972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endParaRPr lang="en-GB" sz="1600" cap="none" spc="0" dirty="0"/>
          </a:p>
          <a:p>
            <a:endParaRPr lang="en-GB" sz="1600" cap="none" spc="0" dirty="0"/>
          </a:p>
          <a:p>
            <a:endParaRPr lang="en-GB" sz="1600" cap="none" spc="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BDC2F8C-A75B-434B-82A5-70ED22C3DFE2}"/>
              </a:ext>
            </a:extLst>
          </p:cNvPr>
          <p:cNvSpPr txBox="1">
            <a:spLocks/>
          </p:cNvSpPr>
          <p:nvPr/>
        </p:nvSpPr>
        <p:spPr>
          <a:xfrm>
            <a:off x="432000" y="1561165"/>
            <a:ext cx="8429196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Fault elements contain information about the errors that occur when processing a request and identify where the error occurred.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cap="none" spc="0" dirty="0"/>
          </a:p>
        </p:txBody>
      </p:sp>
    </p:spTree>
    <p:extLst>
      <p:ext uri="{BB962C8B-B14F-4D97-AF65-F5344CB8AC3E}">
        <p14:creationId xmlns:p14="http://schemas.microsoft.com/office/powerpoint/2010/main" val="28918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Fault codes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65593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A91FF-20C8-0445-AC5E-36B1038C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4" y="1681402"/>
            <a:ext cx="7811152" cy="21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GB" sz="57000" dirty="0">
                <a:solidFill>
                  <a:schemeClr val="bg1"/>
                </a:solidFill>
              </a:rPr>
              <a:t>05.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400" spc="1200" dirty="0"/>
              <a:t>END-TO-END </a:t>
            </a:r>
          </a:p>
          <a:p>
            <a:r>
              <a:rPr lang="en-GB" sz="6400" spc="1200" dirty="0"/>
              <a:t>DATA FLOW OF </a:t>
            </a:r>
          </a:p>
          <a:p>
            <a:r>
              <a:rPr lang="en-GB" sz="6400" spc="1200" dirty="0"/>
              <a:t>A SOAP API</a:t>
            </a:r>
          </a:p>
        </p:txBody>
      </p:sp>
    </p:spTree>
    <p:extLst>
      <p:ext uri="{BB962C8B-B14F-4D97-AF65-F5344CB8AC3E}">
        <p14:creationId xmlns:p14="http://schemas.microsoft.com/office/powerpoint/2010/main" val="14747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026000"/>
            <a:ext cx="4273550" cy="994172"/>
          </a:xfrm>
        </p:spPr>
        <p:txBody>
          <a:bodyPr/>
          <a:lstStyle/>
          <a:p>
            <a:r>
              <a:rPr lang="en-GB" b="1" dirty="0"/>
              <a:t>Outbound Flow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42735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 HTTPS or SOAP is used to send business documents, this is referred to as outbound data flow. At a high level, the outbound data flow for the SOAP gateway is as follows the diagram to the right</a:t>
            </a:r>
            <a:endParaRPr lang="en-GB" sz="11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65593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cap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endParaRPr lang="en-GB" sz="1600" cap="none" spc="0" dirty="0"/>
          </a:p>
          <a:p>
            <a:endParaRPr lang="en-GB" sz="1600" cap="none" spc="0" dirty="0"/>
          </a:p>
          <a:p>
            <a:endParaRPr lang="en-GB" sz="1600" cap="none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30852-59EF-AF4E-8172-97553D01E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50" y="2019749"/>
            <a:ext cx="4136571" cy="11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3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674" y="1800274"/>
            <a:ext cx="8280000" cy="1440000"/>
          </a:xfrm>
        </p:spPr>
        <p:txBody>
          <a:bodyPr>
            <a:normAutofit fontScale="90000"/>
          </a:bodyPr>
          <a:lstStyle/>
          <a:p>
            <a:r>
              <a:rPr lang="en-GB" spc="1000" dirty="0"/>
              <a:t>Alan Edwards</a:t>
            </a:r>
            <a:br>
              <a:rPr lang="en-GB" spc="1000" dirty="0"/>
            </a:br>
            <a:r>
              <a:rPr lang="en-GB" spc="1000" dirty="0"/>
              <a:t>SOAP</a:t>
            </a:r>
            <a:br>
              <a:rPr lang="en-GB" spc="1000" dirty="0"/>
            </a:br>
            <a:r>
              <a:rPr lang="en-GB" sz="2000" spc="1000" dirty="0"/>
              <a:t>prepared for </a:t>
            </a:r>
            <a:br>
              <a:rPr lang="en-GB" sz="2000" spc="1000" dirty="0"/>
            </a:br>
            <a:r>
              <a:rPr lang="en-GB" sz="2000" spc="1000" dirty="0"/>
              <a:t>professor </a:t>
            </a:r>
            <a:r>
              <a:rPr lang="en-GB" sz="2000" spc="1000" dirty="0" err="1"/>
              <a:t>Krasso</a:t>
            </a:r>
            <a:endParaRPr lang="en-GB" spc="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155" y="4609005"/>
            <a:ext cx="2991037" cy="405493"/>
          </a:xfrm>
        </p:spPr>
        <p:txBody>
          <a:bodyPr/>
          <a:lstStyle/>
          <a:p>
            <a:r>
              <a:rPr lang="en-GB" spc="700" dirty="0"/>
              <a:t>6</a:t>
            </a:r>
            <a:r>
              <a:rPr lang="en-GB" spc="700" baseline="30000" dirty="0"/>
              <a:t>th</a:t>
            </a:r>
            <a:r>
              <a:rPr lang="en-GB" spc="700" dirty="0"/>
              <a:t> | May| 2019</a:t>
            </a:r>
          </a:p>
        </p:txBody>
      </p:sp>
    </p:spTree>
    <p:extLst>
      <p:ext uri="{BB962C8B-B14F-4D97-AF65-F5344CB8AC3E}">
        <p14:creationId xmlns:p14="http://schemas.microsoft.com/office/powerpoint/2010/main" val="14599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026000"/>
            <a:ext cx="4273550" cy="994172"/>
          </a:xfrm>
        </p:spPr>
        <p:txBody>
          <a:bodyPr/>
          <a:lstStyle/>
          <a:p>
            <a:r>
              <a:rPr lang="en-GB" b="1" dirty="0"/>
              <a:t>inbound Flow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42735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 HTTPS or SOAP is used to receive business documents, this is referred to as inbound data flow. At a high level, the inbound data flow is as follows the diagram to the right</a:t>
            </a:r>
            <a:endParaRPr lang="en-GB" sz="11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65593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cap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endParaRPr lang="en-GB" sz="1600" cap="none" spc="0" dirty="0"/>
          </a:p>
          <a:p>
            <a:endParaRPr lang="en-GB" sz="1600" cap="none" spc="0" dirty="0"/>
          </a:p>
          <a:p>
            <a:endParaRPr lang="en-GB" sz="1600" cap="none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30852-59EF-AF4E-8172-97553D01E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48" y="2019749"/>
            <a:ext cx="4099175" cy="11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1211" y="29872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b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ALAN EDWARDS</a:t>
            </a:r>
            <a:b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WEB DEVELOPMENT STUDENT</a:t>
            </a:r>
            <a:b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ALAN.EDWARDS1103@GMAIL.COM</a:t>
            </a:r>
            <a:br>
              <a:rPr lang="en-GB" sz="1200" u="sng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br>
              <a:rPr lang="en-GB" sz="12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endParaRPr lang="en-GB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3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2FC25-58CA-774A-BD2D-CB4F39E69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6D874-EB41-5145-847B-FE8393FB3825}"/>
              </a:ext>
            </a:extLst>
          </p:cNvPr>
          <p:cNvSpPr txBox="1"/>
          <p:nvPr/>
        </p:nvSpPr>
        <p:spPr>
          <a:xfrm>
            <a:off x="3086100" y="352425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100" dirty="0" err="1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D8E51EE-1E0F-A24E-A02F-ED2BC2F498CA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cap="none" spc="0" dirty="0"/>
          </a:p>
        </p:txBody>
      </p:sp>
    </p:spTree>
    <p:extLst>
      <p:ext uri="{BB962C8B-B14F-4D97-AF65-F5344CB8AC3E}">
        <p14:creationId xmlns:p14="http://schemas.microsoft.com/office/powerpoint/2010/main" val="401563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265BF5-7040-804D-81A9-0DC2D866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078649-65C2-C441-8643-8211AA7D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chrome-extension://oemmndcbldboiebfnladdacbdfmadadm/https://content.bellevue.edu/cst/WEB/WEB420/Week%203/SOAP%20Article.pdf</a:t>
            </a:r>
            <a:r>
              <a:rPr lang="en-US" dirty="0">
                <a:hlinkClick r:id="rId3"/>
              </a:rPr>
              <a:t>https://searchmicroservices.techtarget.com/definition/RESTful-API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https://searchmicroservices.techtarget.com/definition/SOAP-Simple-Object-Access-Protocol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https://www.google.com/url?sa=i&amp;source=images&amp;cd=&amp;ved=2ahUKEwi3uZPBvp7iAhXvRd8KHdK4CXEQjB16BAgBEAQ&amp;url=https%3A%2F%2Fwww.codenuclear.com%2Funderstand-soap-message-structure%2F&amp;psig=AOvVaw0l3xmUjw3owEZ7MMYY08lV&amp;ust=1558042427087392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https://www.w3schools.com/xml/xml_soap.asp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https://www.ibm.com/support/knowledgecenter/en/SSRJDU/gateway_services/soap/SCN_WSG_Protocol_DataFlow.html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077290" y="1745634"/>
            <a:ext cx="6792390" cy="3397866"/>
          </a:xfrm>
          <a:prstGeom prst="rect">
            <a:avLst/>
          </a:prstGeom>
        </p:spPr>
        <p:txBody>
          <a:bodyPr>
            <a:normAutofit/>
          </a:bodyPr>
          <a:lstStyle>
            <a:lvl1pPr marL="87313" indent="-87313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92075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indent="-87313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8775" indent="-92075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87313" algn="l" defTabSz="685800" rtl="0" eaLnBrk="1" latinLnBrk="0" hangingPunct="1">
              <a:lnSpc>
                <a:spcPct val="13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1000"/>
              </a:spcBef>
              <a:buClr>
                <a:srgbClr val="00B0F0"/>
              </a:buClr>
              <a:buFont typeface="+mj-lt"/>
              <a:buAutoNum type="arabicPeriod"/>
              <a:defRPr/>
            </a:pPr>
            <a:r>
              <a:rPr lang="en-GB" sz="1400" dirty="0">
                <a:solidFill>
                  <a:srgbClr val="000000"/>
                </a:solidFill>
                <a:latin typeface="Century Gothic" charset="0"/>
                <a:ea typeface="Century Gothic" charset="0"/>
                <a:cs typeface="Century Gothic" charset="0"/>
              </a:rPr>
              <a:t>WHAT SOAP IS</a:t>
            </a:r>
            <a:endParaRPr lang="en-GB" sz="1600" dirty="0">
              <a:solidFill>
                <a:srgbClr val="00000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 algn="just">
              <a:spcBef>
                <a:spcPts val="1000"/>
              </a:spcBef>
              <a:buClr>
                <a:srgbClr val="00B0F0"/>
              </a:buClr>
              <a:buFont typeface="+mj-lt"/>
              <a:buAutoNum type="arabicPeriod"/>
              <a:defRPr/>
            </a:pPr>
            <a:r>
              <a:rPr lang="en-GB" sz="1400" dirty="0">
                <a:solidFill>
                  <a:srgbClr val="000000"/>
                </a:solidFill>
                <a:latin typeface="Century Gothic" charset="0"/>
              </a:rPr>
              <a:t>ENVELOPES</a:t>
            </a:r>
          </a:p>
          <a:p>
            <a:pPr marL="342900" indent="-342900" algn="just">
              <a:spcBef>
                <a:spcPts val="1000"/>
              </a:spcBef>
              <a:buClr>
                <a:srgbClr val="00B0F0"/>
              </a:buClr>
              <a:buFont typeface="+mj-lt"/>
              <a:buAutoNum type="arabicPeriod"/>
              <a:defRPr/>
            </a:pPr>
            <a:r>
              <a:rPr lang="en-GB" sz="1400" dirty="0">
                <a:solidFill>
                  <a:srgbClr val="000000"/>
                </a:solidFill>
                <a:latin typeface="Century Gothic" charset="0"/>
              </a:rPr>
              <a:t>HEADERS</a:t>
            </a:r>
          </a:p>
          <a:p>
            <a:pPr marL="342900" indent="-342900" algn="just">
              <a:spcBef>
                <a:spcPts val="1000"/>
              </a:spcBef>
              <a:buClr>
                <a:srgbClr val="00B0F0"/>
              </a:buClr>
              <a:buFont typeface="+mj-lt"/>
              <a:buAutoNum type="arabicPeriod"/>
              <a:defRPr/>
            </a:pPr>
            <a:r>
              <a:rPr lang="en-GB" sz="1400" dirty="0">
                <a:solidFill>
                  <a:srgbClr val="000000"/>
                </a:solidFill>
                <a:latin typeface="Century Gothic" charset="0"/>
              </a:rPr>
              <a:t>FAULTS AND FAULT CODES</a:t>
            </a:r>
          </a:p>
          <a:p>
            <a:pPr marL="342900" indent="-342900" algn="just">
              <a:spcBef>
                <a:spcPts val="1000"/>
              </a:spcBef>
              <a:buClr>
                <a:srgbClr val="00B0F0"/>
              </a:buClr>
              <a:buFont typeface="+mj-lt"/>
              <a:buAutoNum type="arabicPeriod"/>
              <a:defRPr/>
            </a:pPr>
            <a:r>
              <a:rPr lang="en-GB" sz="1400" dirty="0">
                <a:solidFill>
                  <a:srgbClr val="000000"/>
                </a:solidFill>
                <a:latin typeface="Century Gothic" charset="0"/>
              </a:rPr>
              <a:t>END-TO-END DATA FLOW OF A SOAP API</a:t>
            </a:r>
          </a:p>
        </p:txBody>
      </p:sp>
    </p:spTree>
    <p:extLst>
      <p:ext uri="{BB962C8B-B14F-4D97-AF65-F5344CB8AC3E}">
        <p14:creationId xmlns:p14="http://schemas.microsoft.com/office/powerpoint/2010/main" val="1493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1985" y="569034"/>
            <a:ext cx="8510588" cy="5143500"/>
          </a:xfrm>
          <a:solidFill>
            <a:schemeClr val="accent1"/>
          </a:solidFill>
        </p:spPr>
        <p:txBody>
          <a:bodyPr wrap="square"/>
          <a:lstStyle/>
          <a:p>
            <a:r>
              <a:rPr lang="en-GB" sz="57000" dirty="0">
                <a:solidFill>
                  <a:schemeClr val="bg1"/>
                </a:solidFill>
              </a:rPr>
              <a:t>01.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4800" spc="1200" dirty="0"/>
              <a:t>WHAT SOAP 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84974" y="248080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03A1E-DA24-3E43-8594-68484ECD93A0}"/>
              </a:ext>
            </a:extLst>
          </p:cNvPr>
          <p:cNvSpPr txBox="1"/>
          <p:nvPr/>
        </p:nvSpPr>
        <p:spPr>
          <a:xfrm>
            <a:off x="8902840" y="331595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100" dirty="0" err="1"/>
          </a:p>
        </p:txBody>
      </p:sp>
    </p:spTree>
    <p:extLst>
      <p:ext uri="{BB962C8B-B14F-4D97-AF65-F5344CB8AC3E}">
        <p14:creationId xmlns:p14="http://schemas.microsoft.com/office/powerpoint/2010/main" val="407624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769E-3A17-ED49-99EA-D476E6A4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SOAP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43F209-1F11-3D40-A513-9956030FF4A3}"/>
              </a:ext>
            </a:extLst>
          </p:cNvPr>
          <p:cNvSpPr txBox="1">
            <a:spLocks/>
          </p:cNvSpPr>
          <p:nvPr/>
        </p:nvSpPr>
        <p:spPr>
          <a:xfrm>
            <a:off x="432000" y="1523085"/>
            <a:ext cx="8494286" cy="3459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SIMPLE OBJET ACCESS PROTOCOL (SOAP) IS A messaging system for encoding information into an xml document. Typically, it's a more specific way to to interpret a remote parameters values at runtime and placing those values into an xml document. SOAP can be carried over a variety of lower-level protocols, including the web-related Hypertext Transfer Protocol (HTTP).</a:t>
            </a:r>
          </a:p>
        </p:txBody>
      </p:sp>
    </p:spTree>
    <p:extLst>
      <p:ext uri="{BB962C8B-B14F-4D97-AF65-F5344CB8AC3E}">
        <p14:creationId xmlns:p14="http://schemas.microsoft.com/office/powerpoint/2010/main" val="1083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FEATURES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65593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D4C69CF-C441-A94A-BEAF-B5553C878BDB}"/>
              </a:ext>
            </a:extLst>
          </p:cNvPr>
          <p:cNvSpPr txBox="1">
            <a:spLocks/>
          </p:cNvSpPr>
          <p:nvPr/>
        </p:nvSpPr>
        <p:spPr>
          <a:xfrm>
            <a:off x="584401" y="16754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cap="none" spc="0" dirty="0"/>
              <a:t>LIGHTWEIGHT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cap="none" spc="0" dirty="0"/>
              <a:t>LANGUAGE AGNOSTIC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cap="none" spc="0" dirty="0"/>
              <a:t>USES XML TO STRUCTURE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cap="none" spc="0" dirty="0"/>
              <a:t>REQUESTS ARE SENT USING HTTP</a:t>
            </a:r>
          </a:p>
        </p:txBody>
      </p:sp>
    </p:spTree>
    <p:extLst>
      <p:ext uri="{BB962C8B-B14F-4D97-AF65-F5344CB8AC3E}">
        <p14:creationId xmlns:p14="http://schemas.microsoft.com/office/powerpoint/2010/main" val="32908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GB" sz="57000" dirty="0">
                <a:solidFill>
                  <a:schemeClr val="bg1"/>
                </a:solidFill>
              </a:rPr>
              <a:t>02.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400" spc="1200" dirty="0"/>
              <a:t>ENVELOPES</a:t>
            </a:r>
          </a:p>
        </p:txBody>
      </p:sp>
    </p:spTree>
    <p:extLst>
      <p:ext uri="{BB962C8B-B14F-4D97-AF65-F5344CB8AC3E}">
        <p14:creationId xmlns:p14="http://schemas.microsoft.com/office/powerpoint/2010/main" val="24589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026000"/>
            <a:ext cx="4273550" cy="994172"/>
          </a:xfrm>
        </p:spPr>
        <p:txBody>
          <a:bodyPr/>
          <a:lstStyle/>
          <a:p>
            <a:r>
              <a:rPr lang="en-GB" b="1" dirty="0"/>
              <a:t>WRAPPER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42735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THE ENVELOPE SERVES AS A WRAPPER FOR THE INFORMATION INSIDE. ITS AN ELEMENT THAT STARTS AND ENDS THE MESSAGE DISPLAYED.</a:t>
            </a:r>
            <a:endParaRPr lang="en-GB" sz="11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65593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cap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endParaRPr lang="en-GB" sz="1600" cap="none" spc="0" dirty="0"/>
          </a:p>
          <a:p>
            <a:endParaRPr lang="en-GB" sz="1600" cap="none" spc="0" dirty="0"/>
          </a:p>
          <a:p>
            <a:endParaRPr lang="en-GB" sz="1600" cap="none" spc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30852-59EF-AF4E-8172-97553D01E7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3"/>
          <a:stretch/>
        </p:blipFill>
        <p:spPr>
          <a:xfrm>
            <a:off x="4705550" y="762000"/>
            <a:ext cx="4136571" cy="36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PURPOSE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570D9F0-7A31-F043-A794-B1AFE2C78D76}"/>
              </a:ext>
            </a:extLst>
          </p:cNvPr>
          <p:cNvSpPr txBox="1">
            <a:spLocks/>
          </p:cNvSpPr>
          <p:nvPr/>
        </p:nvSpPr>
        <p:spPr>
          <a:xfrm>
            <a:off x="432000" y="1523086"/>
            <a:ext cx="2978465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200" cap="none" spc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61A438-F876-3E49-AFF8-C8BF0AA2136C}"/>
              </a:ext>
            </a:extLst>
          </p:cNvPr>
          <p:cNvSpPr txBox="1">
            <a:spLocks/>
          </p:cNvSpPr>
          <p:nvPr/>
        </p:nvSpPr>
        <p:spPr>
          <a:xfrm>
            <a:off x="432001" y="15230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05E7622-8E0B-0042-98DA-9DCB68351505}"/>
              </a:ext>
            </a:extLst>
          </p:cNvPr>
          <p:cNvSpPr txBox="1">
            <a:spLocks/>
          </p:cNvSpPr>
          <p:nvPr/>
        </p:nvSpPr>
        <p:spPr>
          <a:xfrm>
            <a:off x="431999" y="2020172"/>
            <a:ext cx="655934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D4C69CF-C441-A94A-BEAF-B5553C878BDB}"/>
              </a:ext>
            </a:extLst>
          </p:cNvPr>
          <p:cNvSpPr txBox="1">
            <a:spLocks/>
          </p:cNvSpPr>
          <p:nvPr/>
        </p:nvSpPr>
        <p:spPr>
          <a:xfrm>
            <a:off x="584401" y="1675486"/>
            <a:ext cx="8216699" cy="31243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2100" b="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cap="none" spc="0" dirty="0"/>
              <a:t>USED AS A WRAPPER OF THE DATA BEING SENT TO THE 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cap="none" spc="0" dirty="0"/>
              <a:t>CONTAINS HEADER AND BODY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cap="none" spc="0" dirty="0"/>
              <a:t>CONTAINS ATTRIBUTES THAT DEFINE ENCONDING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cap="none" spc="0" dirty="0"/>
          </a:p>
        </p:txBody>
      </p:sp>
    </p:spTree>
    <p:extLst>
      <p:ext uri="{BB962C8B-B14F-4D97-AF65-F5344CB8AC3E}">
        <p14:creationId xmlns:p14="http://schemas.microsoft.com/office/powerpoint/2010/main" val="3400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cCann colour palette">
      <a:dk1>
        <a:sysClr val="windowText" lastClr="000000"/>
      </a:dk1>
      <a:lt1>
        <a:sysClr val="window" lastClr="FFFFFF"/>
      </a:lt1>
      <a:dk2>
        <a:srgbClr val="000000"/>
      </a:dk2>
      <a:lt2>
        <a:srgbClr val="4C4C4C"/>
      </a:lt2>
      <a:accent1>
        <a:srgbClr val="FEEB18"/>
      </a:accent1>
      <a:accent2>
        <a:srgbClr val="0098CE"/>
      </a:accent2>
      <a:accent3>
        <a:srgbClr val="98D457"/>
      </a:accent3>
      <a:accent4>
        <a:srgbClr val="FFAB4C"/>
      </a:accent4>
      <a:accent5>
        <a:srgbClr val="FF7275"/>
      </a:accent5>
      <a:accent6>
        <a:srgbClr val="D8D8D8"/>
      </a:accent6>
      <a:hlink>
        <a:srgbClr val="0098CE"/>
      </a:hlink>
      <a:folHlink>
        <a:srgbClr val="FF7275"/>
      </a:folHlink>
    </a:clrScheme>
    <a:fontScheme name="McCann font theme Century Gothic\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742906</TotalTime>
  <Words>500</Words>
  <Application>Microsoft Macintosh PowerPoint</Application>
  <PresentationFormat>On-screen Show (16:9)</PresentationFormat>
  <Paragraphs>96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Office Theme</vt:lpstr>
      <vt:lpstr>PowerPoint Presentation</vt:lpstr>
      <vt:lpstr>Alan Edwards SOAP prepared for  professor Krasso</vt:lpstr>
      <vt:lpstr>contents</vt:lpstr>
      <vt:lpstr>01.</vt:lpstr>
      <vt:lpstr>SOAP</vt:lpstr>
      <vt:lpstr>KEY FEATURES</vt:lpstr>
      <vt:lpstr>02.</vt:lpstr>
      <vt:lpstr>WRAPPER</vt:lpstr>
      <vt:lpstr>PURPOSE</vt:lpstr>
      <vt:lpstr>example</vt:lpstr>
      <vt:lpstr>03.</vt:lpstr>
      <vt:lpstr>HEADERS</vt:lpstr>
      <vt:lpstr>Overview</vt:lpstr>
      <vt:lpstr>example</vt:lpstr>
      <vt:lpstr>04.</vt:lpstr>
      <vt:lpstr>Overview</vt:lpstr>
      <vt:lpstr>Fault codes</vt:lpstr>
      <vt:lpstr>05.</vt:lpstr>
      <vt:lpstr>Outbound Flow</vt:lpstr>
      <vt:lpstr>inbound Flow</vt:lpstr>
      <vt:lpstr>PowerPoint Presentation</vt:lpstr>
      <vt:lpstr>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/>
  <cp:keywords/>
  <dc:description/>
  <cp:lastModifiedBy>Edwards, Alan (NYC-OPT)</cp:lastModifiedBy>
  <cp:revision>522</cp:revision>
  <cp:lastPrinted>2019-04-29T15:47:39Z</cp:lastPrinted>
  <dcterms:created xsi:type="dcterms:W3CDTF">2017-03-27T16:48:43Z</dcterms:created>
  <dcterms:modified xsi:type="dcterms:W3CDTF">2019-05-16T13:06:01Z</dcterms:modified>
  <cp:category/>
</cp:coreProperties>
</file>