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427" r:id="rId2"/>
    <p:sldId id="601" r:id="rId3"/>
    <p:sldId id="602" r:id="rId4"/>
    <p:sldId id="623" r:id="rId5"/>
    <p:sldId id="653" r:id="rId6"/>
    <p:sldId id="658" r:id="rId7"/>
    <p:sldId id="663" r:id="rId8"/>
    <p:sldId id="664" r:id="rId9"/>
    <p:sldId id="665" r:id="rId10"/>
    <p:sldId id="666" r:id="rId11"/>
    <p:sldId id="668" r:id="rId12"/>
    <p:sldId id="669" r:id="rId13"/>
    <p:sldId id="671" r:id="rId14"/>
    <p:sldId id="650" r:id="rId15"/>
    <p:sldId id="648" r:id="rId16"/>
    <p:sldId id="661" r:id="rId17"/>
    <p:sldId id="662" r:id="rId18"/>
    <p:sldId id="660" r:id="rId19"/>
    <p:sldId id="672" r:id="rId20"/>
    <p:sldId id="632" r:id="rId21"/>
    <p:sldId id="673" r:id="rId22"/>
    <p:sldId id="659" r:id="rId23"/>
    <p:sldId id="670" r:id="rId24"/>
    <p:sldId id="674" r:id="rId25"/>
  </p:sldIdLst>
  <p:sldSz cx="9144000" cy="5143500" type="screen16x9"/>
  <p:notesSz cx="9906000" cy="67945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7"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FFFF"/>
    <a:srgbClr val="5406F8"/>
    <a:srgbClr val="C606F7"/>
    <a:srgbClr val="898989"/>
    <a:srgbClr val="9072FF"/>
    <a:srgbClr val="0098CE"/>
    <a:srgbClr val="FEE5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70" autoAdjust="0"/>
    <p:restoredTop sz="81250"/>
  </p:normalViewPr>
  <p:slideViewPr>
    <p:cSldViewPr snapToGrid="0" showGuides="1">
      <p:cViewPr varScale="1">
        <p:scale>
          <a:sx n="118" d="100"/>
          <a:sy n="118" d="100"/>
        </p:scale>
        <p:origin x="1800" y="192"/>
      </p:cViewPr>
      <p:guideLst>
        <p:guide orient="horz" pos="3117"/>
        <p:guide pos="2880"/>
      </p:guideLst>
    </p:cSldViewPr>
  </p:slideViewPr>
  <p:notesTextViewPr>
    <p:cViewPr>
      <p:scale>
        <a:sx n="1" d="1"/>
        <a:sy n="1" d="1"/>
      </p:scale>
      <p:origin x="0" y="0"/>
    </p:cViewPr>
  </p:notesTextViewPr>
  <p:sorterViewPr>
    <p:cViewPr>
      <p:scale>
        <a:sx n="144" d="100"/>
        <a:sy n="144" d="100"/>
      </p:scale>
      <p:origin x="0" y="0"/>
    </p:cViewPr>
  </p:sorterViewPr>
  <p:notesViewPr>
    <p:cSldViewPr snapToGrid="0">
      <p:cViewPr varScale="1">
        <p:scale>
          <a:sx n="130" d="100"/>
          <a:sy n="130" d="100"/>
        </p:scale>
        <p:origin x="236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93372" cy="340814"/>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5610315" y="0"/>
            <a:ext cx="4293372" cy="340814"/>
          </a:xfrm>
          <a:prstGeom prst="rect">
            <a:avLst/>
          </a:prstGeom>
        </p:spPr>
        <p:txBody>
          <a:bodyPr vert="horz" lIns="91440" tIns="45720" rIns="91440" bIns="45720" rtlCol="0"/>
          <a:lstStyle>
            <a:lvl1pPr algn="r">
              <a:defRPr sz="1200"/>
            </a:lvl1pPr>
          </a:lstStyle>
          <a:p>
            <a:fld id="{3FFCCD56-AAC6-4273-A756-5BA38D9A263B}" type="datetimeFigureOut">
              <a:rPr lang="en-GB" smtClean="0"/>
              <a:t>03/05/2019</a:t>
            </a:fld>
            <a:endParaRPr lang="en-GB" dirty="0"/>
          </a:p>
        </p:txBody>
      </p:sp>
      <p:sp>
        <p:nvSpPr>
          <p:cNvPr id="4" name="Footer Placeholder 3"/>
          <p:cNvSpPr>
            <a:spLocks noGrp="1"/>
          </p:cNvSpPr>
          <p:nvPr>
            <p:ph type="ftr" sz="quarter" idx="2"/>
          </p:nvPr>
        </p:nvSpPr>
        <p:spPr>
          <a:xfrm>
            <a:off x="1" y="6453687"/>
            <a:ext cx="4293372" cy="340814"/>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5610315" y="6453687"/>
            <a:ext cx="4293372" cy="340814"/>
          </a:xfrm>
          <a:prstGeom prst="rect">
            <a:avLst/>
          </a:prstGeom>
        </p:spPr>
        <p:txBody>
          <a:bodyPr vert="horz" lIns="91440" tIns="45720" rIns="91440" bIns="45720" rtlCol="0" anchor="b"/>
          <a:lstStyle>
            <a:lvl1pPr algn="r">
              <a:defRPr sz="1200"/>
            </a:lvl1pPr>
          </a:lstStyle>
          <a:p>
            <a:fld id="{7D22EAAF-3D3D-44BD-B822-A0CA95E05BEC}" type="slidenum">
              <a:rPr lang="en-GB" smtClean="0"/>
              <a:t>‹#›</a:t>
            </a:fld>
            <a:endParaRPr lang="en-GB" dirty="0"/>
          </a:p>
        </p:txBody>
      </p:sp>
    </p:spTree>
    <p:extLst>
      <p:ext uri="{BB962C8B-B14F-4D97-AF65-F5344CB8AC3E}">
        <p14:creationId xmlns:p14="http://schemas.microsoft.com/office/powerpoint/2010/main" val="3801366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93352" cy="34042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5610399" y="0"/>
            <a:ext cx="4293352" cy="340423"/>
          </a:xfrm>
          <a:prstGeom prst="rect">
            <a:avLst/>
          </a:prstGeom>
        </p:spPr>
        <p:txBody>
          <a:bodyPr vert="horz" lIns="91440" tIns="45720" rIns="91440" bIns="45720" rtlCol="0"/>
          <a:lstStyle>
            <a:lvl1pPr algn="r">
              <a:defRPr sz="1200"/>
            </a:lvl1pPr>
          </a:lstStyle>
          <a:p>
            <a:fld id="{2B15BCC8-585D-485F-B524-195635B18D57}" type="datetimeFigureOut">
              <a:rPr lang="en-GB" smtClean="0"/>
              <a:t>03/05/2019</a:t>
            </a:fld>
            <a:endParaRPr lang="en-GB" dirty="0"/>
          </a:p>
        </p:txBody>
      </p:sp>
      <p:sp>
        <p:nvSpPr>
          <p:cNvPr id="4" name="Slide Image Placeholder 3"/>
          <p:cNvSpPr>
            <a:spLocks noGrp="1" noRot="1" noChangeAspect="1"/>
          </p:cNvSpPr>
          <p:nvPr>
            <p:ph type="sldImg" idx="2"/>
          </p:nvPr>
        </p:nvSpPr>
        <p:spPr>
          <a:xfrm>
            <a:off x="2914650" y="849313"/>
            <a:ext cx="4076700" cy="229393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90600" y="3269447"/>
            <a:ext cx="7924800" cy="267574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4079"/>
            <a:ext cx="4293352" cy="34042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5610399" y="6454079"/>
            <a:ext cx="4293352" cy="340422"/>
          </a:xfrm>
          <a:prstGeom prst="rect">
            <a:avLst/>
          </a:prstGeom>
        </p:spPr>
        <p:txBody>
          <a:bodyPr vert="horz" lIns="91440" tIns="45720" rIns="91440" bIns="45720" rtlCol="0" anchor="b"/>
          <a:lstStyle>
            <a:lvl1pPr algn="r">
              <a:defRPr sz="1200"/>
            </a:lvl1pPr>
          </a:lstStyle>
          <a:p>
            <a:fld id="{8FCDD4F4-1C57-4BBD-9D50-8B75E84DAA4A}" type="slidenum">
              <a:rPr lang="en-GB" smtClean="0"/>
              <a:t>‹#›</a:t>
            </a:fld>
            <a:endParaRPr lang="en-GB" dirty="0"/>
          </a:p>
        </p:txBody>
      </p:sp>
    </p:spTree>
    <p:extLst>
      <p:ext uri="{BB962C8B-B14F-4D97-AF65-F5344CB8AC3E}">
        <p14:creationId xmlns:p14="http://schemas.microsoft.com/office/powerpoint/2010/main" val="29597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DD4F4-1C57-4BBD-9D50-8B75E84DAA4A}" type="slidenum">
              <a:rPr lang="en-GB" smtClean="0"/>
              <a:t>7</a:t>
            </a:fld>
            <a:endParaRPr lang="en-GB" dirty="0"/>
          </a:p>
        </p:txBody>
      </p:sp>
    </p:spTree>
    <p:extLst>
      <p:ext uri="{BB962C8B-B14F-4D97-AF65-F5344CB8AC3E}">
        <p14:creationId xmlns:p14="http://schemas.microsoft.com/office/powerpoint/2010/main" val="1811652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DD4F4-1C57-4BBD-9D50-8B75E84DAA4A}" type="slidenum">
              <a:rPr lang="en-GB" smtClean="0"/>
              <a:t>21</a:t>
            </a:fld>
            <a:endParaRPr lang="en-GB" dirty="0"/>
          </a:p>
        </p:txBody>
      </p:sp>
    </p:spTree>
    <p:extLst>
      <p:ext uri="{BB962C8B-B14F-4D97-AF65-F5344CB8AC3E}">
        <p14:creationId xmlns:p14="http://schemas.microsoft.com/office/powerpoint/2010/main" val="551280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DD4F4-1C57-4BBD-9D50-8B75E84DAA4A}" type="slidenum">
              <a:rPr lang="en-GB" smtClean="0"/>
              <a:t>8</a:t>
            </a:fld>
            <a:endParaRPr lang="en-GB" dirty="0"/>
          </a:p>
        </p:txBody>
      </p:sp>
    </p:spTree>
    <p:extLst>
      <p:ext uri="{BB962C8B-B14F-4D97-AF65-F5344CB8AC3E}">
        <p14:creationId xmlns:p14="http://schemas.microsoft.com/office/powerpoint/2010/main" val="1298236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DD4F4-1C57-4BBD-9D50-8B75E84DAA4A}" type="slidenum">
              <a:rPr lang="en-GB" smtClean="0"/>
              <a:t>9</a:t>
            </a:fld>
            <a:endParaRPr lang="en-GB" dirty="0"/>
          </a:p>
        </p:txBody>
      </p:sp>
    </p:spTree>
    <p:extLst>
      <p:ext uri="{BB962C8B-B14F-4D97-AF65-F5344CB8AC3E}">
        <p14:creationId xmlns:p14="http://schemas.microsoft.com/office/powerpoint/2010/main" val="1073735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DD4F4-1C57-4BBD-9D50-8B75E84DAA4A}" type="slidenum">
              <a:rPr lang="en-GB" smtClean="0"/>
              <a:t>10</a:t>
            </a:fld>
            <a:endParaRPr lang="en-GB" dirty="0"/>
          </a:p>
        </p:txBody>
      </p:sp>
    </p:spTree>
    <p:extLst>
      <p:ext uri="{BB962C8B-B14F-4D97-AF65-F5344CB8AC3E}">
        <p14:creationId xmlns:p14="http://schemas.microsoft.com/office/powerpoint/2010/main" val="2964068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DD4F4-1C57-4BBD-9D50-8B75E84DAA4A}" type="slidenum">
              <a:rPr lang="en-GB" smtClean="0"/>
              <a:t>11</a:t>
            </a:fld>
            <a:endParaRPr lang="en-GB" dirty="0"/>
          </a:p>
        </p:txBody>
      </p:sp>
    </p:spTree>
    <p:extLst>
      <p:ext uri="{BB962C8B-B14F-4D97-AF65-F5344CB8AC3E}">
        <p14:creationId xmlns:p14="http://schemas.microsoft.com/office/powerpoint/2010/main" val="3007996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DD4F4-1C57-4BBD-9D50-8B75E84DAA4A}" type="slidenum">
              <a:rPr lang="en-GB" smtClean="0"/>
              <a:t>12</a:t>
            </a:fld>
            <a:endParaRPr lang="en-GB" dirty="0"/>
          </a:p>
        </p:txBody>
      </p:sp>
    </p:spTree>
    <p:extLst>
      <p:ext uri="{BB962C8B-B14F-4D97-AF65-F5344CB8AC3E}">
        <p14:creationId xmlns:p14="http://schemas.microsoft.com/office/powerpoint/2010/main" val="4242154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DD4F4-1C57-4BBD-9D50-8B75E84DAA4A}" type="slidenum">
              <a:rPr lang="en-GB" smtClean="0"/>
              <a:t>13</a:t>
            </a:fld>
            <a:endParaRPr lang="en-GB" dirty="0"/>
          </a:p>
        </p:txBody>
      </p:sp>
    </p:spTree>
    <p:extLst>
      <p:ext uri="{BB962C8B-B14F-4D97-AF65-F5344CB8AC3E}">
        <p14:creationId xmlns:p14="http://schemas.microsoft.com/office/powerpoint/2010/main" val="349310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DD4F4-1C57-4BBD-9D50-8B75E84DAA4A}" type="slidenum">
              <a:rPr lang="en-GB" smtClean="0"/>
              <a:t>17</a:t>
            </a:fld>
            <a:endParaRPr lang="en-GB" dirty="0"/>
          </a:p>
        </p:txBody>
      </p:sp>
    </p:spTree>
    <p:extLst>
      <p:ext uri="{BB962C8B-B14F-4D97-AF65-F5344CB8AC3E}">
        <p14:creationId xmlns:p14="http://schemas.microsoft.com/office/powerpoint/2010/main" val="1975635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CDD4F4-1C57-4BBD-9D50-8B75E84DAA4A}" type="slidenum">
              <a:rPr lang="en-GB" smtClean="0"/>
              <a:t>19</a:t>
            </a:fld>
            <a:endParaRPr lang="en-GB" dirty="0"/>
          </a:p>
        </p:txBody>
      </p:sp>
    </p:spTree>
    <p:extLst>
      <p:ext uri="{BB962C8B-B14F-4D97-AF65-F5344CB8AC3E}">
        <p14:creationId xmlns:p14="http://schemas.microsoft.com/office/powerpoint/2010/main" val="1795275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Black">
    <p:bg bwMode="gray">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D12A62-3297-C049-9C56-503F90A90F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0592" y="1677887"/>
            <a:ext cx="2502816" cy="1787725"/>
          </a:xfrm>
          <a:prstGeom prst="ellipse">
            <a:avLst/>
          </a:prstGeom>
          <a:ln w="63500" cap="rnd">
            <a:noFill/>
          </a:ln>
          <a:effectLst>
            <a:outerShdw blurRad="381000" dist="292100" dir="5400000" sx="-80000" sy="-18000" rotWithShape="0">
              <a:srgbClr val="000000">
                <a:alpha val="22000"/>
              </a:srgbClr>
            </a:outerShdw>
          </a:effectLst>
        </p:spPr>
      </p:pic>
    </p:spTree>
    <p:extLst>
      <p:ext uri="{BB962C8B-B14F-4D97-AF65-F5344CB8AC3E}">
        <p14:creationId xmlns:p14="http://schemas.microsoft.com/office/powerpoint/2010/main" val="98026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800000"/>
            <a:ext cx="2268000" cy="75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hasCustomPrompt="1"/>
          </p:nvPr>
        </p:nvSpPr>
        <p:spPr>
          <a:xfrm>
            <a:off x="432000" y="1926771"/>
            <a:ext cx="8280000" cy="1440000"/>
          </a:xfrm>
        </p:spPr>
        <p:txBody>
          <a:bodyPr anchor="ctr">
            <a:normAutofit/>
          </a:bodyPr>
          <a:lstStyle>
            <a:lvl1pPr algn="ctr">
              <a:lnSpc>
                <a:spcPct val="110000"/>
              </a:lnSpc>
              <a:defRPr sz="3100" cap="all" spc="800" baseline="0">
                <a:solidFill>
                  <a:schemeClr val="bg2"/>
                </a:solidFill>
              </a:defRPr>
            </a:lvl1pPr>
          </a:lstStyle>
          <a:p>
            <a:r>
              <a:rPr lang="en-US" dirty="0"/>
              <a:t>Client name here</a:t>
            </a:r>
          </a:p>
        </p:txBody>
      </p:sp>
      <p:sp>
        <p:nvSpPr>
          <p:cNvPr id="3" name="Subtitle 2"/>
          <p:cNvSpPr>
            <a:spLocks noGrp="1"/>
          </p:cNvSpPr>
          <p:nvPr>
            <p:ph type="subTitle" idx="1" hasCustomPrompt="1"/>
          </p:nvPr>
        </p:nvSpPr>
        <p:spPr>
          <a:xfrm>
            <a:off x="432000" y="4068000"/>
            <a:ext cx="8280000" cy="405493"/>
          </a:xfrm>
        </p:spPr>
        <p:txBody>
          <a:bodyPr/>
          <a:lstStyle>
            <a:lvl1pPr marL="0" indent="0" algn="l">
              <a:lnSpc>
                <a:spcPct val="120000"/>
              </a:lnSpc>
              <a:spcBef>
                <a:spcPts val="0"/>
              </a:spcBef>
              <a:buNone/>
              <a:defRPr sz="1000" cap="all" spc="5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Day | Month | Year</a:t>
            </a:r>
          </a:p>
        </p:txBody>
      </p:sp>
      <p:pic>
        <p:nvPicPr>
          <p:cNvPr id="4" name="Picture 3">
            <a:extLst>
              <a:ext uri="{FF2B5EF4-FFF2-40B4-BE49-F238E27FC236}">
                <a16:creationId xmlns:a16="http://schemas.microsoft.com/office/drawing/2014/main" id="{FA35F458-182A-954F-B9FF-4F4B48E5A4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6114" y="4612732"/>
            <a:ext cx="548140" cy="39152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691F24E1-0B94-654B-A2DB-1A3B63C374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61143" y="4580744"/>
            <a:ext cx="626080" cy="447200"/>
          </a:xfrm>
          <a:prstGeom prst="ellipse">
            <a:avLst/>
          </a:prstGeom>
          <a:ln w="63500" cap="rnd">
            <a:noFill/>
          </a:ln>
          <a:effectLst>
            <a:outerShdw blurRad="381000" dist="292100" dir="5400000" sx="-80000" sy="-18000" rotWithShape="0">
              <a:srgbClr val="000000">
                <a:alpha val="22000"/>
              </a:srgbClr>
            </a:outerShdw>
          </a:effectLst>
        </p:spPr>
      </p:pic>
    </p:spTree>
    <p:extLst>
      <p:ext uri="{BB962C8B-B14F-4D97-AF65-F5344CB8AC3E}">
        <p14:creationId xmlns:p14="http://schemas.microsoft.com/office/powerpoint/2010/main" val="45465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2D6DEB0-1D44-5845-ACF2-8CBD22EDA9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61143" y="4580744"/>
            <a:ext cx="626080" cy="447200"/>
          </a:xfrm>
          <a:prstGeom prst="ellipse">
            <a:avLst/>
          </a:prstGeom>
          <a:ln w="63500" cap="rnd">
            <a:noFill/>
          </a:ln>
          <a:effectLst>
            <a:outerShdw blurRad="381000" dist="292100" dir="5400000" sx="-80000" sy="-18000" rotWithShape="0">
              <a:srgbClr val="000000">
                <a:alpha val="22000"/>
              </a:srgbClr>
            </a:outerShdw>
          </a:effectLst>
        </p:spPr>
      </p:pic>
    </p:spTree>
    <p:extLst>
      <p:ext uri="{BB962C8B-B14F-4D97-AF65-F5344CB8AC3E}">
        <p14:creationId xmlns:p14="http://schemas.microsoft.com/office/powerpoint/2010/main" val="422618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Number divi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85" y="592184"/>
            <a:ext cx="8510588" cy="5143500"/>
          </a:xfrm>
        </p:spPr>
        <p:txBody>
          <a:bodyPr anchor="t"/>
          <a:lstStyle>
            <a:lvl1pPr>
              <a:lnSpc>
                <a:spcPts val="48000"/>
              </a:lnSpc>
              <a:defRPr sz="57000" kern="0" spc="-6000" baseline="0">
                <a:solidFill>
                  <a:schemeClr val="accent1"/>
                </a:solidFill>
              </a:defRPr>
            </a:lvl1pPr>
          </a:lstStyle>
          <a:p>
            <a:r>
              <a:rPr lang="en-US" dirty="0"/>
              <a:t>03.</a:t>
            </a:r>
          </a:p>
        </p:txBody>
      </p:sp>
      <p:sp>
        <p:nvSpPr>
          <p:cNvPr id="3" name="Text Placeholder 2"/>
          <p:cNvSpPr>
            <a:spLocks noGrp="1"/>
          </p:cNvSpPr>
          <p:nvPr>
            <p:ph type="body" idx="1" hasCustomPrompt="1"/>
          </p:nvPr>
        </p:nvSpPr>
        <p:spPr>
          <a:xfrm>
            <a:off x="298938" y="2302491"/>
            <a:ext cx="8475785" cy="514350"/>
          </a:xfrm>
        </p:spPr>
        <p:txBody>
          <a:bodyPr wrap="none" anchor="ctr" anchorCtr="0">
            <a:normAutofit/>
          </a:bodyPr>
          <a:lstStyle>
            <a:lvl1pPr marL="0" indent="0" algn="just">
              <a:lnSpc>
                <a:spcPct val="100000"/>
              </a:lnSpc>
              <a:spcBef>
                <a:spcPts val="0"/>
              </a:spcBef>
              <a:buNone/>
              <a:defRPr sz="2200" cap="all" spc="400" baseline="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39683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Yellow">
    <p:spTree>
      <p:nvGrpSpPr>
        <p:cNvPr id="1" name=""/>
        <p:cNvGrpSpPr/>
        <p:nvPr/>
      </p:nvGrpSpPr>
      <p:grpSpPr>
        <a:xfrm>
          <a:off x="0" y="0"/>
          <a:ext cx="0" cy="0"/>
          <a:chOff x="0" y="0"/>
          <a:chExt cx="0" cy="0"/>
        </a:xfrm>
      </p:grpSpPr>
      <p:sp>
        <p:nvSpPr>
          <p:cNvPr id="6" name="Rectangle 5"/>
          <p:cNvSpPr/>
          <p:nvPr userDrawn="1"/>
        </p:nvSpPr>
        <p:spPr>
          <a:xfrm>
            <a:off x="0" y="558000"/>
            <a:ext cx="3978000" cy="86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432000" y="1026000"/>
            <a:ext cx="4273550" cy="994172"/>
          </a:xfrm>
        </p:spPr>
        <p:txBody>
          <a:bodyPr/>
          <a:lstStyle>
            <a:lvl1pPr>
              <a:defRPr sz="2100" b="0" cap="all" spc="400" baseline="0"/>
            </a:lvl1pPr>
          </a:lstStyle>
          <a:p>
            <a:r>
              <a:rPr lang="en-US" dirty="0"/>
              <a:t>Click to edit Master title style</a:t>
            </a:r>
            <a:endParaRPr lang="en-GB" dirty="0"/>
          </a:p>
        </p:txBody>
      </p:sp>
      <p:pic>
        <p:nvPicPr>
          <p:cNvPr id="3" name="Picture 2">
            <a:extLst>
              <a:ext uri="{FF2B5EF4-FFF2-40B4-BE49-F238E27FC236}">
                <a16:creationId xmlns:a16="http://schemas.microsoft.com/office/drawing/2014/main" id="{7D6225AB-81E2-5746-A260-4F95F19107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2796" y="4561951"/>
            <a:ext cx="647115" cy="462225"/>
          </a:xfrm>
          <a:prstGeom prst="ellipse">
            <a:avLst/>
          </a:prstGeom>
          <a:ln w="63500" cap="rnd">
            <a:noFill/>
          </a:ln>
          <a:effectLst>
            <a:outerShdw blurRad="381000" dist="292100" dir="5400000" sx="-80000" sy="-18000" rotWithShape="0">
              <a:srgbClr val="000000">
                <a:alpha val="22000"/>
              </a:srgbClr>
            </a:outerShdw>
          </a:effectLst>
        </p:spPr>
      </p:pic>
    </p:spTree>
    <p:extLst>
      <p:ext uri="{BB962C8B-B14F-4D97-AF65-F5344CB8AC3E}">
        <p14:creationId xmlns:p14="http://schemas.microsoft.com/office/powerpoint/2010/main" val="245844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Image with Text">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hasCustomPrompt="1"/>
          </p:nvPr>
        </p:nvSpPr>
        <p:spPr>
          <a:xfrm>
            <a:off x="432000" y="1866389"/>
            <a:ext cx="8280000" cy="1440000"/>
          </a:xfrm>
        </p:spPr>
        <p:txBody>
          <a:bodyPr anchor="ctr">
            <a:normAutofit/>
          </a:bodyPr>
          <a:lstStyle>
            <a:lvl1pPr algn="ctr">
              <a:lnSpc>
                <a:spcPct val="110000"/>
              </a:lnSpc>
              <a:defRPr sz="3100" b="0" cap="all" spc="900" baseline="0">
                <a:solidFill>
                  <a:schemeClr val="bg1"/>
                </a:solidFill>
              </a:defRPr>
            </a:lvl1pPr>
          </a:lstStyle>
          <a:p>
            <a:r>
              <a:rPr lang="en-US" dirty="0"/>
              <a:t>Text goes here</a:t>
            </a:r>
          </a:p>
        </p:txBody>
      </p:sp>
    </p:spTree>
    <p:extLst>
      <p:ext uri="{BB962C8B-B14F-4D97-AF65-F5344CB8AC3E}">
        <p14:creationId xmlns:p14="http://schemas.microsoft.com/office/powerpoint/2010/main" val="225699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bg bwMode="gray">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200" y="1270800"/>
            <a:ext cx="6824486" cy="890018"/>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9282" y="3060000"/>
            <a:ext cx="3813056" cy="816866"/>
          </a:xfrm>
          <a:prstGeom prst="rect">
            <a:avLst/>
          </a:prstGeom>
        </p:spPr>
      </p:pic>
      <p:sp>
        <p:nvSpPr>
          <p:cNvPr id="6" name="Rectangle 5"/>
          <p:cNvSpPr/>
          <p:nvPr userDrawn="1"/>
        </p:nvSpPr>
        <p:spPr>
          <a:xfrm>
            <a:off x="7849256" y="1693367"/>
            <a:ext cx="428625" cy="1057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340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0" tIns="0" rIns="0" bIns="0" rtlCol="0" anchor="t" anchorCtr="0"/>
          <a:lstStyle>
            <a:lvl1pPr algn="l">
              <a:defRPr sz="900">
                <a:solidFill>
                  <a:schemeClr val="tx1">
                    <a:tint val="75000"/>
                  </a:schemeClr>
                </a:solidFill>
              </a:defRPr>
            </a:lvl1pPr>
          </a:lstStyle>
          <a:p>
            <a:fld id="{F884AF1B-4F19-4A78-998D-DBCE0B39178B}" type="datetimeFigureOut">
              <a:rPr lang="en-GB" smtClean="0"/>
              <a:pPr/>
              <a:t>03/05/2019</a:t>
            </a:fld>
            <a:endParaRPr lang="en-GB"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0" tIns="0" rIns="0" bIns="0" rtlCol="0" anchor="t" anchorCtr="0"/>
          <a:lstStyle>
            <a:lvl1pPr algn="ctr">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0" tIns="0" rIns="0" bIns="0" rtlCol="0" anchor="t" anchorCtr="0"/>
          <a:lstStyle>
            <a:lvl1pPr algn="r">
              <a:defRPr sz="900">
                <a:solidFill>
                  <a:schemeClr val="tx1">
                    <a:tint val="75000"/>
                  </a:schemeClr>
                </a:solidFill>
              </a:defRPr>
            </a:lvl1pPr>
          </a:lstStyle>
          <a:p>
            <a:fld id="{926C1242-2689-4045-AF7B-ACF3F4B88862}" type="slidenum">
              <a:rPr lang="en-GB" smtClean="0"/>
              <a:pPr/>
              <a:t>‹#›</a:t>
            </a:fld>
            <a:endParaRPr lang="en-GB" dirty="0"/>
          </a:p>
        </p:txBody>
      </p:sp>
    </p:spTree>
    <p:extLst>
      <p:ext uri="{BB962C8B-B14F-4D97-AF65-F5344CB8AC3E}">
        <p14:creationId xmlns:p14="http://schemas.microsoft.com/office/powerpoint/2010/main" val="3545186952"/>
      </p:ext>
    </p:extLst>
  </p:cSld>
  <p:clrMap bg1="lt1" tx1="dk1" bg2="lt2" tx2="dk2" accent1="accent1" accent2="accent2" accent3="accent3" accent4="accent4" accent5="accent5" accent6="accent6" hlink="hlink" folHlink="folHlink"/>
  <p:sldLayoutIdLst>
    <p:sldLayoutId id="2147483668" r:id="rId1"/>
    <p:sldLayoutId id="2147483661" r:id="rId2"/>
    <p:sldLayoutId id="2147483662" r:id="rId3"/>
    <p:sldLayoutId id="2147483663" r:id="rId4"/>
    <p:sldLayoutId id="2147483688" r:id="rId5"/>
    <p:sldLayoutId id="2147483713" r:id="rId6"/>
    <p:sldLayoutId id="2147483696"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130000"/>
        </a:lnSpc>
        <a:spcBef>
          <a:spcPct val="0"/>
        </a:spcBef>
        <a:buNone/>
        <a:defRPr sz="1100" b="0" kern="1200">
          <a:solidFill>
            <a:schemeClr val="tx1"/>
          </a:solidFill>
          <a:latin typeface="+mj-lt"/>
          <a:ea typeface="+mj-ea"/>
          <a:cs typeface="+mj-cs"/>
        </a:defRPr>
      </a:lvl1pPr>
    </p:titleStyle>
    <p:bodyStyle>
      <a:lvl1pPr marL="87313" indent="-87313" algn="l" defTabSz="685800" rtl="0" eaLnBrk="1" latinLnBrk="0" hangingPunct="1">
        <a:lnSpc>
          <a:spcPct val="130000"/>
        </a:lnSpc>
        <a:spcBef>
          <a:spcPts val="750"/>
        </a:spcBef>
        <a:buFont typeface="Arial" panose="020B0604020202020204" pitchFamily="34" charset="0"/>
        <a:buChar char="•"/>
        <a:defRPr sz="900" kern="1200">
          <a:solidFill>
            <a:schemeClr val="tx1"/>
          </a:solidFill>
          <a:latin typeface="+mn-lt"/>
          <a:ea typeface="+mn-ea"/>
          <a:cs typeface="+mn-cs"/>
        </a:defRPr>
      </a:lvl1pPr>
      <a:lvl2pPr marL="179388" indent="-92075" algn="l" defTabSz="685800" rtl="0" eaLnBrk="1" latinLnBrk="0" hangingPunct="1">
        <a:lnSpc>
          <a:spcPct val="130000"/>
        </a:lnSpc>
        <a:spcBef>
          <a:spcPts val="375"/>
        </a:spcBef>
        <a:buFont typeface="Arial" panose="020B0604020202020204" pitchFamily="34" charset="0"/>
        <a:buChar char="•"/>
        <a:defRPr sz="900" kern="1200">
          <a:solidFill>
            <a:schemeClr val="tx1"/>
          </a:solidFill>
          <a:latin typeface="+mn-lt"/>
          <a:ea typeface="+mn-ea"/>
          <a:cs typeface="+mn-cs"/>
        </a:defRPr>
      </a:lvl2pPr>
      <a:lvl3pPr marL="266700" indent="-87313" algn="l" defTabSz="685800" rtl="0" eaLnBrk="1" latinLnBrk="0" hangingPunct="1">
        <a:lnSpc>
          <a:spcPct val="130000"/>
        </a:lnSpc>
        <a:spcBef>
          <a:spcPts val="375"/>
        </a:spcBef>
        <a:buFont typeface="Arial" panose="020B0604020202020204" pitchFamily="34" charset="0"/>
        <a:buChar char="•"/>
        <a:defRPr sz="900" kern="1200">
          <a:solidFill>
            <a:schemeClr val="tx1"/>
          </a:solidFill>
          <a:latin typeface="+mn-lt"/>
          <a:ea typeface="+mn-ea"/>
          <a:cs typeface="+mn-cs"/>
        </a:defRPr>
      </a:lvl3pPr>
      <a:lvl4pPr marL="358775" indent="-92075" algn="l" defTabSz="685800" rtl="0" eaLnBrk="1" latinLnBrk="0" hangingPunct="1">
        <a:lnSpc>
          <a:spcPct val="130000"/>
        </a:lnSpc>
        <a:spcBef>
          <a:spcPts val="375"/>
        </a:spcBef>
        <a:buFont typeface="Arial" panose="020B0604020202020204" pitchFamily="34" charset="0"/>
        <a:buChar char="•"/>
        <a:defRPr sz="900" kern="1200">
          <a:solidFill>
            <a:schemeClr val="tx1"/>
          </a:solidFill>
          <a:latin typeface="+mn-lt"/>
          <a:ea typeface="+mn-ea"/>
          <a:cs typeface="+mn-cs"/>
        </a:defRPr>
      </a:lvl4pPr>
      <a:lvl5pPr marL="446088" indent="-87313" algn="l" defTabSz="685800" rtl="0" eaLnBrk="1" latinLnBrk="0" hangingPunct="1">
        <a:lnSpc>
          <a:spcPct val="13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16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www.service-architecture.com/articles/web-services/representational_state_transfer_rest.html" TargetMode="External"/><Relationship Id="rId2" Type="http://schemas.openxmlformats.org/officeDocument/2006/relationships/hyperlink" Target="https://www.codecademy.com/articles/what-is-rest" TargetMode="External"/><Relationship Id="rId1" Type="http://schemas.openxmlformats.org/officeDocument/2006/relationships/slideLayout" Target="../slideLayouts/slideLayout3.xml"/><Relationship Id="rId5" Type="http://schemas.openxmlformats.org/officeDocument/2006/relationships/hyperlink" Target="https://www.ics.uci.edu/~fielding/pubs/dissertation/rest_arch_style.htm" TargetMode="External"/><Relationship Id="rId4" Type="http://schemas.openxmlformats.org/officeDocument/2006/relationships/hyperlink" Target="https://restfulapi.net/http-status-cod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40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Cacheable </a:t>
            </a:r>
          </a:p>
        </p:txBody>
      </p:sp>
      <p:sp>
        <p:nvSpPr>
          <p:cNvPr id="10" name="Title 3">
            <a:extLst>
              <a:ext uri="{FF2B5EF4-FFF2-40B4-BE49-F238E27FC236}">
                <a16:creationId xmlns:a16="http://schemas.microsoft.com/office/drawing/2014/main" id="{9570D9F0-7A31-F043-A794-B1AFE2C78D76}"/>
              </a:ext>
            </a:extLst>
          </p:cNvPr>
          <p:cNvSpPr txBox="1">
            <a:spLocks/>
          </p:cNvSpPr>
          <p:nvPr/>
        </p:nvSpPr>
        <p:spPr>
          <a:xfrm>
            <a:off x="432000" y="1523086"/>
            <a:ext cx="2978465"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200" cap="none" spc="0" dirty="0"/>
          </a:p>
        </p:txBody>
      </p:sp>
      <p:sp>
        <p:nvSpPr>
          <p:cNvPr id="6" name="Title 3">
            <a:extLst>
              <a:ext uri="{FF2B5EF4-FFF2-40B4-BE49-F238E27FC236}">
                <a16:creationId xmlns:a16="http://schemas.microsoft.com/office/drawing/2014/main" id="{B661A438-F876-3E49-AFF8-C8BF0AA2136C}"/>
              </a:ext>
            </a:extLst>
          </p:cNvPr>
          <p:cNvSpPr txBox="1">
            <a:spLocks/>
          </p:cNvSpPr>
          <p:nvPr/>
        </p:nvSpPr>
        <p:spPr>
          <a:xfrm>
            <a:off x="432001" y="1523086"/>
            <a:ext cx="821669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r>
              <a:rPr lang="en-US" dirty="0"/>
              <a:t>Cache constraints require that the data within a response to a request be implicitly or explicitly labeled as cacheable or non-cacheable. If a response is cacheable, then a client cache is given the right to reuse that response data for later, equivalent requests.</a:t>
            </a:r>
          </a:p>
          <a:p>
            <a:br>
              <a:rPr lang="en-US" dirty="0"/>
            </a:br>
            <a:endParaRPr lang="en-GB" sz="1600" cap="none" spc="0" dirty="0"/>
          </a:p>
        </p:txBody>
      </p:sp>
      <p:sp>
        <p:nvSpPr>
          <p:cNvPr id="7" name="Title 3">
            <a:extLst>
              <a:ext uri="{FF2B5EF4-FFF2-40B4-BE49-F238E27FC236}">
                <a16:creationId xmlns:a16="http://schemas.microsoft.com/office/drawing/2014/main" id="{105E7622-8E0B-0042-98DA-9DCB68351505}"/>
              </a:ext>
            </a:extLst>
          </p:cNvPr>
          <p:cNvSpPr txBox="1">
            <a:spLocks/>
          </p:cNvSpPr>
          <p:nvPr/>
        </p:nvSpPr>
        <p:spPr>
          <a:xfrm>
            <a:off x="431999" y="2020172"/>
            <a:ext cx="655934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600" cap="none" spc="0" dirty="0"/>
          </a:p>
          <a:p>
            <a:pPr marL="171450" indent="-171450">
              <a:buFont typeface="Arial" panose="020B0604020202020204" pitchFamily="34" charset="0"/>
              <a:buChar char="•"/>
            </a:pPr>
            <a:endParaRPr lang="en-GB" sz="1600" cap="none" spc="0" dirty="0"/>
          </a:p>
          <a:p>
            <a:endParaRPr lang="en-GB" sz="1600" cap="none" spc="0" dirty="0"/>
          </a:p>
          <a:p>
            <a:endParaRPr lang="en-GB" sz="1600" cap="none" spc="0" dirty="0"/>
          </a:p>
          <a:p>
            <a:endParaRPr lang="en-GB" sz="1600" cap="none" spc="0" dirty="0"/>
          </a:p>
        </p:txBody>
      </p:sp>
    </p:spTree>
    <p:extLst>
      <p:ext uri="{BB962C8B-B14F-4D97-AF65-F5344CB8AC3E}">
        <p14:creationId xmlns:p14="http://schemas.microsoft.com/office/powerpoint/2010/main" val="373036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Uniform interface</a:t>
            </a:r>
          </a:p>
        </p:txBody>
      </p:sp>
      <p:sp>
        <p:nvSpPr>
          <p:cNvPr id="10" name="Title 3">
            <a:extLst>
              <a:ext uri="{FF2B5EF4-FFF2-40B4-BE49-F238E27FC236}">
                <a16:creationId xmlns:a16="http://schemas.microsoft.com/office/drawing/2014/main" id="{9570D9F0-7A31-F043-A794-B1AFE2C78D76}"/>
              </a:ext>
            </a:extLst>
          </p:cNvPr>
          <p:cNvSpPr txBox="1">
            <a:spLocks/>
          </p:cNvSpPr>
          <p:nvPr/>
        </p:nvSpPr>
        <p:spPr>
          <a:xfrm>
            <a:off x="432000" y="1523086"/>
            <a:ext cx="2978465"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200" cap="none" spc="0" dirty="0"/>
          </a:p>
        </p:txBody>
      </p:sp>
      <p:sp>
        <p:nvSpPr>
          <p:cNvPr id="6" name="Title 3">
            <a:extLst>
              <a:ext uri="{FF2B5EF4-FFF2-40B4-BE49-F238E27FC236}">
                <a16:creationId xmlns:a16="http://schemas.microsoft.com/office/drawing/2014/main" id="{B661A438-F876-3E49-AFF8-C8BF0AA2136C}"/>
              </a:ext>
            </a:extLst>
          </p:cNvPr>
          <p:cNvSpPr txBox="1">
            <a:spLocks/>
          </p:cNvSpPr>
          <p:nvPr/>
        </p:nvSpPr>
        <p:spPr>
          <a:xfrm>
            <a:off x="432001" y="1523086"/>
            <a:ext cx="821669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r>
              <a:rPr lang="en-US" sz="1600" dirty="0"/>
              <a:t>By applying the software engineering principle of generality to the component interface, the overall system architecture is simplified and the visibility of interactions is improved. 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endParaRPr lang="en-GB" sz="1100" cap="none" spc="0" dirty="0"/>
          </a:p>
        </p:txBody>
      </p:sp>
      <p:sp>
        <p:nvSpPr>
          <p:cNvPr id="7" name="Title 3">
            <a:extLst>
              <a:ext uri="{FF2B5EF4-FFF2-40B4-BE49-F238E27FC236}">
                <a16:creationId xmlns:a16="http://schemas.microsoft.com/office/drawing/2014/main" id="{105E7622-8E0B-0042-98DA-9DCB68351505}"/>
              </a:ext>
            </a:extLst>
          </p:cNvPr>
          <p:cNvSpPr txBox="1">
            <a:spLocks/>
          </p:cNvSpPr>
          <p:nvPr/>
        </p:nvSpPr>
        <p:spPr>
          <a:xfrm>
            <a:off x="431999" y="2020172"/>
            <a:ext cx="655934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600" cap="none" spc="0" dirty="0"/>
          </a:p>
          <a:p>
            <a:pPr marL="171450" indent="-171450">
              <a:buFont typeface="Arial" panose="020B0604020202020204" pitchFamily="34" charset="0"/>
              <a:buChar char="•"/>
            </a:pPr>
            <a:endParaRPr lang="en-GB" sz="1600" cap="none" spc="0" dirty="0"/>
          </a:p>
          <a:p>
            <a:endParaRPr lang="en-GB" sz="1600" cap="none" spc="0" dirty="0"/>
          </a:p>
          <a:p>
            <a:endParaRPr lang="en-GB" sz="1600" cap="none" spc="0" dirty="0"/>
          </a:p>
          <a:p>
            <a:endParaRPr lang="en-GB" sz="1600" cap="none" spc="0" dirty="0"/>
          </a:p>
        </p:txBody>
      </p:sp>
    </p:spTree>
    <p:extLst>
      <p:ext uri="{BB962C8B-B14F-4D97-AF65-F5344CB8AC3E}">
        <p14:creationId xmlns:p14="http://schemas.microsoft.com/office/powerpoint/2010/main" val="160246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1026000"/>
            <a:ext cx="4273550" cy="994172"/>
          </a:xfrm>
        </p:spPr>
        <p:txBody>
          <a:bodyPr/>
          <a:lstStyle/>
          <a:p>
            <a:r>
              <a:rPr lang="en-GB" b="1" dirty="0"/>
              <a:t>Layered system </a:t>
            </a:r>
          </a:p>
        </p:txBody>
      </p:sp>
      <p:sp>
        <p:nvSpPr>
          <p:cNvPr id="10" name="Title 3">
            <a:extLst>
              <a:ext uri="{FF2B5EF4-FFF2-40B4-BE49-F238E27FC236}">
                <a16:creationId xmlns:a16="http://schemas.microsoft.com/office/drawing/2014/main" id="{9570D9F0-7A31-F043-A794-B1AFE2C78D76}"/>
              </a:ext>
            </a:extLst>
          </p:cNvPr>
          <p:cNvSpPr txBox="1">
            <a:spLocks/>
          </p:cNvSpPr>
          <p:nvPr/>
        </p:nvSpPr>
        <p:spPr>
          <a:xfrm>
            <a:off x="432000" y="1523086"/>
            <a:ext cx="2978465"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200" cap="none" spc="0" dirty="0"/>
          </a:p>
        </p:txBody>
      </p:sp>
      <p:sp>
        <p:nvSpPr>
          <p:cNvPr id="6" name="Title 3">
            <a:extLst>
              <a:ext uri="{FF2B5EF4-FFF2-40B4-BE49-F238E27FC236}">
                <a16:creationId xmlns:a16="http://schemas.microsoft.com/office/drawing/2014/main" id="{B661A438-F876-3E49-AFF8-C8BF0AA2136C}"/>
              </a:ext>
            </a:extLst>
          </p:cNvPr>
          <p:cNvSpPr txBox="1">
            <a:spLocks/>
          </p:cNvSpPr>
          <p:nvPr/>
        </p:nvSpPr>
        <p:spPr>
          <a:xfrm>
            <a:off x="432001" y="1523086"/>
            <a:ext cx="821669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r>
              <a:rPr lang="en-US" dirty="0"/>
              <a:t>The layered system style allows an architecture to be composed of hierarchical layers by constraining component behavior such that each component cannot “see” beyond the immediate layer with which they are interacting.</a:t>
            </a:r>
            <a:endParaRPr lang="en-GB" sz="1600" cap="none" spc="0" dirty="0"/>
          </a:p>
        </p:txBody>
      </p:sp>
      <p:sp>
        <p:nvSpPr>
          <p:cNvPr id="7" name="Title 3">
            <a:extLst>
              <a:ext uri="{FF2B5EF4-FFF2-40B4-BE49-F238E27FC236}">
                <a16:creationId xmlns:a16="http://schemas.microsoft.com/office/drawing/2014/main" id="{105E7622-8E0B-0042-98DA-9DCB68351505}"/>
              </a:ext>
            </a:extLst>
          </p:cNvPr>
          <p:cNvSpPr txBox="1">
            <a:spLocks/>
          </p:cNvSpPr>
          <p:nvPr/>
        </p:nvSpPr>
        <p:spPr>
          <a:xfrm>
            <a:off x="431999" y="2020172"/>
            <a:ext cx="655934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600" cap="none" spc="0" dirty="0"/>
          </a:p>
          <a:p>
            <a:pPr marL="171450" indent="-171450">
              <a:buFont typeface="Arial" panose="020B0604020202020204" pitchFamily="34" charset="0"/>
              <a:buChar char="•"/>
            </a:pPr>
            <a:endParaRPr lang="en-GB" sz="1600" cap="none" spc="0" dirty="0"/>
          </a:p>
          <a:p>
            <a:endParaRPr lang="en-GB" sz="1600" cap="none" spc="0" dirty="0"/>
          </a:p>
          <a:p>
            <a:endParaRPr lang="en-GB" sz="1600" cap="none" spc="0" dirty="0"/>
          </a:p>
          <a:p>
            <a:endParaRPr lang="en-GB" sz="1600" cap="none" spc="0" dirty="0"/>
          </a:p>
        </p:txBody>
      </p:sp>
    </p:spTree>
    <p:extLst>
      <p:ext uri="{BB962C8B-B14F-4D97-AF65-F5344CB8AC3E}">
        <p14:creationId xmlns:p14="http://schemas.microsoft.com/office/powerpoint/2010/main" val="289530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1026000"/>
            <a:ext cx="4273550" cy="994172"/>
          </a:xfrm>
        </p:spPr>
        <p:txBody>
          <a:bodyPr/>
          <a:lstStyle/>
          <a:p>
            <a:r>
              <a:rPr lang="en-GB" b="1" dirty="0"/>
              <a:t>Code on demand</a:t>
            </a:r>
          </a:p>
        </p:txBody>
      </p:sp>
      <p:sp>
        <p:nvSpPr>
          <p:cNvPr id="10" name="Title 3">
            <a:extLst>
              <a:ext uri="{FF2B5EF4-FFF2-40B4-BE49-F238E27FC236}">
                <a16:creationId xmlns:a16="http://schemas.microsoft.com/office/drawing/2014/main" id="{9570D9F0-7A31-F043-A794-B1AFE2C78D76}"/>
              </a:ext>
            </a:extLst>
          </p:cNvPr>
          <p:cNvSpPr txBox="1">
            <a:spLocks/>
          </p:cNvSpPr>
          <p:nvPr/>
        </p:nvSpPr>
        <p:spPr>
          <a:xfrm>
            <a:off x="432000" y="1523086"/>
            <a:ext cx="2978465"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200" cap="none" spc="0" dirty="0"/>
          </a:p>
        </p:txBody>
      </p:sp>
      <p:sp>
        <p:nvSpPr>
          <p:cNvPr id="6" name="Title 3">
            <a:extLst>
              <a:ext uri="{FF2B5EF4-FFF2-40B4-BE49-F238E27FC236}">
                <a16:creationId xmlns:a16="http://schemas.microsoft.com/office/drawing/2014/main" id="{B661A438-F876-3E49-AFF8-C8BF0AA2136C}"/>
              </a:ext>
            </a:extLst>
          </p:cNvPr>
          <p:cNvSpPr txBox="1">
            <a:spLocks/>
          </p:cNvSpPr>
          <p:nvPr/>
        </p:nvSpPr>
        <p:spPr>
          <a:xfrm>
            <a:off x="432001" y="1523086"/>
            <a:ext cx="821669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r>
              <a:rPr lang="en-US" dirty="0"/>
              <a:t>Unique in the sense that It’s the only optional constraint. a restful service the server can temporary extend a client and transfer logic to the client. </a:t>
            </a:r>
            <a:endParaRPr lang="en-GB" sz="1600" cap="none" spc="0" dirty="0"/>
          </a:p>
        </p:txBody>
      </p:sp>
      <p:sp>
        <p:nvSpPr>
          <p:cNvPr id="7" name="Title 3">
            <a:extLst>
              <a:ext uri="{FF2B5EF4-FFF2-40B4-BE49-F238E27FC236}">
                <a16:creationId xmlns:a16="http://schemas.microsoft.com/office/drawing/2014/main" id="{105E7622-8E0B-0042-98DA-9DCB68351505}"/>
              </a:ext>
            </a:extLst>
          </p:cNvPr>
          <p:cNvSpPr txBox="1">
            <a:spLocks/>
          </p:cNvSpPr>
          <p:nvPr/>
        </p:nvSpPr>
        <p:spPr>
          <a:xfrm>
            <a:off x="431999" y="2020172"/>
            <a:ext cx="655934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600" cap="none" spc="0" dirty="0"/>
          </a:p>
          <a:p>
            <a:pPr marL="171450" indent="-171450">
              <a:buFont typeface="Arial" panose="020B0604020202020204" pitchFamily="34" charset="0"/>
              <a:buChar char="•"/>
            </a:pPr>
            <a:endParaRPr lang="en-GB" sz="1600" cap="none" spc="0" dirty="0"/>
          </a:p>
          <a:p>
            <a:endParaRPr lang="en-GB" sz="1600" cap="none" spc="0" dirty="0"/>
          </a:p>
          <a:p>
            <a:endParaRPr lang="en-GB" sz="1600" cap="none" spc="0" dirty="0"/>
          </a:p>
          <a:p>
            <a:endParaRPr lang="en-GB" sz="1600" cap="none" spc="0" dirty="0"/>
          </a:p>
        </p:txBody>
      </p:sp>
    </p:spTree>
    <p:extLst>
      <p:ext uri="{BB962C8B-B14F-4D97-AF65-F5344CB8AC3E}">
        <p14:creationId xmlns:p14="http://schemas.microsoft.com/office/powerpoint/2010/main" val="46844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wrap="square"/>
          <a:lstStyle/>
          <a:p>
            <a:r>
              <a:rPr lang="en-GB" sz="57000" dirty="0">
                <a:solidFill>
                  <a:schemeClr val="bg1"/>
                </a:solidFill>
              </a:rPr>
              <a:t>03.</a:t>
            </a:r>
          </a:p>
        </p:txBody>
      </p:sp>
      <p:sp>
        <p:nvSpPr>
          <p:cNvPr id="3" name="Text Placeholder 2"/>
          <p:cNvSpPr>
            <a:spLocks noGrp="1"/>
          </p:cNvSpPr>
          <p:nvPr>
            <p:ph type="body" idx="1"/>
          </p:nvPr>
        </p:nvSpPr>
        <p:spPr/>
        <p:txBody>
          <a:bodyPr>
            <a:noAutofit/>
          </a:bodyPr>
          <a:lstStyle/>
          <a:p>
            <a:r>
              <a:rPr lang="en-GB" sz="6400" spc="1200" dirty="0"/>
              <a:t>HTTP MESSAGES </a:t>
            </a:r>
          </a:p>
          <a:p>
            <a:r>
              <a:rPr lang="en-GB" sz="6400" spc="1200" dirty="0"/>
              <a:t>&amp; REST</a:t>
            </a:r>
          </a:p>
        </p:txBody>
      </p:sp>
    </p:spTree>
    <p:extLst>
      <p:ext uri="{BB962C8B-B14F-4D97-AF65-F5344CB8AC3E}">
        <p14:creationId xmlns:p14="http://schemas.microsoft.com/office/powerpoint/2010/main" val="37424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Status Codes</a:t>
            </a:r>
          </a:p>
        </p:txBody>
      </p:sp>
      <p:sp>
        <p:nvSpPr>
          <p:cNvPr id="12" name="Title 3">
            <a:extLst>
              <a:ext uri="{FF2B5EF4-FFF2-40B4-BE49-F238E27FC236}">
                <a16:creationId xmlns:a16="http://schemas.microsoft.com/office/drawing/2014/main" id="{51C7397D-2E75-6C4E-80D4-968B0F4931EC}"/>
              </a:ext>
            </a:extLst>
          </p:cNvPr>
          <p:cNvSpPr txBox="1">
            <a:spLocks/>
          </p:cNvSpPr>
          <p:nvPr/>
        </p:nvSpPr>
        <p:spPr>
          <a:xfrm>
            <a:off x="432000" y="1561165"/>
            <a:ext cx="8429196"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r>
              <a:rPr lang="en-GB" sz="1600" dirty="0"/>
              <a:t>Status codes are divided into 5 categories</a:t>
            </a:r>
          </a:p>
          <a:p>
            <a:endParaRPr lang="en-GB" sz="1200" dirty="0"/>
          </a:p>
          <a:p>
            <a:pPr marL="171450" indent="-171450">
              <a:buFont typeface="Arial" panose="020B0604020202020204" pitchFamily="34" charset="0"/>
              <a:buChar char="•"/>
            </a:pPr>
            <a:r>
              <a:rPr lang="en-US" sz="1200" b="1" dirty="0"/>
              <a:t>1xx: Informational- </a:t>
            </a:r>
            <a:r>
              <a:rPr lang="en-US" sz="1200" dirty="0"/>
              <a:t>Communicates transfer protocol-level information.</a:t>
            </a:r>
          </a:p>
          <a:p>
            <a:pPr marL="171450" indent="-171450">
              <a:buFont typeface="Arial" panose="020B0604020202020204" pitchFamily="34" charset="0"/>
              <a:buChar char="•"/>
            </a:pPr>
            <a:r>
              <a:rPr lang="en-US" sz="1200" b="1" dirty="0"/>
              <a:t>2xx: Success-</a:t>
            </a:r>
            <a:r>
              <a:rPr lang="en-US" sz="1200" dirty="0"/>
              <a:t>Indicates that the client’s request was accepted successfully.</a:t>
            </a:r>
          </a:p>
          <a:p>
            <a:pPr marL="171450" indent="-171450">
              <a:buFont typeface="Arial" panose="020B0604020202020204" pitchFamily="34" charset="0"/>
              <a:buChar char="•"/>
            </a:pPr>
            <a:r>
              <a:rPr lang="en-US" sz="1200" b="1" dirty="0"/>
              <a:t>3xx: Redirection-</a:t>
            </a:r>
            <a:r>
              <a:rPr lang="en-US" sz="1200" dirty="0"/>
              <a:t>Indicates that the client must take some additional action in order to complete their request.</a:t>
            </a:r>
            <a:endParaRPr lang="en-US" sz="1200" b="1" dirty="0"/>
          </a:p>
          <a:p>
            <a:pPr marL="171450" indent="-171450">
              <a:buFont typeface="Arial" panose="020B0604020202020204" pitchFamily="34" charset="0"/>
              <a:buChar char="•"/>
            </a:pPr>
            <a:r>
              <a:rPr lang="en-US" sz="1200" b="1" dirty="0"/>
              <a:t>4xx: Client Error- </a:t>
            </a:r>
            <a:r>
              <a:rPr lang="en-US" sz="1200" dirty="0"/>
              <a:t>This category of error status codes points the finger at clients.</a:t>
            </a:r>
            <a:endParaRPr lang="en-US" sz="1200" b="1" dirty="0"/>
          </a:p>
          <a:p>
            <a:pPr marL="171450" indent="-171450">
              <a:buFont typeface="Arial" panose="020B0604020202020204" pitchFamily="34" charset="0"/>
              <a:buChar char="•"/>
            </a:pPr>
            <a:r>
              <a:rPr lang="en-US" sz="1200" b="1" dirty="0"/>
              <a:t>5xx: Server Error- </a:t>
            </a:r>
            <a:r>
              <a:rPr lang="en-US" sz="1200" dirty="0"/>
              <a:t>The server takes responsibility for these error status codes.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GB" sz="1200" cap="none" spc="0" dirty="0"/>
          </a:p>
        </p:txBody>
      </p:sp>
    </p:spTree>
    <p:extLst>
      <p:ext uri="{BB962C8B-B14F-4D97-AF65-F5344CB8AC3E}">
        <p14:creationId xmlns:p14="http://schemas.microsoft.com/office/powerpoint/2010/main" val="309398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GB" sz="57000" dirty="0">
                <a:solidFill>
                  <a:schemeClr val="bg1"/>
                </a:solidFill>
              </a:rPr>
              <a:t>04.</a:t>
            </a:r>
          </a:p>
        </p:txBody>
      </p:sp>
      <p:sp>
        <p:nvSpPr>
          <p:cNvPr id="3" name="Text Placeholder 2"/>
          <p:cNvSpPr>
            <a:spLocks noGrp="1"/>
          </p:cNvSpPr>
          <p:nvPr>
            <p:ph type="body" idx="1"/>
          </p:nvPr>
        </p:nvSpPr>
        <p:spPr/>
        <p:txBody>
          <a:bodyPr>
            <a:noAutofit/>
          </a:bodyPr>
          <a:lstStyle/>
          <a:p>
            <a:r>
              <a:rPr lang="en-GB" sz="6400" spc="1200" dirty="0"/>
              <a:t>Methods</a:t>
            </a:r>
          </a:p>
        </p:txBody>
      </p:sp>
    </p:spTree>
    <p:extLst>
      <p:ext uri="{BB962C8B-B14F-4D97-AF65-F5344CB8AC3E}">
        <p14:creationId xmlns:p14="http://schemas.microsoft.com/office/powerpoint/2010/main" val="398168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Http Verbs</a:t>
            </a:r>
          </a:p>
        </p:txBody>
      </p:sp>
      <p:sp>
        <p:nvSpPr>
          <p:cNvPr id="10" name="Title 3">
            <a:extLst>
              <a:ext uri="{FF2B5EF4-FFF2-40B4-BE49-F238E27FC236}">
                <a16:creationId xmlns:a16="http://schemas.microsoft.com/office/drawing/2014/main" id="{9570D9F0-7A31-F043-A794-B1AFE2C78D76}"/>
              </a:ext>
            </a:extLst>
          </p:cNvPr>
          <p:cNvSpPr txBox="1">
            <a:spLocks/>
          </p:cNvSpPr>
          <p:nvPr/>
        </p:nvSpPr>
        <p:spPr>
          <a:xfrm>
            <a:off x="432000" y="1523086"/>
            <a:ext cx="2978465"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200" cap="none" spc="0" dirty="0"/>
          </a:p>
        </p:txBody>
      </p:sp>
      <p:sp>
        <p:nvSpPr>
          <p:cNvPr id="6" name="Title 3">
            <a:extLst>
              <a:ext uri="{FF2B5EF4-FFF2-40B4-BE49-F238E27FC236}">
                <a16:creationId xmlns:a16="http://schemas.microsoft.com/office/drawing/2014/main" id="{B661A438-F876-3E49-AFF8-C8BF0AA2136C}"/>
              </a:ext>
            </a:extLst>
          </p:cNvPr>
          <p:cNvSpPr txBox="1">
            <a:spLocks/>
          </p:cNvSpPr>
          <p:nvPr/>
        </p:nvSpPr>
        <p:spPr>
          <a:xfrm>
            <a:off x="432001" y="1523086"/>
            <a:ext cx="821669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r>
              <a:rPr lang="en-GB" sz="1600" cap="none" spc="0" dirty="0"/>
              <a:t>There are 4 basic HTTP verbs or Methods are used in requests to interact with the REST system.</a:t>
            </a:r>
          </a:p>
        </p:txBody>
      </p:sp>
      <p:sp>
        <p:nvSpPr>
          <p:cNvPr id="7" name="Title 3">
            <a:extLst>
              <a:ext uri="{FF2B5EF4-FFF2-40B4-BE49-F238E27FC236}">
                <a16:creationId xmlns:a16="http://schemas.microsoft.com/office/drawing/2014/main" id="{105E7622-8E0B-0042-98DA-9DCB68351505}"/>
              </a:ext>
            </a:extLst>
          </p:cNvPr>
          <p:cNvSpPr txBox="1">
            <a:spLocks/>
          </p:cNvSpPr>
          <p:nvPr/>
        </p:nvSpPr>
        <p:spPr>
          <a:xfrm>
            <a:off x="431999" y="2020172"/>
            <a:ext cx="655934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200" dirty="0"/>
          </a:p>
          <a:p>
            <a:pPr marL="171450" indent="-171450">
              <a:buFont typeface="Arial" panose="020B0604020202020204" pitchFamily="34" charset="0"/>
              <a:buChar char="•"/>
            </a:pPr>
            <a:r>
              <a:rPr lang="en-GB" sz="1200" b="1" dirty="0"/>
              <a:t>GET</a:t>
            </a:r>
            <a:r>
              <a:rPr lang="en-GB" sz="1200" dirty="0"/>
              <a:t> -retrieve a specific resource (by id) or a collection of resources</a:t>
            </a:r>
          </a:p>
          <a:p>
            <a:pPr marL="171450" indent="-171450">
              <a:buFont typeface="Arial" panose="020B0604020202020204" pitchFamily="34" charset="0"/>
              <a:buChar char="•"/>
            </a:pPr>
            <a:r>
              <a:rPr lang="en-GB" sz="1200" b="1" dirty="0"/>
              <a:t>POST - </a:t>
            </a:r>
            <a:r>
              <a:rPr lang="en-GB" sz="1200" dirty="0"/>
              <a:t>create a new resource</a:t>
            </a:r>
          </a:p>
          <a:p>
            <a:pPr marL="171450" indent="-171450">
              <a:buFont typeface="Arial" panose="020B0604020202020204" pitchFamily="34" charset="0"/>
              <a:buChar char="•"/>
            </a:pPr>
            <a:r>
              <a:rPr lang="en-GB" sz="1200" b="1" dirty="0"/>
              <a:t>PUT -</a:t>
            </a:r>
            <a:r>
              <a:rPr lang="en-GB" sz="1200" dirty="0"/>
              <a:t> update a specific resource (by id)</a:t>
            </a:r>
          </a:p>
          <a:p>
            <a:pPr marL="171450" indent="-171450">
              <a:buFont typeface="Arial" panose="020B0604020202020204" pitchFamily="34" charset="0"/>
              <a:buChar char="•"/>
            </a:pPr>
            <a:r>
              <a:rPr lang="en-GB" sz="1200" b="1" dirty="0"/>
              <a:t>DELETE -</a:t>
            </a:r>
            <a:r>
              <a:rPr lang="en-GB" sz="1200" dirty="0"/>
              <a:t> remove a specific resource by id</a:t>
            </a:r>
          </a:p>
          <a:p>
            <a:pPr marL="171450" indent="-171450">
              <a:buFont typeface="Arial" panose="020B0604020202020204" pitchFamily="34" charset="0"/>
              <a:buChar char="•"/>
            </a:pPr>
            <a:endParaRPr lang="en-GB" sz="1600" cap="none" spc="0" dirty="0"/>
          </a:p>
          <a:p>
            <a:endParaRPr lang="en-GB" sz="1600" cap="none" spc="0" dirty="0"/>
          </a:p>
          <a:p>
            <a:endParaRPr lang="en-GB" sz="1600" cap="none" spc="0" dirty="0"/>
          </a:p>
          <a:p>
            <a:endParaRPr lang="en-GB" sz="1600" cap="none" spc="0" dirty="0"/>
          </a:p>
        </p:txBody>
      </p:sp>
    </p:spTree>
    <p:extLst>
      <p:ext uri="{BB962C8B-B14F-4D97-AF65-F5344CB8AC3E}">
        <p14:creationId xmlns:p14="http://schemas.microsoft.com/office/powerpoint/2010/main" val="289188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GB" sz="57000" dirty="0">
                <a:solidFill>
                  <a:schemeClr val="bg1"/>
                </a:solidFill>
              </a:rPr>
              <a:t>05.</a:t>
            </a:r>
          </a:p>
        </p:txBody>
      </p:sp>
      <p:sp>
        <p:nvSpPr>
          <p:cNvPr id="3" name="Text Placeholder 2"/>
          <p:cNvSpPr>
            <a:spLocks noGrp="1"/>
          </p:cNvSpPr>
          <p:nvPr>
            <p:ph type="body" idx="1"/>
          </p:nvPr>
        </p:nvSpPr>
        <p:spPr/>
        <p:txBody>
          <a:bodyPr>
            <a:noAutofit/>
          </a:bodyPr>
          <a:lstStyle/>
          <a:p>
            <a:r>
              <a:rPr lang="en-GB" sz="6400" spc="1200" dirty="0"/>
              <a:t>STATELESS</a:t>
            </a:r>
          </a:p>
        </p:txBody>
      </p:sp>
    </p:spTree>
    <p:extLst>
      <p:ext uri="{BB962C8B-B14F-4D97-AF65-F5344CB8AC3E}">
        <p14:creationId xmlns:p14="http://schemas.microsoft.com/office/powerpoint/2010/main" val="147470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StatELESs</a:t>
            </a:r>
            <a:endParaRPr lang="en-GB" b="1" dirty="0"/>
          </a:p>
        </p:txBody>
      </p:sp>
      <p:sp>
        <p:nvSpPr>
          <p:cNvPr id="10" name="Title 3">
            <a:extLst>
              <a:ext uri="{FF2B5EF4-FFF2-40B4-BE49-F238E27FC236}">
                <a16:creationId xmlns:a16="http://schemas.microsoft.com/office/drawing/2014/main" id="{9570D9F0-7A31-F043-A794-B1AFE2C78D76}"/>
              </a:ext>
            </a:extLst>
          </p:cNvPr>
          <p:cNvSpPr txBox="1">
            <a:spLocks/>
          </p:cNvSpPr>
          <p:nvPr/>
        </p:nvSpPr>
        <p:spPr>
          <a:xfrm>
            <a:off x="432000" y="1523086"/>
            <a:ext cx="2978465"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200" cap="none" spc="0" dirty="0"/>
          </a:p>
        </p:txBody>
      </p:sp>
      <p:sp>
        <p:nvSpPr>
          <p:cNvPr id="6" name="Title 3">
            <a:extLst>
              <a:ext uri="{FF2B5EF4-FFF2-40B4-BE49-F238E27FC236}">
                <a16:creationId xmlns:a16="http://schemas.microsoft.com/office/drawing/2014/main" id="{B661A438-F876-3E49-AFF8-C8BF0AA2136C}"/>
              </a:ext>
            </a:extLst>
          </p:cNvPr>
          <p:cNvSpPr txBox="1">
            <a:spLocks/>
          </p:cNvSpPr>
          <p:nvPr/>
        </p:nvSpPr>
        <p:spPr>
          <a:xfrm>
            <a:off x="432001" y="1523086"/>
            <a:ext cx="821669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r>
              <a:rPr lang="en-GB" sz="1200" dirty="0"/>
              <a:t>THE IDEA THAT DATA IS STORED LOCALLY AND IS SELF CONTAINED</a:t>
            </a:r>
          </a:p>
          <a:p>
            <a:endParaRPr lang="en-GB" sz="1200" dirty="0"/>
          </a:p>
          <a:p>
            <a:pPr marL="285750" indent="-285750">
              <a:buFont typeface="Arial" panose="020B0604020202020204" pitchFamily="34" charset="0"/>
              <a:buChar char="•"/>
            </a:pPr>
            <a:r>
              <a:rPr lang="en-GB" sz="1200" dirty="0"/>
              <a:t>Helps with scaling</a:t>
            </a:r>
          </a:p>
          <a:p>
            <a:pPr marL="285750" indent="-285750">
              <a:buFont typeface="Arial" panose="020B0604020202020204" pitchFamily="34" charset="0"/>
              <a:buChar char="•"/>
            </a:pPr>
            <a:r>
              <a:rPr lang="en-GB" sz="1200" dirty="0"/>
              <a:t>REST APIs are less complex</a:t>
            </a:r>
          </a:p>
          <a:p>
            <a:pPr marL="285750" indent="-285750">
              <a:buFont typeface="Arial" panose="020B0604020202020204" pitchFamily="34" charset="0"/>
              <a:buChar char="•"/>
            </a:pPr>
            <a:r>
              <a:rPr lang="en-GB" sz="1200" dirty="0"/>
              <a:t>Each message is self descriptive for the server to process the message</a:t>
            </a:r>
          </a:p>
          <a:p>
            <a:pPr marL="285750" indent="-285750">
              <a:buFont typeface="Arial" panose="020B0604020202020204" pitchFamily="34" charset="0"/>
              <a:buChar char="•"/>
            </a:pPr>
            <a:r>
              <a:rPr lang="en-GB" sz="1200" dirty="0"/>
              <a:t>Easy to cache</a:t>
            </a:r>
          </a:p>
        </p:txBody>
      </p:sp>
      <p:sp>
        <p:nvSpPr>
          <p:cNvPr id="7" name="Title 3">
            <a:extLst>
              <a:ext uri="{FF2B5EF4-FFF2-40B4-BE49-F238E27FC236}">
                <a16:creationId xmlns:a16="http://schemas.microsoft.com/office/drawing/2014/main" id="{105E7622-8E0B-0042-98DA-9DCB68351505}"/>
              </a:ext>
            </a:extLst>
          </p:cNvPr>
          <p:cNvSpPr txBox="1">
            <a:spLocks/>
          </p:cNvSpPr>
          <p:nvPr/>
        </p:nvSpPr>
        <p:spPr>
          <a:xfrm>
            <a:off x="431999" y="2020172"/>
            <a:ext cx="655934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pPr marL="171450" indent="-171450">
              <a:buFont typeface="Arial" panose="020B0604020202020204" pitchFamily="34" charset="0"/>
              <a:buChar char="•"/>
            </a:pPr>
            <a:endParaRPr lang="en-GB" sz="1200" b="1" dirty="0"/>
          </a:p>
          <a:p>
            <a:pPr marL="171450" indent="-171450">
              <a:buFont typeface="Arial" panose="020B0604020202020204" pitchFamily="34" charset="0"/>
              <a:buChar char="•"/>
            </a:pPr>
            <a:endParaRPr lang="en-GB" sz="1200" dirty="0"/>
          </a:p>
          <a:p>
            <a:pPr marL="171450" indent="-171450">
              <a:buFont typeface="Arial" panose="020B0604020202020204" pitchFamily="34" charset="0"/>
              <a:buChar char="•"/>
            </a:pPr>
            <a:endParaRPr lang="en-GB" sz="1600" cap="none" spc="0" dirty="0"/>
          </a:p>
          <a:p>
            <a:endParaRPr lang="en-GB" sz="1600" cap="none" spc="0" dirty="0"/>
          </a:p>
          <a:p>
            <a:endParaRPr lang="en-GB" sz="1600" cap="none" spc="0" dirty="0"/>
          </a:p>
          <a:p>
            <a:endParaRPr lang="en-GB" sz="1600" cap="none" spc="0" dirty="0"/>
          </a:p>
        </p:txBody>
      </p:sp>
    </p:spTree>
    <p:extLst>
      <p:ext uri="{BB962C8B-B14F-4D97-AF65-F5344CB8AC3E}">
        <p14:creationId xmlns:p14="http://schemas.microsoft.com/office/powerpoint/2010/main" val="299482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674" y="1800274"/>
            <a:ext cx="8280000" cy="1440000"/>
          </a:xfrm>
        </p:spPr>
        <p:txBody>
          <a:bodyPr>
            <a:normAutofit fontScale="90000"/>
          </a:bodyPr>
          <a:lstStyle/>
          <a:p>
            <a:r>
              <a:rPr lang="en-GB" spc="1000" dirty="0"/>
              <a:t>Alan Edwards</a:t>
            </a:r>
            <a:br>
              <a:rPr lang="en-GB" spc="1000" dirty="0"/>
            </a:br>
            <a:br>
              <a:rPr lang="en-GB" spc="1000" dirty="0"/>
            </a:br>
            <a:r>
              <a:rPr lang="en-GB" spc="1000" dirty="0"/>
              <a:t>What is </a:t>
            </a:r>
            <a:r>
              <a:rPr lang="en-GB" sz="3200" spc="1200" dirty="0"/>
              <a:t>REPRESENTATIONAL </a:t>
            </a:r>
            <a:br>
              <a:rPr lang="en-GB" sz="3200" spc="1200" dirty="0"/>
            </a:br>
            <a:r>
              <a:rPr lang="en-GB" sz="3200" spc="1200" dirty="0"/>
              <a:t>STATE TRANSFER?</a:t>
            </a:r>
            <a:br>
              <a:rPr lang="en-GB" sz="3200" spc="1200" dirty="0"/>
            </a:br>
            <a:br>
              <a:rPr lang="en-GB" spc="1000" dirty="0"/>
            </a:br>
            <a:br>
              <a:rPr lang="en-GB" spc="1000" dirty="0"/>
            </a:br>
            <a:r>
              <a:rPr lang="en-GB" sz="2000" spc="1000" dirty="0"/>
              <a:t>prepared for </a:t>
            </a:r>
            <a:br>
              <a:rPr lang="en-GB" sz="2000" spc="1000" dirty="0"/>
            </a:br>
            <a:r>
              <a:rPr lang="en-GB" sz="2000" spc="1000" dirty="0"/>
              <a:t>professor </a:t>
            </a:r>
            <a:r>
              <a:rPr lang="en-GB" sz="2000" spc="1000" dirty="0" err="1"/>
              <a:t>Krasso</a:t>
            </a:r>
            <a:endParaRPr lang="en-GB" spc="1000" dirty="0"/>
          </a:p>
        </p:txBody>
      </p:sp>
      <p:sp>
        <p:nvSpPr>
          <p:cNvPr id="3" name="Subtitle 2"/>
          <p:cNvSpPr>
            <a:spLocks noGrp="1"/>
          </p:cNvSpPr>
          <p:nvPr>
            <p:ph type="subTitle" idx="1"/>
          </p:nvPr>
        </p:nvSpPr>
        <p:spPr>
          <a:xfrm>
            <a:off x="3143155" y="4609005"/>
            <a:ext cx="2991037" cy="405493"/>
          </a:xfrm>
        </p:spPr>
        <p:txBody>
          <a:bodyPr/>
          <a:lstStyle/>
          <a:p>
            <a:r>
              <a:rPr lang="en-GB" spc="700" dirty="0"/>
              <a:t>2</a:t>
            </a:r>
            <a:r>
              <a:rPr lang="en-GB" spc="700" baseline="30000" dirty="0"/>
              <a:t>nd</a:t>
            </a:r>
            <a:r>
              <a:rPr lang="en-GB" spc="700" dirty="0"/>
              <a:t> | May| 2019</a:t>
            </a:r>
          </a:p>
        </p:txBody>
      </p:sp>
    </p:spTree>
    <p:extLst>
      <p:ext uri="{BB962C8B-B14F-4D97-AF65-F5344CB8AC3E}">
        <p14:creationId xmlns:p14="http://schemas.microsoft.com/office/powerpoint/2010/main" val="1459918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GB" sz="57000" dirty="0">
                <a:solidFill>
                  <a:schemeClr val="bg1"/>
                </a:solidFill>
              </a:rPr>
              <a:t>06.</a:t>
            </a:r>
          </a:p>
        </p:txBody>
      </p:sp>
      <p:sp>
        <p:nvSpPr>
          <p:cNvPr id="3" name="Text Placeholder 2"/>
          <p:cNvSpPr>
            <a:spLocks noGrp="1"/>
          </p:cNvSpPr>
          <p:nvPr>
            <p:ph type="body" idx="1"/>
          </p:nvPr>
        </p:nvSpPr>
        <p:spPr/>
        <p:txBody>
          <a:bodyPr>
            <a:noAutofit/>
          </a:bodyPr>
          <a:lstStyle/>
          <a:p>
            <a:r>
              <a:rPr lang="en-GB" sz="6400" spc="1200" dirty="0"/>
              <a:t>MODERN WEB </a:t>
            </a:r>
          </a:p>
          <a:p>
            <a:r>
              <a:rPr lang="en-GB" sz="6400" spc="1200" dirty="0"/>
              <a:t>APPLICATIONS</a:t>
            </a:r>
          </a:p>
        </p:txBody>
      </p:sp>
    </p:spTree>
    <p:extLst>
      <p:ext uri="{BB962C8B-B14F-4D97-AF65-F5344CB8AC3E}">
        <p14:creationId xmlns:p14="http://schemas.microsoft.com/office/powerpoint/2010/main" val="95291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Constraints</a:t>
            </a:r>
          </a:p>
        </p:txBody>
      </p:sp>
      <p:sp>
        <p:nvSpPr>
          <p:cNvPr id="10" name="Title 3">
            <a:extLst>
              <a:ext uri="{FF2B5EF4-FFF2-40B4-BE49-F238E27FC236}">
                <a16:creationId xmlns:a16="http://schemas.microsoft.com/office/drawing/2014/main" id="{9570D9F0-7A31-F043-A794-B1AFE2C78D76}"/>
              </a:ext>
            </a:extLst>
          </p:cNvPr>
          <p:cNvSpPr txBox="1">
            <a:spLocks/>
          </p:cNvSpPr>
          <p:nvPr/>
        </p:nvSpPr>
        <p:spPr>
          <a:xfrm>
            <a:off x="432000" y="1523086"/>
            <a:ext cx="2978465"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200" cap="none" spc="0" dirty="0"/>
          </a:p>
        </p:txBody>
      </p:sp>
      <p:sp>
        <p:nvSpPr>
          <p:cNvPr id="6" name="Title 3">
            <a:extLst>
              <a:ext uri="{FF2B5EF4-FFF2-40B4-BE49-F238E27FC236}">
                <a16:creationId xmlns:a16="http://schemas.microsoft.com/office/drawing/2014/main" id="{B661A438-F876-3E49-AFF8-C8BF0AA2136C}"/>
              </a:ext>
            </a:extLst>
          </p:cNvPr>
          <p:cNvSpPr txBox="1">
            <a:spLocks/>
          </p:cNvSpPr>
          <p:nvPr/>
        </p:nvSpPr>
        <p:spPr>
          <a:xfrm>
            <a:off x="432001" y="1523086"/>
            <a:ext cx="821669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r>
              <a:rPr lang="en-GB" sz="1600" cap="none" spc="0" dirty="0"/>
              <a:t>IN MODERN APPLICATIONS WE ARE LOOKING FOR:</a:t>
            </a:r>
            <a:br>
              <a:rPr lang="en-GB" sz="1600" cap="none" spc="0" dirty="0"/>
            </a:br>
            <a:endParaRPr lang="en-GB" sz="1600" cap="none" spc="0" dirty="0"/>
          </a:p>
          <a:p>
            <a:pPr marL="171450" indent="-171450">
              <a:buFont typeface="Arial" panose="020B0604020202020204" pitchFamily="34" charset="0"/>
              <a:buChar char="•"/>
            </a:pPr>
            <a:r>
              <a:rPr lang="en-US" sz="1200" b="1" dirty="0"/>
              <a:t>Service layer - </a:t>
            </a:r>
            <a:r>
              <a:rPr lang="en-US" sz="1200" dirty="0"/>
              <a:t>A protocol independent interface to our application logic</a:t>
            </a:r>
          </a:p>
          <a:p>
            <a:pPr marL="171450" indent="-171450">
              <a:buFont typeface="Arial" panose="020B0604020202020204" pitchFamily="34" charset="0"/>
              <a:buChar char="•"/>
            </a:pPr>
            <a:r>
              <a:rPr lang="en-US" sz="1200" b="1" dirty="0"/>
              <a:t>REST - </a:t>
            </a:r>
            <a:r>
              <a:rPr lang="en-US" sz="1200" dirty="0"/>
              <a:t>An architectural design principle for creating web APIs</a:t>
            </a:r>
          </a:p>
          <a:p>
            <a:pPr marL="171450" indent="-171450">
              <a:buFont typeface="Arial" panose="020B0604020202020204" pitchFamily="34" charset="0"/>
              <a:buChar char="•"/>
            </a:pPr>
            <a:r>
              <a:rPr lang="en-US" sz="1200" b="1" dirty="0"/>
              <a:t>RESTful services - </a:t>
            </a:r>
            <a:r>
              <a:rPr lang="en-US" sz="1200" dirty="0"/>
              <a:t>A service layer that follows the REST architecture and HTTP protocol methods</a:t>
            </a:r>
          </a:p>
          <a:p>
            <a:pPr marL="171450" indent="-171450">
              <a:buFont typeface="Arial" panose="020B0604020202020204" pitchFamily="34" charset="0"/>
              <a:buChar char="•"/>
            </a:pPr>
            <a:r>
              <a:rPr lang="en-US" sz="1200" b="1" dirty="0"/>
              <a:t>Middleware -</a:t>
            </a:r>
            <a:r>
              <a:rPr lang="en-US" sz="1200" dirty="0"/>
              <a:t>Reusable functions that can control the flow of data and trigger additional functionality when interacting with REST services</a:t>
            </a:r>
          </a:p>
          <a:p>
            <a:pPr marL="171450" indent="-171450">
              <a:buFont typeface="Arial" panose="020B0604020202020204" pitchFamily="34" charset="0"/>
              <a:buChar char="•"/>
            </a:pPr>
            <a:r>
              <a:rPr lang="en-US" sz="1200" b="1" dirty="0"/>
              <a:t>Real-time - </a:t>
            </a:r>
            <a:r>
              <a:rPr lang="en-US" sz="1200" dirty="0"/>
              <a:t>A set of events that can be sent automatically when following the REST architecture</a:t>
            </a:r>
          </a:p>
          <a:p>
            <a:br>
              <a:rPr lang="en-US" sz="1600" dirty="0"/>
            </a:br>
            <a:endParaRPr lang="en-GB" sz="1600" cap="none" spc="0" dirty="0"/>
          </a:p>
        </p:txBody>
      </p:sp>
    </p:spTree>
    <p:extLst>
      <p:ext uri="{BB962C8B-B14F-4D97-AF65-F5344CB8AC3E}">
        <p14:creationId xmlns:p14="http://schemas.microsoft.com/office/powerpoint/2010/main" val="120526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1211" y="2987280"/>
            <a:ext cx="4572000" cy="1569660"/>
          </a:xfrm>
          <a:prstGeom prst="rect">
            <a:avLst/>
          </a:prstGeom>
        </p:spPr>
        <p:txBody>
          <a:bodyPr>
            <a:spAutoFit/>
          </a:bodyPr>
          <a:lstStyle/>
          <a:p>
            <a:pPr algn="r"/>
            <a:r>
              <a:rPr lang="en-GB" sz="1200" dirty="0">
                <a:solidFill>
                  <a:schemeClr val="bg1"/>
                </a:solidFill>
                <a:latin typeface="Century Gothic" charset="0"/>
                <a:ea typeface="Century Gothic" charset="0"/>
                <a:cs typeface="Century Gothic" charset="0"/>
              </a:rPr>
              <a:t> </a:t>
            </a:r>
            <a:br>
              <a:rPr lang="en-GB" sz="1200" dirty="0">
                <a:solidFill>
                  <a:schemeClr val="bg1"/>
                </a:solidFill>
                <a:latin typeface="Century Gothic" charset="0"/>
                <a:ea typeface="Century Gothic" charset="0"/>
                <a:cs typeface="Century Gothic" charset="0"/>
              </a:rPr>
            </a:br>
            <a:r>
              <a:rPr lang="en-GB" sz="1200" dirty="0">
                <a:solidFill>
                  <a:schemeClr val="bg1"/>
                </a:solidFill>
                <a:latin typeface="Century Gothic" charset="0"/>
                <a:ea typeface="Century Gothic" charset="0"/>
                <a:cs typeface="Century Gothic" charset="0"/>
              </a:rPr>
              <a:t>ALAN EDWARDS</a:t>
            </a:r>
            <a:br>
              <a:rPr lang="en-GB" sz="1200" dirty="0">
                <a:solidFill>
                  <a:schemeClr val="bg1"/>
                </a:solidFill>
                <a:latin typeface="Century Gothic" charset="0"/>
                <a:ea typeface="Century Gothic" charset="0"/>
                <a:cs typeface="Century Gothic" charset="0"/>
              </a:rPr>
            </a:br>
            <a:r>
              <a:rPr lang="en-GB" sz="1200" dirty="0">
                <a:solidFill>
                  <a:schemeClr val="bg1"/>
                </a:solidFill>
                <a:latin typeface="Century Gothic" charset="0"/>
                <a:ea typeface="Century Gothic" charset="0"/>
                <a:cs typeface="Century Gothic" charset="0"/>
              </a:rPr>
              <a:t>WEB DEVELOPMENT STUDENT</a:t>
            </a:r>
            <a:br>
              <a:rPr lang="en-GB" sz="1200" dirty="0">
                <a:solidFill>
                  <a:schemeClr val="bg1"/>
                </a:solidFill>
                <a:latin typeface="Century Gothic" charset="0"/>
                <a:ea typeface="Century Gothic" charset="0"/>
                <a:cs typeface="Century Gothic" charset="0"/>
              </a:rPr>
            </a:br>
            <a:r>
              <a:rPr lang="en-GB" sz="1200" dirty="0">
                <a:solidFill>
                  <a:schemeClr val="bg1"/>
                </a:solidFill>
                <a:latin typeface="Century Gothic" charset="0"/>
                <a:ea typeface="Century Gothic" charset="0"/>
                <a:cs typeface="Century Gothic" charset="0"/>
              </a:rPr>
              <a:t>ALAN.EDWARDS1103@GMAIL.COM</a:t>
            </a:r>
            <a:br>
              <a:rPr lang="en-GB" sz="1200" u="sng" dirty="0">
                <a:solidFill>
                  <a:schemeClr val="bg1"/>
                </a:solidFill>
                <a:latin typeface="Century Gothic" charset="0"/>
                <a:ea typeface="Century Gothic" charset="0"/>
                <a:cs typeface="Century Gothic" charset="0"/>
              </a:rPr>
            </a:br>
            <a:br>
              <a:rPr lang="en-GB" sz="1200" dirty="0">
                <a:solidFill>
                  <a:schemeClr val="bg1"/>
                </a:solidFill>
                <a:latin typeface="Century Gothic" charset="0"/>
                <a:ea typeface="Century Gothic" charset="0"/>
                <a:cs typeface="Century Gothic" charset="0"/>
              </a:rPr>
            </a:br>
            <a:br>
              <a:rPr lang="en-GB" sz="1200" dirty="0">
                <a:solidFill>
                  <a:schemeClr val="bg1"/>
                </a:solidFill>
                <a:latin typeface="Century Gothic" charset="0"/>
                <a:ea typeface="Century Gothic" charset="0"/>
                <a:cs typeface="Century Gothic" charset="0"/>
              </a:rPr>
            </a:br>
            <a:br>
              <a:rPr lang="en-GB" sz="1200" dirty="0">
                <a:solidFill>
                  <a:schemeClr val="bg1"/>
                </a:solidFill>
                <a:latin typeface="Century Gothic" charset="0"/>
                <a:ea typeface="Century Gothic" charset="0"/>
                <a:cs typeface="Century Gothic" charset="0"/>
              </a:rPr>
            </a:br>
            <a:endParaRPr lang="en-GB" sz="1200" dirty="0">
              <a:solidFill>
                <a:schemeClr val="bg1"/>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4192238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12FC25-58CA-774A-BD2D-CB4F39E69AFC}"/>
              </a:ext>
            </a:extLst>
          </p:cNvPr>
          <p:cNvSpPr>
            <a:spLocks noGrp="1"/>
          </p:cNvSpPr>
          <p:nvPr>
            <p:ph type="ctrTitle"/>
          </p:nvPr>
        </p:nvSpPr>
        <p:spPr/>
        <p:txBody>
          <a:bodyPr/>
          <a:lstStyle/>
          <a:p>
            <a:r>
              <a:rPr lang="en-US" dirty="0"/>
              <a:t>Sources</a:t>
            </a:r>
          </a:p>
        </p:txBody>
      </p:sp>
      <p:sp>
        <p:nvSpPr>
          <p:cNvPr id="4" name="TextBox 3">
            <a:extLst>
              <a:ext uri="{FF2B5EF4-FFF2-40B4-BE49-F238E27FC236}">
                <a16:creationId xmlns:a16="http://schemas.microsoft.com/office/drawing/2014/main" id="{F826D874-EB41-5145-847B-FE8393FB3825}"/>
              </a:ext>
            </a:extLst>
          </p:cNvPr>
          <p:cNvSpPr txBox="1"/>
          <p:nvPr/>
        </p:nvSpPr>
        <p:spPr>
          <a:xfrm>
            <a:off x="3086100" y="3524250"/>
            <a:ext cx="0" cy="0"/>
          </a:xfrm>
          <a:prstGeom prst="rect">
            <a:avLst/>
          </a:prstGeom>
          <a:noFill/>
        </p:spPr>
        <p:txBody>
          <a:bodyPr wrap="none" lIns="0" tIns="0" rIns="0" bIns="0" rtlCol="0">
            <a:noAutofit/>
          </a:bodyPr>
          <a:lstStyle/>
          <a:p>
            <a:endParaRPr lang="en-US" sz="1100" dirty="0" err="1"/>
          </a:p>
        </p:txBody>
      </p:sp>
      <p:sp>
        <p:nvSpPr>
          <p:cNvPr id="5" name="Title 3">
            <a:extLst>
              <a:ext uri="{FF2B5EF4-FFF2-40B4-BE49-F238E27FC236}">
                <a16:creationId xmlns:a16="http://schemas.microsoft.com/office/drawing/2014/main" id="{DD8E51EE-1E0F-A24E-A02F-ED2BC2F498CA}"/>
              </a:ext>
            </a:extLst>
          </p:cNvPr>
          <p:cNvSpPr txBox="1">
            <a:spLocks/>
          </p:cNvSpPr>
          <p:nvPr/>
        </p:nvSpPr>
        <p:spPr>
          <a:xfrm>
            <a:off x="432001" y="1523086"/>
            <a:ext cx="821669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600" cap="none" spc="0" dirty="0"/>
          </a:p>
        </p:txBody>
      </p:sp>
    </p:spTree>
    <p:extLst>
      <p:ext uri="{BB962C8B-B14F-4D97-AF65-F5344CB8AC3E}">
        <p14:creationId xmlns:p14="http://schemas.microsoft.com/office/powerpoint/2010/main" val="401563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265BF5-7040-804D-81A9-0DC2D8667BDC}"/>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9E078649-65C2-C441-8643-8211AA7D212C}"/>
              </a:ext>
            </a:extLst>
          </p:cNvPr>
          <p:cNvSpPr>
            <a:spLocks noGrp="1"/>
          </p:cNvSpPr>
          <p:nvPr>
            <p:ph idx="1"/>
          </p:nvPr>
        </p:nvSpPr>
        <p:spPr/>
        <p:txBody>
          <a:bodyPr/>
          <a:lstStyle/>
          <a:p>
            <a:pPr marL="342900" indent="-342900">
              <a:buFont typeface="+mj-lt"/>
              <a:buAutoNum type="arabicPeriod"/>
            </a:pPr>
            <a:r>
              <a:rPr lang="en-US" dirty="0">
                <a:hlinkClick r:id="rId2"/>
              </a:rPr>
              <a:t>https://www.codecademy.com/articles/what-is-rest</a:t>
            </a:r>
            <a:endParaRPr lang="en-US" dirty="0"/>
          </a:p>
          <a:p>
            <a:pPr marL="342900" indent="-342900">
              <a:buFont typeface="+mj-lt"/>
              <a:buAutoNum type="arabicPeriod"/>
            </a:pPr>
            <a:r>
              <a:rPr lang="en-US" dirty="0">
                <a:hlinkClick r:id="rId3"/>
              </a:rPr>
              <a:t>https://www.service-architecture.com/articles/web-services/representational_state_transfer_rest.html</a:t>
            </a:r>
            <a:endParaRPr lang="en-US" dirty="0"/>
          </a:p>
          <a:p>
            <a:pPr marL="342900" indent="-342900">
              <a:buFont typeface="+mj-lt"/>
              <a:buAutoNum type="arabicPeriod"/>
            </a:pPr>
            <a:r>
              <a:rPr lang="en-US" dirty="0">
                <a:hlinkClick r:id="rId4"/>
              </a:rPr>
              <a:t>https://restfulapi.net/http-status-codes/</a:t>
            </a:r>
            <a:endParaRPr lang="en-US" dirty="0"/>
          </a:p>
          <a:p>
            <a:pPr marL="342900" indent="-342900">
              <a:buFont typeface="+mj-lt"/>
              <a:buAutoNum type="arabicPeriod"/>
            </a:pPr>
            <a:r>
              <a:rPr lang="en-US" dirty="0">
                <a:hlinkClick r:id="rId5"/>
              </a:rPr>
              <a:t>https://www.ics.uci.edu/~fielding/pubs/dissertation/rest_arch_style.htm</a:t>
            </a:r>
            <a:endParaRPr lang="en-GB" dirty="0"/>
          </a:p>
          <a:p>
            <a:pPr marL="0" indent="0">
              <a:buNone/>
            </a:pPr>
            <a:endParaRPr lang="en-US" dirty="0"/>
          </a:p>
        </p:txBody>
      </p:sp>
    </p:spTree>
    <p:extLst>
      <p:ext uri="{BB962C8B-B14F-4D97-AF65-F5344CB8AC3E}">
        <p14:creationId xmlns:p14="http://schemas.microsoft.com/office/powerpoint/2010/main" val="99051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contents</a:t>
            </a:r>
          </a:p>
        </p:txBody>
      </p:sp>
      <p:sp>
        <p:nvSpPr>
          <p:cNvPr id="4" name="Content Placeholder 3"/>
          <p:cNvSpPr txBox="1">
            <a:spLocks/>
          </p:cNvSpPr>
          <p:nvPr/>
        </p:nvSpPr>
        <p:spPr>
          <a:xfrm>
            <a:off x="2077290" y="1745634"/>
            <a:ext cx="6792390" cy="3397866"/>
          </a:xfrm>
          <a:prstGeom prst="rect">
            <a:avLst/>
          </a:prstGeom>
        </p:spPr>
        <p:txBody>
          <a:bodyPr>
            <a:normAutofit/>
          </a:bodyPr>
          <a:lstStyle>
            <a:lvl1pPr marL="87313" indent="-87313" algn="l" defTabSz="685800" rtl="0" eaLnBrk="1" latinLnBrk="0" hangingPunct="1">
              <a:lnSpc>
                <a:spcPct val="130000"/>
              </a:lnSpc>
              <a:spcBef>
                <a:spcPts val="750"/>
              </a:spcBef>
              <a:buFont typeface="Arial" panose="020B0604020202020204" pitchFamily="34" charset="0"/>
              <a:buChar char="•"/>
              <a:defRPr sz="900" kern="1200">
                <a:solidFill>
                  <a:schemeClr val="tx1"/>
                </a:solidFill>
                <a:latin typeface="+mn-lt"/>
                <a:ea typeface="+mn-ea"/>
                <a:cs typeface="+mn-cs"/>
              </a:defRPr>
            </a:lvl1pPr>
            <a:lvl2pPr marL="179388" indent="-92075" algn="l" defTabSz="685800" rtl="0" eaLnBrk="1" latinLnBrk="0" hangingPunct="1">
              <a:lnSpc>
                <a:spcPct val="130000"/>
              </a:lnSpc>
              <a:spcBef>
                <a:spcPts val="375"/>
              </a:spcBef>
              <a:buFont typeface="Arial" panose="020B0604020202020204" pitchFamily="34" charset="0"/>
              <a:buChar char="•"/>
              <a:defRPr sz="900" kern="1200">
                <a:solidFill>
                  <a:schemeClr val="tx1"/>
                </a:solidFill>
                <a:latin typeface="+mn-lt"/>
                <a:ea typeface="+mn-ea"/>
                <a:cs typeface="+mn-cs"/>
              </a:defRPr>
            </a:lvl2pPr>
            <a:lvl3pPr marL="266700" indent="-87313" algn="l" defTabSz="685800" rtl="0" eaLnBrk="1" latinLnBrk="0" hangingPunct="1">
              <a:lnSpc>
                <a:spcPct val="130000"/>
              </a:lnSpc>
              <a:spcBef>
                <a:spcPts val="375"/>
              </a:spcBef>
              <a:buFont typeface="Arial" panose="020B0604020202020204" pitchFamily="34" charset="0"/>
              <a:buChar char="•"/>
              <a:defRPr sz="900" kern="1200">
                <a:solidFill>
                  <a:schemeClr val="tx1"/>
                </a:solidFill>
                <a:latin typeface="+mn-lt"/>
                <a:ea typeface="+mn-ea"/>
                <a:cs typeface="+mn-cs"/>
              </a:defRPr>
            </a:lvl3pPr>
            <a:lvl4pPr marL="358775" indent="-92075" algn="l" defTabSz="685800" rtl="0" eaLnBrk="1" latinLnBrk="0" hangingPunct="1">
              <a:lnSpc>
                <a:spcPct val="130000"/>
              </a:lnSpc>
              <a:spcBef>
                <a:spcPts val="375"/>
              </a:spcBef>
              <a:buFont typeface="Arial" panose="020B0604020202020204" pitchFamily="34" charset="0"/>
              <a:buChar char="•"/>
              <a:defRPr sz="900" kern="1200">
                <a:solidFill>
                  <a:schemeClr val="tx1"/>
                </a:solidFill>
                <a:latin typeface="+mn-lt"/>
                <a:ea typeface="+mn-ea"/>
                <a:cs typeface="+mn-cs"/>
              </a:defRPr>
            </a:lvl4pPr>
            <a:lvl5pPr marL="446088" indent="-87313" algn="l" defTabSz="685800" rtl="0" eaLnBrk="1" latinLnBrk="0" hangingPunct="1">
              <a:lnSpc>
                <a:spcPct val="13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lgn="just">
              <a:spcBef>
                <a:spcPts val="1000"/>
              </a:spcBef>
              <a:buClr>
                <a:srgbClr val="00B0F0"/>
              </a:buClr>
              <a:buFont typeface="+mj-lt"/>
              <a:buAutoNum type="arabicPeriod"/>
              <a:defRPr/>
            </a:pPr>
            <a:r>
              <a:rPr lang="en-GB" sz="1400" dirty="0">
                <a:solidFill>
                  <a:srgbClr val="000000"/>
                </a:solidFill>
                <a:latin typeface="Century Gothic" charset="0"/>
                <a:ea typeface="Century Gothic" charset="0"/>
                <a:cs typeface="Century Gothic" charset="0"/>
              </a:rPr>
              <a:t>REPRESENTATIONAL STATE TRANSFER</a:t>
            </a:r>
            <a:endParaRPr lang="en-GB" sz="1600" dirty="0">
              <a:solidFill>
                <a:srgbClr val="000000"/>
              </a:solidFill>
              <a:latin typeface="Century Gothic" charset="0"/>
              <a:ea typeface="Century Gothic" charset="0"/>
              <a:cs typeface="Century Gothic" charset="0"/>
            </a:endParaRPr>
          </a:p>
          <a:p>
            <a:pPr marL="342900" indent="-342900" algn="just">
              <a:spcBef>
                <a:spcPts val="1000"/>
              </a:spcBef>
              <a:buClr>
                <a:srgbClr val="00B0F0"/>
              </a:buClr>
              <a:buFont typeface="+mj-lt"/>
              <a:buAutoNum type="arabicPeriod"/>
              <a:defRPr/>
            </a:pPr>
            <a:r>
              <a:rPr lang="en-GB" sz="1400" dirty="0">
                <a:solidFill>
                  <a:srgbClr val="000000"/>
                </a:solidFill>
                <a:latin typeface="Century Gothic" charset="0"/>
              </a:rPr>
              <a:t>KEY FEATURES</a:t>
            </a:r>
          </a:p>
          <a:p>
            <a:pPr marL="342900" indent="-342900" algn="just">
              <a:spcBef>
                <a:spcPts val="1000"/>
              </a:spcBef>
              <a:buClr>
                <a:srgbClr val="00B0F0"/>
              </a:buClr>
              <a:buFont typeface="+mj-lt"/>
              <a:buAutoNum type="arabicPeriod"/>
              <a:defRPr/>
            </a:pPr>
            <a:r>
              <a:rPr lang="en-GB" sz="1400" dirty="0">
                <a:solidFill>
                  <a:srgbClr val="000000"/>
                </a:solidFill>
                <a:latin typeface="Century Gothic" charset="0"/>
              </a:rPr>
              <a:t>HTTP MESSAGES AND REST</a:t>
            </a:r>
          </a:p>
          <a:p>
            <a:pPr marL="342900" indent="-342900" algn="just">
              <a:spcBef>
                <a:spcPts val="1000"/>
              </a:spcBef>
              <a:buClr>
                <a:srgbClr val="00B0F0"/>
              </a:buClr>
              <a:buFont typeface="+mj-lt"/>
              <a:buAutoNum type="arabicPeriod"/>
              <a:defRPr/>
            </a:pPr>
            <a:r>
              <a:rPr lang="en-GB" sz="1400" dirty="0">
                <a:solidFill>
                  <a:srgbClr val="000000"/>
                </a:solidFill>
                <a:latin typeface="Century Gothic" charset="0"/>
              </a:rPr>
              <a:t>METHODS</a:t>
            </a:r>
          </a:p>
          <a:p>
            <a:pPr marL="342900" indent="-342900" algn="just">
              <a:spcBef>
                <a:spcPts val="1000"/>
              </a:spcBef>
              <a:buClr>
                <a:srgbClr val="00B0F0"/>
              </a:buClr>
              <a:buFont typeface="+mj-lt"/>
              <a:buAutoNum type="arabicPeriod"/>
              <a:defRPr/>
            </a:pPr>
            <a:r>
              <a:rPr lang="en-GB" sz="1400" dirty="0">
                <a:solidFill>
                  <a:srgbClr val="000000"/>
                </a:solidFill>
                <a:latin typeface="Century Gothic" charset="0"/>
              </a:rPr>
              <a:t>MODERN WEB APPLICATIONS</a:t>
            </a:r>
          </a:p>
          <a:p>
            <a:pPr marL="342900" indent="-342900" algn="just">
              <a:spcBef>
                <a:spcPts val="1000"/>
              </a:spcBef>
              <a:buClr>
                <a:srgbClr val="00B0F0"/>
              </a:buClr>
              <a:buFont typeface="+mj-lt"/>
              <a:buAutoNum type="arabicPeriod"/>
              <a:defRPr/>
            </a:pPr>
            <a:r>
              <a:rPr lang="en-GB" sz="1400" dirty="0">
                <a:solidFill>
                  <a:srgbClr val="000000"/>
                </a:solidFill>
                <a:latin typeface="Century Gothic" charset="0"/>
              </a:rPr>
              <a:t>STATELESS</a:t>
            </a:r>
          </a:p>
        </p:txBody>
      </p:sp>
    </p:spTree>
    <p:extLst>
      <p:ext uri="{BB962C8B-B14F-4D97-AF65-F5344CB8AC3E}">
        <p14:creationId xmlns:p14="http://schemas.microsoft.com/office/powerpoint/2010/main" val="14936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85" y="569034"/>
            <a:ext cx="8510588" cy="5143500"/>
          </a:xfrm>
          <a:solidFill>
            <a:schemeClr val="accent1"/>
          </a:solidFill>
        </p:spPr>
        <p:txBody>
          <a:bodyPr wrap="square"/>
          <a:lstStyle/>
          <a:p>
            <a:r>
              <a:rPr lang="en-GB" sz="57000" dirty="0">
                <a:solidFill>
                  <a:schemeClr val="bg1"/>
                </a:solidFill>
              </a:rPr>
              <a:t>01.</a:t>
            </a:r>
          </a:p>
        </p:txBody>
      </p:sp>
      <p:sp>
        <p:nvSpPr>
          <p:cNvPr id="3" name="Text Placeholder 2"/>
          <p:cNvSpPr>
            <a:spLocks noGrp="1"/>
          </p:cNvSpPr>
          <p:nvPr>
            <p:ph type="body" idx="1"/>
          </p:nvPr>
        </p:nvSpPr>
        <p:spPr/>
        <p:txBody>
          <a:bodyPr>
            <a:noAutofit/>
          </a:bodyPr>
          <a:lstStyle/>
          <a:p>
            <a:r>
              <a:rPr lang="en-GB" sz="4800" spc="1200" dirty="0"/>
              <a:t>REPRESENTATIONAL </a:t>
            </a:r>
          </a:p>
          <a:p>
            <a:r>
              <a:rPr lang="en-GB" sz="4800" spc="1200" dirty="0"/>
              <a:t>STATE TRANSFER</a:t>
            </a:r>
          </a:p>
        </p:txBody>
      </p:sp>
      <p:sp>
        <p:nvSpPr>
          <p:cNvPr id="4" name="TextBox 3"/>
          <p:cNvSpPr txBox="1"/>
          <p:nvPr/>
        </p:nvSpPr>
        <p:spPr>
          <a:xfrm>
            <a:off x="8984974" y="2480807"/>
            <a:ext cx="914400" cy="914400"/>
          </a:xfrm>
          <a:prstGeom prst="rect">
            <a:avLst/>
          </a:prstGeom>
          <a:noFill/>
        </p:spPr>
        <p:txBody>
          <a:bodyPr wrap="none" lIns="0" tIns="0" rIns="0" bIns="0" rtlCol="0">
            <a:noAutofit/>
          </a:bodyPr>
          <a:lstStyle/>
          <a:p>
            <a:endParaRPr lang="en-US" sz="1100" dirty="0"/>
          </a:p>
        </p:txBody>
      </p:sp>
      <p:sp>
        <p:nvSpPr>
          <p:cNvPr id="5" name="TextBox 4">
            <a:extLst>
              <a:ext uri="{FF2B5EF4-FFF2-40B4-BE49-F238E27FC236}">
                <a16:creationId xmlns:a16="http://schemas.microsoft.com/office/drawing/2014/main" id="{72903A1E-DA24-3E43-8594-68484ECD93A0}"/>
              </a:ext>
            </a:extLst>
          </p:cNvPr>
          <p:cNvSpPr txBox="1"/>
          <p:nvPr/>
        </p:nvSpPr>
        <p:spPr>
          <a:xfrm>
            <a:off x="8902840" y="3315956"/>
            <a:ext cx="0" cy="0"/>
          </a:xfrm>
          <a:prstGeom prst="rect">
            <a:avLst/>
          </a:prstGeom>
          <a:noFill/>
        </p:spPr>
        <p:txBody>
          <a:bodyPr wrap="none" lIns="0" tIns="0" rIns="0" bIns="0" rtlCol="0">
            <a:noAutofit/>
          </a:bodyPr>
          <a:lstStyle/>
          <a:p>
            <a:endParaRPr lang="en-GB" sz="1100" dirty="0" err="1"/>
          </a:p>
        </p:txBody>
      </p:sp>
    </p:spTree>
    <p:extLst>
      <p:ext uri="{BB962C8B-B14F-4D97-AF65-F5344CB8AC3E}">
        <p14:creationId xmlns:p14="http://schemas.microsoft.com/office/powerpoint/2010/main" val="407624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769E-3A17-ED49-99EA-D476E6A4EA90}"/>
              </a:ext>
            </a:extLst>
          </p:cNvPr>
          <p:cNvSpPr>
            <a:spLocks noGrp="1"/>
          </p:cNvSpPr>
          <p:nvPr>
            <p:ph type="title"/>
          </p:nvPr>
        </p:nvSpPr>
        <p:spPr/>
        <p:txBody>
          <a:bodyPr/>
          <a:lstStyle/>
          <a:p>
            <a:r>
              <a:rPr lang="en-US" dirty="0"/>
              <a:t>REST</a:t>
            </a:r>
          </a:p>
        </p:txBody>
      </p:sp>
      <p:sp>
        <p:nvSpPr>
          <p:cNvPr id="3" name="Title 3">
            <a:extLst>
              <a:ext uri="{FF2B5EF4-FFF2-40B4-BE49-F238E27FC236}">
                <a16:creationId xmlns:a16="http://schemas.microsoft.com/office/drawing/2014/main" id="{4143F209-1F11-3D40-A513-9956030FF4A3}"/>
              </a:ext>
            </a:extLst>
          </p:cNvPr>
          <p:cNvSpPr txBox="1">
            <a:spLocks/>
          </p:cNvSpPr>
          <p:nvPr/>
        </p:nvSpPr>
        <p:spPr>
          <a:xfrm>
            <a:off x="432000" y="1523085"/>
            <a:ext cx="8494286" cy="3459461"/>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r>
              <a:rPr lang="en-GB" sz="1600" dirty="0"/>
              <a:t>REST is acronym for </a:t>
            </a:r>
            <a:r>
              <a:rPr lang="en-GB" sz="1600" dirty="0" err="1"/>
              <a:t>REpresentational</a:t>
            </a:r>
            <a:r>
              <a:rPr lang="en-GB" sz="1600" dirty="0"/>
              <a:t> State Transfer. It is architectural style for distributed hypermedia systems and was first presented by Roy Fielding in 2000 in his famous dissertation. Like any other architectural style, REST also does have it’s own  guiding constraints which must be satisfied if an interface needs to be referred as RESTful. </a:t>
            </a:r>
          </a:p>
        </p:txBody>
      </p:sp>
    </p:spTree>
    <p:extLst>
      <p:ext uri="{BB962C8B-B14F-4D97-AF65-F5344CB8AC3E}">
        <p14:creationId xmlns:p14="http://schemas.microsoft.com/office/powerpoint/2010/main" val="1083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GB" sz="57000" dirty="0">
                <a:solidFill>
                  <a:schemeClr val="bg1"/>
                </a:solidFill>
              </a:rPr>
              <a:t>02.</a:t>
            </a:r>
          </a:p>
        </p:txBody>
      </p:sp>
      <p:sp>
        <p:nvSpPr>
          <p:cNvPr id="3" name="Text Placeholder 2"/>
          <p:cNvSpPr>
            <a:spLocks noGrp="1"/>
          </p:cNvSpPr>
          <p:nvPr>
            <p:ph type="body" idx="1"/>
          </p:nvPr>
        </p:nvSpPr>
        <p:spPr/>
        <p:txBody>
          <a:bodyPr>
            <a:noAutofit/>
          </a:bodyPr>
          <a:lstStyle/>
          <a:p>
            <a:r>
              <a:rPr lang="en-GB" sz="6400" spc="1200" dirty="0"/>
              <a:t>KEY FEATURES</a:t>
            </a:r>
          </a:p>
        </p:txBody>
      </p:sp>
    </p:spTree>
    <p:extLst>
      <p:ext uri="{BB962C8B-B14F-4D97-AF65-F5344CB8AC3E}">
        <p14:creationId xmlns:p14="http://schemas.microsoft.com/office/powerpoint/2010/main" val="245892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Properties</a:t>
            </a:r>
          </a:p>
        </p:txBody>
      </p:sp>
      <p:sp>
        <p:nvSpPr>
          <p:cNvPr id="10" name="Title 3">
            <a:extLst>
              <a:ext uri="{FF2B5EF4-FFF2-40B4-BE49-F238E27FC236}">
                <a16:creationId xmlns:a16="http://schemas.microsoft.com/office/drawing/2014/main" id="{9570D9F0-7A31-F043-A794-B1AFE2C78D76}"/>
              </a:ext>
            </a:extLst>
          </p:cNvPr>
          <p:cNvSpPr txBox="1">
            <a:spLocks/>
          </p:cNvSpPr>
          <p:nvPr/>
        </p:nvSpPr>
        <p:spPr>
          <a:xfrm>
            <a:off x="432000" y="1523086"/>
            <a:ext cx="2978465"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200" cap="none" spc="0" dirty="0"/>
          </a:p>
        </p:txBody>
      </p:sp>
      <p:sp>
        <p:nvSpPr>
          <p:cNvPr id="6" name="Title 3">
            <a:extLst>
              <a:ext uri="{FF2B5EF4-FFF2-40B4-BE49-F238E27FC236}">
                <a16:creationId xmlns:a16="http://schemas.microsoft.com/office/drawing/2014/main" id="{B661A438-F876-3E49-AFF8-C8BF0AA2136C}"/>
              </a:ext>
            </a:extLst>
          </p:cNvPr>
          <p:cNvSpPr txBox="1">
            <a:spLocks/>
          </p:cNvSpPr>
          <p:nvPr/>
        </p:nvSpPr>
        <p:spPr>
          <a:xfrm>
            <a:off x="432001" y="1523086"/>
            <a:ext cx="821669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pPr marL="285750" indent="-285750">
              <a:buFont typeface="Arial" panose="020B0604020202020204" pitchFamily="34" charset="0"/>
              <a:buChar char="•"/>
            </a:pPr>
            <a:endParaRPr lang="en-GB" sz="1600" cap="none" spc="0" dirty="0"/>
          </a:p>
        </p:txBody>
      </p:sp>
      <p:sp>
        <p:nvSpPr>
          <p:cNvPr id="7" name="Title 3">
            <a:extLst>
              <a:ext uri="{FF2B5EF4-FFF2-40B4-BE49-F238E27FC236}">
                <a16:creationId xmlns:a16="http://schemas.microsoft.com/office/drawing/2014/main" id="{105E7622-8E0B-0042-98DA-9DCB68351505}"/>
              </a:ext>
            </a:extLst>
          </p:cNvPr>
          <p:cNvSpPr txBox="1">
            <a:spLocks/>
          </p:cNvSpPr>
          <p:nvPr/>
        </p:nvSpPr>
        <p:spPr>
          <a:xfrm>
            <a:off x="431999" y="2020172"/>
            <a:ext cx="655934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pPr marL="285750" indent="-285750">
              <a:buFont typeface="Arial" panose="020B0604020202020204" pitchFamily="34" charset="0"/>
              <a:buChar char="•"/>
            </a:pPr>
            <a:endParaRPr lang="en-GB" sz="1600" cap="none" spc="0" dirty="0"/>
          </a:p>
          <a:p>
            <a:pPr marL="171450" indent="-171450">
              <a:buFont typeface="Arial" panose="020B0604020202020204" pitchFamily="34" charset="0"/>
              <a:buChar char="•"/>
            </a:pPr>
            <a:endParaRPr lang="en-GB" sz="1600" cap="none" spc="0" dirty="0"/>
          </a:p>
          <a:p>
            <a:pPr marL="285750" indent="-285750">
              <a:buFont typeface="Arial" panose="020B0604020202020204" pitchFamily="34" charset="0"/>
              <a:buChar char="•"/>
            </a:pPr>
            <a:endParaRPr lang="en-GB" sz="1600" cap="none" spc="0" dirty="0"/>
          </a:p>
          <a:p>
            <a:pPr marL="285750" indent="-285750">
              <a:buFont typeface="Arial" panose="020B0604020202020204" pitchFamily="34" charset="0"/>
              <a:buChar char="•"/>
            </a:pPr>
            <a:endParaRPr lang="en-GB" sz="1600" cap="none" spc="0" dirty="0"/>
          </a:p>
          <a:p>
            <a:pPr marL="285750" indent="-285750">
              <a:buFont typeface="Arial" panose="020B0604020202020204" pitchFamily="34" charset="0"/>
              <a:buChar char="•"/>
            </a:pPr>
            <a:endParaRPr lang="en-GB" sz="1600" cap="none" spc="0" dirty="0"/>
          </a:p>
        </p:txBody>
      </p:sp>
      <p:sp>
        <p:nvSpPr>
          <p:cNvPr id="8" name="Title 3">
            <a:extLst>
              <a:ext uri="{FF2B5EF4-FFF2-40B4-BE49-F238E27FC236}">
                <a16:creationId xmlns:a16="http://schemas.microsoft.com/office/drawing/2014/main" id="{1D4C69CF-C441-A94A-BEAF-B5553C878BDB}"/>
              </a:ext>
            </a:extLst>
          </p:cNvPr>
          <p:cNvSpPr txBox="1">
            <a:spLocks/>
          </p:cNvSpPr>
          <p:nvPr/>
        </p:nvSpPr>
        <p:spPr>
          <a:xfrm>
            <a:off x="584401" y="1675486"/>
            <a:ext cx="821669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pPr marL="342900" indent="-342900">
              <a:buFont typeface="Arial" panose="020B0604020202020204" pitchFamily="34" charset="0"/>
              <a:buChar char="•"/>
            </a:pPr>
            <a:r>
              <a:rPr lang="en-GB" dirty="0"/>
              <a:t>Stateless</a:t>
            </a:r>
          </a:p>
          <a:p>
            <a:pPr marL="342900" indent="-342900">
              <a:buFont typeface="Arial" panose="020B0604020202020204" pitchFamily="34" charset="0"/>
              <a:buChar char="•"/>
            </a:pPr>
            <a:r>
              <a:rPr lang="en-US" dirty="0"/>
              <a:t>Client Server</a:t>
            </a:r>
          </a:p>
          <a:p>
            <a:pPr marL="342900" indent="-342900">
              <a:buFont typeface="Arial" panose="020B0604020202020204" pitchFamily="34" charset="0"/>
              <a:buChar char="•"/>
            </a:pPr>
            <a:r>
              <a:rPr lang="en-GB" dirty="0"/>
              <a:t>Cacheable</a:t>
            </a:r>
          </a:p>
          <a:p>
            <a:pPr marL="342900" indent="-342900">
              <a:buFont typeface="Arial" panose="020B0604020202020204" pitchFamily="34" charset="0"/>
              <a:buChar char="•"/>
            </a:pPr>
            <a:r>
              <a:rPr lang="en-GB" dirty="0"/>
              <a:t>Uniform interface</a:t>
            </a:r>
          </a:p>
          <a:p>
            <a:pPr marL="342900" indent="-342900">
              <a:buFont typeface="Arial" panose="020B0604020202020204" pitchFamily="34" charset="0"/>
              <a:buChar char="•"/>
            </a:pPr>
            <a:r>
              <a:rPr lang="en-GB" dirty="0"/>
              <a:t>Layered system </a:t>
            </a:r>
          </a:p>
          <a:p>
            <a:pPr marL="342900" indent="-342900">
              <a:buFont typeface="Arial" panose="020B0604020202020204" pitchFamily="34" charset="0"/>
              <a:buChar char="•"/>
            </a:pPr>
            <a:r>
              <a:rPr lang="en-GB" dirty="0"/>
              <a:t>Code on Demand</a:t>
            </a:r>
          </a:p>
          <a:p>
            <a:pPr marL="342900" indent="-342900">
              <a:buFont typeface="Arial" panose="020B0604020202020204" pitchFamily="34" charset="0"/>
              <a:buChar char="•"/>
            </a:pPr>
            <a:endParaRPr lang="en-GB" sz="1600" cap="none" spc="0" dirty="0"/>
          </a:p>
        </p:txBody>
      </p:sp>
    </p:spTree>
    <p:extLst>
      <p:ext uri="{BB962C8B-B14F-4D97-AF65-F5344CB8AC3E}">
        <p14:creationId xmlns:p14="http://schemas.microsoft.com/office/powerpoint/2010/main" val="415001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Stateless</a:t>
            </a:r>
          </a:p>
        </p:txBody>
      </p:sp>
      <p:sp>
        <p:nvSpPr>
          <p:cNvPr id="10" name="Title 3">
            <a:extLst>
              <a:ext uri="{FF2B5EF4-FFF2-40B4-BE49-F238E27FC236}">
                <a16:creationId xmlns:a16="http://schemas.microsoft.com/office/drawing/2014/main" id="{9570D9F0-7A31-F043-A794-B1AFE2C78D76}"/>
              </a:ext>
            </a:extLst>
          </p:cNvPr>
          <p:cNvSpPr txBox="1">
            <a:spLocks/>
          </p:cNvSpPr>
          <p:nvPr/>
        </p:nvSpPr>
        <p:spPr>
          <a:xfrm>
            <a:off x="432000" y="1523086"/>
            <a:ext cx="2978465"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200" cap="none" spc="0" dirty="0"/>
          </a:p>
        </p:txBody>
      </p:sp>
      <p:sp>
        <p:nvSpPr>
          <p:cNvPr id="6" name="Title 3">
            <a:extLst>
              <a:ext uri="{FF2B5EF4-FFF2-40B4-BE49-F238E27FC236}">
                <a16:creationId xmlns:a16="http://schemas.microsoft.com/office/drawing/2014/main" id="{B661A438-F876-3E49-AFF8-C8BF0AA2136C}"/>
              </a:ext>
            </a:extLst>
          </p:cNvPr>
          <p:cNvSpPr txBox="1">
            <a:spLocks/>
          </p:cNvSpPr>
          <p:nvPr/>
        </p:nvSpPr>
        <p:spPr>
          <a:xfrm>
            <a:off x="432001" y="1523086"/>
            <a:ext cx="821669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r>
              <a:rPr lang="en-US" dirty="0"/>
              <a:t>Each request from client to server must contain all of the information necessary to understand the request, and cannot take advantage of any stored context on the server. Session state is therefore kept entirely on the client.</a:t>
            </a:r>
            <a:endParaRPr lang="en-GB" sz="1600" cap="none" spc="0" dirty="0"/>
          </a:p>
        </p:txBody>
      </p:sp>
      <p:sp>
        <p:nvSpPr>
          <p:cNvPr id="7" name="Title 3">
            <a:extLst>
              <a:ext uri="{FF2B5EF4-FFF2-40B4-BE49-F238E27FC236}">
                <a16:creationId xmlns:a16="http://schemas.microsoft.com/office/drawing/2014/main" id="{105E7622-8E0B-0042-98DA-9DCB68351505}"/>
              </a:ext>
            </a:extLst>
          </p:cNvPr>
          <p:cNvSpPr txBox="1">
            <a:spLocks/>
          </p:cNvSpPr>
          <p:nvPr/>
        </p:nvSpPr>
        <p:spPr>
          <a:xfrm>
            <a:off x="431999" y="2020172"/>
            <a:ext cx="655934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600" cap="none" spc="0" dirty="0"/>
          </a:p>
          <a:p>
            <a:pPr marL="171450" indent="-171450">
              <a:buFont typeface="Arial" panose="020B0604020202020204" pitchFamily="34" charset="0"/>
              <a:buChar char="•"/>
            </a:pPr>
            <a:endParaRPr lang="en-GB" sz="1600" cap="none" spc="0" dirty="0"/>
          </a:p>
          <a:p>
            <a:endParaRPr lang="en-GB" sz="1600" cap="none" spc="0" dirty="0"/>
          </a:p>
          <a:p>
            <a:endParaRPr lang="en-GB" sz="1600" cap="none" spc="0" dirty="0"/>
          </a:p>
          <a:p>
            <a:endParaRPr lang="en-GB" sz="1600" cap="none" spc="0" dirty="0"/>
          </a:p>
        </p:txBody>
      </p:sp>
    </p:spTree>
    <p:extLst>
      <p:ext uri="{BB962C8B-B14F-4D97-AF65-F5344CB8AC3E}">
        <p14:creationId xmlns:p14="http://schemas.microsoft.com/office/powerpoint/2010/main" val="425243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Client Server</a:t>
            </a:r>
          </a:p>
        </p:txBody>
      </p:sp>
      <p:sp>
        <p:nvSpPr>
          <p:cNvPr id="10" name="Title 3">
            <a:extLst>
              <a:ext uri="{FF2B5EF4-FFF2-40B4-BE49-F238E27FC236}">
                <a16:creationId xmlns:a16="http://schemas.microsoft.com/office/drawing/2014/main" id="{9570D9F0-7A31-F043-A794-B1AFE2C78D76}"/>
              </a:ext>
            </a:extLst>
          </p:cNvPr>
          <p:cNvSpPr txBox="1">
            <a:spLocks/>
          </p:cNvSpPr>
          <p:nvPr/>
        </p:nvSpPr>
        <p:spPr>
          <a:xfrm>
            <a:off x="432000" y="1523086"/>
            <a:ext cx="2978465"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200" cap="none" spc="0" dirty="0"/>
          </a:p>
        </p:txBody>
      </p:sp>
      <p:sp>
        <p:nvSpPr>
          <p:cNvPr id="6" name="Title 3">
            <a:extLst>
              <a:ext uri="{FF2B5EF4-FFF2-40B4-BE49-F238E27FC236}">
                <a16:creationId xmlns:a16="http://schemas.microsoft.com/office/drawing/2014/main" id="{B661A438-F876-3E49-AFF8-C8BF0AA2136C}"/>
              </a:ext>
            </a:extLst>
          </p:cNvPr>
          <p:cNvSpPr txBox="1">
            <a:spLocks/>
          </p:cNvSpPr>
          <p:nvPr/>
        </p:nvSpPr>
        <p:spPr>
          <a:xfrm>
            <a:off x="432001" y="1523086"/>
            <a:ext cx="821669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r>
              <a:rPr lang="en-US" dirty="0"/>
              <a:t>By separating the user interface concerns from the data storage concerns, we improve the portability of the user interface across multiple platforms and improve scalability by simplifying the server components.</a:t>
            </a:r>
            <a:endParaRPr lang="en-GB" sz="1600" cap="none" spc="0" dirty="0"/>
          </a:p>
        </p:txBody>
      </p:sp>
      <p:sp>
        <p:nvSpPr>
          <p:cNvPr id="7" name="Title 3">
            <a:extLst>
              <a:ext uri="{FF2B5EF4-FFF2-40B4-BE49-F238E27FC236}">
                <a16:creationId xmlns:a16="http://schemas.microsoft.com/office/drawing/2014/main" id="{105E7622-8E0B-0042-98DA-9DCB68351505}"/>
              </a:ext>
            </a:extLst>
          </p:cNvPr>
          <p:cNvSpPr txBox="1">
            <a:spLocks/>
          </p:cNvSpPr>
          <p:nvPr/>
        </p:nvSpPr>
        <p:spPr>
          <a:xfrm>
            <a:off x="431999" y="2020172"/>
            <a:ext cx="6559349" cy="3124328"/>
          </a:xfrm>
          <a:prstGeom prst="rect">
            <a:avLst/>
          </a:prstGeom>
        </p:spPr>
        <p:txBody>
          <a:bodyPr vert="horz" lIns="0" tIns="0" rIns="0" bIns="0" rtlCol="0" anchor="t" anchorCtr="0">
            <a:noAutofit/>
          </a:bodyPr>
          <a:lstStyle>
            <a:lvl1pPr algn="l" defTabSz="685800" rtl="0" eaLnBrk="1" latinLnBrk="0" hangingPunct="1">
              <a:lnSpc>
                <a:spcPct val="130000"/>
              </a:lnSpc>
              <a:spcBef>
                <a:spcPct val="0"/>
              </a:spcBef>
              <a:buNone/>
              <a:defRPr sz="2100" b="0" kern="1200" cap="all" spc="400" baseline="0">
                <a:solidFill>
                  <a:schemeClr val="tx1"/>
                </a:solidFill>
                <a:latin typeface="+mj-lt"/>
                <a:ea typeface="+mj-ea"/>
                <a:cs typeface="+mj-cs"/>
              </a:defRPr>
            </a:lvl1pPr>
          </a:lstStyle>
          <a:p>
            <a:endParaRPr lang="en-GB" sz="1600" cap="none" spc="0" dirty="0"/>
          </a:p>
          <a:p>
            <a:pPr marL="171450" indent="-171450">
              <a:buFont typeface="Arial" panose="020B0604020202020204" pitchFamily="34" charset="0"/>
              <a:buChar char="•"/>
            </a:pPr>
            <a:endParaRPr lang="en-GB" sz="1600" cap="none" spc="0" dirty="0"/>
          </a:p>
          <a:p>
            <a:endParaRPr lang="en-GB" sz="1600" cap="none" spc="0" dirty="0"/>
          </a:p>
          <a:p>
            <a:endParaRPr lang="en-GB" sz="1600" cap="none" spc="0" dirty="0"/>
          </a:p>
          <a:p>
            <a:endParaRPr lang="en-GB" sz="1600" cap="none" spc="0" dirty="0"/>
          </a:p>
        </p:txBody>
      </p:sp>
    </p:spTree>
    <p:extLst>
      <p:ext uri="{BB962C8B-B14F-4D97-AF65-F5344CB8AC3E}">
        <p14:creationId xmlns:p14="http://schemas.microsoft.com/office/powerpoint/2010/main" val="167591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McCann colour palette">
      <a:dk1>
        <a:sysClr val="windowText" lastClr="000000"/>
      </a:dk1>
      <a:lt1>
        <a:sysClr val="window" lastClr="FFFFFF"/>
      </a:lt1>
      <a:dk2>
        <a:srgbClr val="000000"/>
      </a:dk2>
      <a:lt2>
        <a:srgbClr val="4C4C4C"/>
      </a:lt2>
      <a:accent1>
        <a:srgbClr val="FEEB18"/>
      </a:accent1>
      <a:accent2>
        <a:srgbClr val="0098CE"/>
      </a:accent2>
      <a:accent3>
        <a:srgbClr val="98D457"/>
      </a:accent3>
      <a:accent4>
        <a:srgbClr val="FFAB4C"/>
      </a:accent4>
      <a:accent5>
        <a:srgbClr val="FF7275"/>
      </a:accent5>
      <a:accent6>
        <a:srgbClr val="D8D8D8"/>
      </a:accent6>
      <a:hlink>
        <a:srgbClr val="0098CE"/>
      </a:hlink>
      <a:folHlink>
        <a:srgbClr val="FF7275"/>
      </a:folHlink>
    </a:clrScheme>
    <a:fontScheme name="McCann font theme Century Gothic\">
      <a:majorFont>
        <a:latin typeface="Century Gothic"/>
        <a:ea typeface=""/>
        <a:cs typeface=""/>
      </a:majorFont>
      <a:minorFont>
        <a:latin typeface="Century Gothic"/>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1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22085</TotalTime>
  <Words>589</Words>
  <Application>Microsoft Macintosh PowerPoint</Application>
  <PresentationFormat>On-screen Show (16:9)</PresentationFormat>
  <Paragraphs>121</Paragraphs>
  <Slides>24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Century Gothic</vt:lpstr>
      <vt:lpstr>Office Theme</vt:lpstr>
      <vt:lpstr>PowerPoint Presentation</vt:lpstr>
      <vt:lpstr>Alan Edwards  What is REPRESENTATIONAL  STATE TRANSFER?   prepared for  professor Krasso</vt:lpstr>
      <vt:lpstr>contents</vt:lpstr>
      <vt:lpstr>01.</vt:lpstr>
      <vt:lpstr>REST</vt:lpstr>
      <vt:lpstr>02.</vt:lpstr>
      <vt:lpstr>Properties</vt:lpstr>
      <vt:lpstr>Stateless</vt:lpstr>
      <vt:lpstr>Client Server</vt:lpstr>
      <vt:lpstr>Cacheable </vt:lpstr>
      <vt:lpstr>Uniform interface</vt:lpstr>
      <vt:lpstr>Layered system </vt:lpstr>
      <vt:lpstr>Code on demand</vt:lpstr>
      <vt:lpstr>03.</vt:lpstr>
      <vt:lpstr>Status Codes</vt:lpstr>
      <vt:lpstr>04.</vt:lpstr>
      <vt:lpstr>Http Verbs</vt:lpstr>
      <vt:lpstr>05.</vt:lpstr>
      <vt:lpstr>StatELESs</vt:lpstr>
      <vt:lpstr>06.</vt:lpstr>
      <vt:lpstr>Constraints</vt:lpstr>
      <vt:lpstr>PowerPoint Presentation</vt:lpstr>
      <vt:lpstr>Sources</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subject/>
  <dc:creator/>
  <cp:keywords/>
  <dc:description/>
  <cp:lastModifiedBy>Edwards, Alan (NYC-OPT)</cp:lastModifiedBy>
  <cp:revision>490</cp:revision>
  <cp:lastPrinted>2019-04-29T15:47:39Z</cp:lastPrinted>
  <dcterms:created xsi:type="dcterms:W3CDTF">2017-03-27T16:48:43Z</dcterms:created>
  <dcterms:modified xsi:type="dcterms:W3CDTF">2019-05-03T23:09:13Z</dcterms:modified>
  <cp:category/>
</cp:coreProperties>
</file>