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4" r:id="rId1"/>
  </p:sldMasterIdLst>
  <p:sldIdLst>
    <p:sldId id="256" r:id="rId2"/>
    <p:sldId id="257" r:id="rId3"/>
    <p:sldId id="258" r:id="rId4"/>
    <p:sldId id="259" r:id="rId5"/>
    <p:sldId id="260" r:id="rId6"/>
    <p:sldId id="261" r:id="rId7"/>
    <p:sldId id="264" r:id="rId8"/>
    <p:sldId id="263" r:id="rId9"/>
    <p:sldId id="265" r:id="rId10"/>
    <p:sldId id="266" r:id="rId11"/>
    <p:sldId id="267" r:id="rId12"/>
    <p:sldId id="268" r:id="rId13"/>
    <p:sldId id="269" r:id="rId14"/>
    <p:sldId id="270" r:id="rId15"/>
    <p:sldId id="271"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172CD1-77C0-8143-9ED6-C0E2415D627D}" v="36" dt="2020-11-14T20:08:25.9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p:restoredTop sz="94655"/>
  </p:normalViewPr>
  <p:slideViewPr>
    <p:cSldViewPr snapToGrid="0" snapToObjects="1">
      <p:cViewPr varScale="1">
        <p:scale>
          <a:sx n="75" d="100"/>
          <a:sy n="75" d="100"/>
        </p:scale>
        <p:origin x="66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12/14/2020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1033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30743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12/14/2020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9938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12/14/2020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1319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12/14/2020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4631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597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18104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337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356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12/14/2020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9722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12/14/2020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4186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12/14/2020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3658276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23" r:id="rId6"/>
    <p:sldLayoutId id="2147483718" r:id="rId7"/>
    <p:sldLayoutId id="2147483719" r:id="rId8"/>
    <p:sldLayoutId id="2147483720" r:id="rId9"/>
    <p:sldLayoutId id="2147483722" r:id="rId10"/>
    <p:sldLayoutId id="2147483721"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4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5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5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56" name="Rectangle 55">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1FF1DAC-5BA4-44CA-8BE3-760157501869}"/>
              </a:ext>
            </a:extLst>
          </p:cNvPr>
          <p:cNvPicPr>
            <a:picLocks noChangeAspect="1"/>
          </p:cNvPicPr>
          <p:nvPr/>
        </p:nvPicPr>
        <p:blipFill rotWithShape="1">
          <a:blip r:embed="rId2">
            <a:alphaModFix amt="40000"/>
          </a:blip>
          <a:srcRect t="19643"/>
          <a:stretch/>
        </p:blipFill>
        <p:spPr>
          <a:xfrm>
            <a:off x="20" y="10"/>
            <a:ext cx="12191980" cy="6857990"/>
          </a:xfrm>
          <a:prstGeom prst="rect">
            <a:avLst/>
          </a:prstGeom>
        </p:spPr>
      </p:pic>
      <p:sp>
        <p:nvSpPr>
          <p:cNvPr id="2" name="Title 1">
            <a:extLst>
              <a:ext uri="{FF2B5EF4-FFF2-40B4-BE49-F238E27FC236}">
                <a16:creationId xmlns:a16="http://schemas.microsoft.com/office/drawing/2014/main" id="{6B8573DB-187D-8446-A459-ACA2C3440BC1}"/>
              </a:ext>
            </a:extLst>
          </p:cNvPr>
          <p:cNvSpPr>
            <a:spLocks noGrp="1"/>
          </p:cNvSpPr>
          <p:nvPr>
            <p:ph type="ctrTitle"/>
          </p:nvPr>
        </p:nvSpPr>
        <p:spPr>
          <a:xfrm>
            <a:off x="1023870" y="702156"/>
            <a:ext cx="10144260" cy="1013800"/>
          </a:xfrm>
        </p:spPr>
        <p:txBody>
          <a:bodyPr vert="horz" lIns="91440" tIns="45720" rIns="91440" bIns="45720" rtlCol="0" anchor="b">
            <a:normAutofit/>
          </a:bodyPr>
          <a:lstStyle/>
          <a:p>
            <a:r>
              <a:rPr lang="en-US" sz="2800" b="0" kern="1200" cap="all">
                <a:solidFill>
                  <a:schemeClr val="tx1"/>
                </a:solidFill>
                <a:latin typeface="+mj-lt"/>
                <a:ea typeface="+mj-ea"/>
                <a:cs typeface="+mj-cs"/>
              </a:rPr>
              <a:t>COVID-19 CONTACT TRACING MODEL</a:t>
            </a:r>
            <a:br>
              <a:rPr lang="en-US" sz="2800" b="0" kern="1200" cap="all">
                <a:solidFill>
                  <a:schemeClr val="tx1"/>
                </a:solidFill>
                <a:latin typeface="+mj-lt"/>
                <a:ea typeface="+mj-ea"/>
                <a:cs typeface="+mj-cs"/>
              </a:rPr>
            </a:br>
            <a:r>
              <a:rPr lang="en-US" sz="2800" b="0" kern="1200" cap="all">
                <a:solidFill>
                  <a:schemeClr val="tx1"/>
                </a:solidFill>
                <a:latin typeface="+mj-lt"/>
                <a:ea typeface="+mj-ea"/>
                <a:cs typeface="+mj-cs"/>
              </a:rPr>
              <a:t>(Confidential)</a:t>
            </a:r>
          </a:p>
        </p:txBody>
      </p:sp>
      <p:sp>
        <p:nvSpPr>
          <p:cNvPr id="3" name="Subtitle 2">
            <a:extLst>
              <a:ext uri="{FF2B5EF4-FFF2-40B4-BE49-F238E27FC236}">
                <a16:creationId xmlns:a16="http://schemas.microsoft.com/office/drawing/2014/main" id="{81D00659-AA6D-E843-9D46-559A5720368C}"/>
              </a:ext>
            </a:extLst>
          </p:cNvPr>
          <p:cNvSpPr>
            <a:spLocks noGrp="1"/>
          </p:cNvSpPr>
          <p:nvPr>
            <p:ph type="subTitle" idx="1"/>
          </p:nvPr>
        </p:nvSpPr>
        <p:spPr>
          <a:xfrm>
            <a:off x="965199" y="2180496"/>
            <a:ext cx="10261602" cy="3678303"/>
          </a:xfrm>
        </p:spPr>
        <p:txBody>
          <a:bodyPr vert="horz" lIns="91440" tIns="45720" rIns="91440" bIns="45720" rtlCol="0" anchor="ctr">
            <a:normAutofit/>
          </a:bodyPr>
          <a:lstStyle/>
          <a:p>
            <a:r>
              <a:rPr lang="en-US" dirty="0">
                <a:solidFill>
                  <a:schemeClr val="tx1">
                    <a:lumMod val="75000"/>
                    <a:lumOff val="25000"/>
                  </a:schemeClr>
                </a:solidFill>
              </a:rPr>
              <a:t>BY:</a:t>
            </a:r>
            <a:r>
              <a:rPr lang="en-US" altLang="zh-CN" dirty="0">
                <a:solidFill>
                  <a:schemeClr val="tx1">
                    <a:lumMod val="75000"/>
                    <a:lumOff val="25000"/>
                  </a:schemeClr>
                </a:solidFill>
              </a:rPr>
              <a:t> Shunqi Zheng</a:t>
            </a:r>
            <a:r>
              <a:rPr lang="en-US" dirty="0">
                <a:solidFill>
                  <a:schemeClr val="tx1">
                    <a:lumMod val="75000"/>
                    <a:lumOff val="25000"/>
                  </a:schemeClr>
                </a:solidFill>
              </a:rPr>
              <a:t> </a:t>
            </a:r>
          </a:p>
          <a:p>
            <a:r>
              <a:rPr lang="en-US" dirty="0">
                <a:solidFill>
                  <a:schemeClr val="tx1">
                    <a:lumMod val="75000"/>
                    <a:lumOff val="25000"/>
                  </a:schemeClr>
                </a:solidFill>
              </a:rPr>
              <a:t>Jason Fernandez</a:t>
            </a:r>
          </a:p>
          <a:p>
            <a:r>
              <a:rPr lang="en-US" dirty="0">
                <a:solidFill>
                  <a:schemeClr val="tx1">
                    <a:lumMod val="75000"/>
                    <a:lumOff val="25000"/>
                  </a:schemeClr>
                </a:solidFill>
              </a:rPr>
              <a:t>       </a:t>
            </a:r>
          </a:p>
          <a:p>
            <a:r>
              <a:rPr lang="en-US" dirty="0">
                <a:solidFill>
                  <a:schemeClr val="tx1">
                    <a:lumMod val="75000"/>
                    <a:lumOff val="25000"/>
                  </a:schemeClr>
                </a:solidFill>
              </a:rPr>
              <a:t>Nov-2020</a:t>
            </a:r>
          </a:p>
        </p:txBody>
      </p:sp>
    </p:spTree>
    <p:extLst>
      <p:ext uri="{BB962C8B-B14F-4D97-AF65-F5344CB8AC3E}">
        <p14:creationId xmlns:p14="http://schemas.microsoft.com/office/powerpoint/2010/main" val="54906840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AD4D-9996-F34B-8728-16E991C44314}"/>
              </a:ext>
            </a:extLst>
          </p:cNvPr>
          <p:cNvSpPr>
            <a:spLocks noGrp="1"/>
          </p:cNvSpPr>
          <p:nvPr>
            <p:ph type="title"/>
          </p:nvPr>
        </p:nvSpPr>
        <p:spPr/>
        <p:txBody>
          <a:bodyPr/>
          <a:lstStyle/>
          <a:p>
            <a:r>
              <a:rPr lang="en-US" dirty="0"/>
              <a:t>Master users</a:t>
            </a:r>
          </a:p>
        </p:txBody>
      </p:sp>
      <p:pic>
        <p:nvPicPr>
          <p:cNvPr id="5" name="Content Placeholder 4" descr="Graphical user interface, text, application&#10;&#10;Description automatically generated">
            <a:extLst>
              <a:ext uri="{FF2B5EF4-FFF2-40B4-BE49-F238E27FC236}">
                <a16:creationId xmlns:a16="http://schemas.microsoft.com/office/drawing/2014/main" id="{17A6C13F-2844-7248-BBF0-AF8078AFF1F9}"/>
              </a:ext>
            </a:extLst>
          </p:cNvPr>
          <p:cNvPicPr>
            <a:picLocks noGrp="1" noChangeAspect="1"/>
          </p:cNvPicPr>
          <p:nvPr>
            <p:ph idx="1"/>
          </p:nvPr>
        </p:nvPicPr>
        <p:blipFill>
          <a:blip r:embed="rId2"/>
          <a:stretch>
            <a:fillRect/>
          </a:stretch>
        </p:blipFill>
        <p:spPr>
          <a:xfrm>
            <a:off x="581192" y="1890876"/>
            <a:ext cx="8934283" cy="4827257"/>
          </a:xfrm>
        </p:spPr>
      </p:pic>
    </p:spTree>
    <p:extLst>
      <p:ext uri="{BB962C8B-B14F-4D97-AF65-F5344CB8AC3E}">
        <p14:creationId xmlns:p14="http://schemas.microsoft.com/office/powerpoint/2010/main" val="843551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90927-56E8-4048-96C9-920A981D157E}"/>
              </a:ext>
            </a:extLst>
          </p:cNvPr>
          <p:cNvSpPr>
            <a:spLocks noGrp="1"/>
          </p:cNvSpPr>
          <p:nvPr>
            <p:ph type="title"/>
          </p:nvPr>
        </p:nvSpPr>
        <p:spPr/>
        <p:txBody>
          <a:bodyPr/>
          <a:lstStyle/>
          <a:p>
            <a:r>
              <a:rPr lang="en-US" dirty="0"/>
              <a:t>Contacts (contact Simulation Approach)</a:t>
            </a:r>
          </a:p>
        </p:txBody>
      </p:sp>
      <p:pic>
        <p:nvPicPr>
          <p:cNvPr id="6" name="Content Placeholder 5" descr="Graphical user interface, application&#10;&#10;Description automatically generated">
            <a:extLst>
              <a:ext uri="{FF2B5EF4-FFF2-40B4-BE49-F238E27FC236}">
                <a16:creationId xmlns:a16="http://schemas.microsoft.com/office/drawing/2014/main" id="{460B5DC7-7971-0B49-98A5-DAFF3FD65AE5}"/>
              </a:ext>
            </a:extLst>
          </p:cNvPr>
          <p:cNvPicPr>
            <a:picLocks noGrp="1" noChangeAspect="1"/>
          </p:cNvPicPr>
          <p:nvPr>
            <p:ph idx="1"/>
          </p:nvPr>
        </p:nvPicPr>
        <p:blipFill>
          <a:blip r:embed="rId2"/>
          <a:stretch>
            <a:fillRect/>
          </a:stretch>
        </p:blipFill>
        <p:spPr>
          <a:xfrm>
            <a:off x="477690" y="1890877"/>
            <a:ext cx="3765698" cy="2435562"/>
          </a:xfrm>
        </p:spPr>
      </p:pic>
      <p:pic>
        <p:nvPicPr>
          <p:cNvPr id="8" name="Picture 7" descr="Graphical user interface, application&#10;&#10;Description automatically generated">
            <a:extLst>
              <a:ext uri="{FF2B5EF4-FFF2-40B4-BE49-F238E27FC236}">
                <a16:creationId xmlns:a16="http://schemas.microsoft.com/office/drawing/2014/main" id="{24ACA7F6-250B-0F48-9FB7-2725DC50DA7C}"/>
              </a:ext>
            </a:extLst>
          </p:cNvPr>
          <p:cNvPicPr>
            <a:picLocks noChangeAspect="1"/>
          </p:cNvPicPr>
          <p:nvPr/>
        </p:nvPicPr>
        <p:blipFill>
          <a:blip r:embed="rId3"/>
          <a:stretch>
            <a:fillRect/>
          </a:stretch>
        </p:blipFill>
        <p:spPr>
          <a:xfrm>
            <a:off x="2888264" y="2745847"/>
            <a:ext cx="3448122" cy="3161184"/>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7C5B15C1-C68B-3F40-9F63-2F05E083CDE7}"/>
              </a:ext>
            </a:extLst>
          </p:cNvPr>
          <p:cNvPicPr>
            <a:picLocks noChangeAspect="1"/>
          </p:cNvPicPr>
          <p:nvPr/>
        </p:nvPicPr>
        <p:blipFill>
          <a:blip r:embed="rId4"/>
          <a:stretch>
            <a:fillRect/>
          </a:stretch>
        </p:blipFill>
        <p:spPr>
          <a:xfrm>
            <a:off x="7992985" y="2963017"/>
            <a:ext cx="2989924" cy="2726844"/>
          </a:xfrm>
          <a:prstGeom prst="rect">
            <a:avLst/>
          </a:prstGeom>
        </p:spPr>
      </p:pic>
      <p:sp>
        <p:nvSpPr>
          <p:cNvPr id="11" name="TextBox 10">
            <a:extLst>
              <a:ext uri="{FF2B5EF4-FFF2-40B4-BE49-F238E27FC236}">
                <a16:creationId xmlns:a16="http://schemas.microsoft.com/office/drawing/2014/main" id="{6D4FBD50-1814-1F46-A046-349EBD25358C}"/>
              </a:ext>
            </a:extLst>
          </p:cNvPr>
          <p:cNvSpPr txBox="1"/>
          <p:nvPr/>
        </p:nvSpPr>
        <p:spPr>
          <a:xfrm>
            <a:off x="436633" y="4326439"/>
            <a:ext cx="2498569" cy="369332"/>
          </a:xfrm>
          <a:prstGeom prst="rect">
            <a:avLst/>
          </a:prstGeom>
          <a:noFill/>
        </p:spPr>
        <p:txBody>
          <a:bodyPr wrap="none" rtlCol="0">
            <a:spAutoFit/>
          </a:bodyPr>
          <a:lstStyle/>
          <a:p>
            <a:r>
              <a:rPr lang="en-US" dirty="0"/>
              <a:t>Registered Contact List</a:t>
            </a:r>
          </a:p>
        </p:txBody>
      </p:sp>
      <p:sp>
        <p:nvSpPr>
          <p:cNvPr id="12" name="TextBox 11">
            <a:extLst>
              <a:ext uri="{FF2B5EF4-FFF2-40B4-BE49-F238E27FC236}">
                <a16:creationId xmlns:a16="http://schemas.microsoft.com/office/drawing/2014/main" id="{4B3EB922-6B53-B340-866A-9584DCDDEDC7}"/>
              </a:ext>
            </a:extLst>
          </p:cNvPr>
          <p:cNvSpPr txBox="1"/>
          <p:nvPr/>
        </p:nvSpPr>
        <p:spPr>
          <a:xfrm>
            <a:off x="2888264" y="5907031"/>
            <a:ext cx="2656496" cy="369332"/>
          </a:xfrm>
          <a:prstGeom prst="rect">
            <a:avLst/>
          </a:prstGeom>
          <a:noFill/>
        </p:spPr>
        <p:txBody>
          <a:bodyPr wrap="none" rtlCol="0">
            <a:spAutoFit/>
          </a:bodyPr>
          <a:lstStyle/>
          <a:p>
            <a:r>
              <a:rPr lang="en-US" dirty="0"/>
              <a:t>Modification of a Contact</a:t>
            </a:r>
          </a:p>
        </p:txBody>
      </p:sp>
      <p:sp>
        <p:nvSpPr>
          <p:cNvPr id="13" name="TextBox 12">
            <a:extLst>
              <a:ext uri="{FF2B5EF4-FFF2-40B4-BE49-F238E27FC236}">
                <a16:creationId xmlns:a16="http://schemas.microsoft.com/office/drawing/2014/main" id="{DC03CFB3-DB99-AA48-98D9-1E95F360C2AF}"/>
              </a:ext>
            </a:extLst>
          </p:cNvPr>
          <p:cNvSpPr txBox="1"/>
          <p:nvPr/>
        </p:nvSpPr>
        <p:spPr>
          <a:xfrm>
            <a:off x="8159699" y="5907031"/>
            <a:ext cx="2299412" cy="369332"/>
          </a:xfrm>
          <a:prstGeom prst="rect">
            <a:avLst/>
          </a:prstGeom>
          <a:noFill/>
        </p:spPr>
        <p:txBody>
          <a:bodyPr wrap="none" rtlCol="0">
            <a:spAutoFit/>
          </a:bodyPr>
          <a:lstStyle/>
          <a:p>
            <a:r>
              <a:rPr lang="en-US" dirty="0"/>
              <a:t>Creation of a Contact</a:t>
            </a:r>
          </a:p>
        </p:txBody>
      </p:sp>
    </p:spTree>
    <p:extLst>
      <p:ext uri="{BB962C8B-B14F-4D97-AF65-F5344CB8AC3E}">
        <p14:creationId xmlns:p14="http://schemas.microsoft.com/office/powerpoint/2010/main" val="4129260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9A9D6-E17D-2442-BD3D-DBD3096CA65D}"/>
              </a:ext>
            </a:extLst>
          </p:cNvPr>
          <p:cNvSpPr>
            <a:spLocks noGrp="1"/>
          </p:cNvSpPr>
          <p:nvPr>
            <p:ph type="title"/>
          </p:nvPr>
        </p:nvSpPr>
        <p:spPr/>
        <p:txBody>
          <a:bodyPr/>
          <a:lstStyle/>
          <a:p>
            <a:r>
              <a:rPr lang="en-US" dirty="0"/>
              <a:t>Simulation – Contact disappear off the radar</a:t>
            </a:r>
          </a:p>
        </p:txBody>
      </p:sp>
      <p:pic>
        <p:nvPicPr>
          <p:cNvPr id="5" name="Content Placeholder 4" descr="Graphical user interface, application&#10;&#10;Description automatically generated">
            <a:extLst>
              <a:ext uri="{FF2B5EF4-FFF2-40B4-BE49-F238E27FC236}">
                <a16:creationId xmlns:a16="http://schemas.microsoft.com/office/drawing/2014/main" id="{A926D34C-2278-6442-BAF3-AEB14DF6DEE2}"/>
              </a:ext>
            </a:extLst>
          </p:cNvPr>
          <p:cNvPicPr>
            <a:picLocks noGrp="1" noChangeAspect="1"/>
          </p:cNvPicPr>
          <p:nvPr>
            <p:ph idx="1"/>
          </p:nvPr>
        </p:nvPicPr>
        <p:blipFill>
          <a:blip r:embed="rId2"/>
          <a:stretch>
            <a:fillRect/>
          </a:stretch>
        </p:blipFill>
        <p:spPr>
          <a:xfrm>
            <a:off x="3152780" y="2341563"/>
            <a:ext cx="5886439" cy="3633787"/>
          </a:xfrm>
        </p:spPr>
      </p:pic>
    </p:spTree>
    <p:extLst>
      <p:ext uri="{BB962C8B-B14F-4D97-AF65-F5344CB8AC3E}">
        <p14:creationId xmlns:p14="http://schemas.microsoft.com/office/powerpoint/2010/main" val="3831979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702EC-146C-3E44-A61B-92FA66208410}"/>
              </a:ext>
            </a:extLst>
          </p:cNvPr>
          <p:cNvSpPr>
            <a:spLocks noGrp="1"/>
          </p:cNvSpPr>
          <p:nvPr>
            <p:ph type="title"/>
          </p:nvPr>
        </p:nvSpPr>
        <p:spPr/>
        <p:txBody>
          <a:bodyPr/>
          <a:lstStyle/>
          <a:p>
            <a:r>
              <a:rPr lang="en-US" dirty="0"/>
              <a:t>Reports Radar’s Dashboard</a:t>
            </a:r>
          </a:p>
        </p:txBody>
      </p:sp>
      <p:pic>
        <p:nvPicPr>
          <p:cNvPr id="5" name="Content Placeholder 4" descr="Chart, line chart&#10;&#10;Description automatically generated">
            <a:extLst>
              <a:ext uri="{FF2B5EF4-FFF2-40B4-BE49-F238E27FC236}">
                <a16:creationId xmlns:a16="http://schemas.microsoft.com/office/drawing/2014/main" id="{90B52B84-DC60-CA4B-BA46-C0243CA7461F}"/>
              </a:ext>
            </a:extLst>
          </p:cNvPr>
          <p:cNvPicPr>
            <a:picLocks noGrp="1" noChangeAspect="1"/>
          </p:cNvPicPr>
          <p:nvPr>
            <p:ph idx="1"/>
          </p:nvPr>
        </p:nvPicPr>
        <p:blipFill>
          <a:blip r:embed="rId2"/>
          <a:stretch>
            <a:fillRect/>
          </a:stretch>
        </p:blipFill>
        <p:spPr>
          <a:xfrm>
            <a:off x="581192" y="1974053"/>
            <a:ext cx="3871080" cy="1744662"/>
          </a:xfrm>
        </p:spPr>
      </p:pic>
      <p:pic>
        <p:nvPicPr>
          <p:cNvPr id="7" name="Picture 6" descr="Chart, pie chart&#10;&#10;Description automatically generated">
            <a:extLst>
              <a:ext uri="{FF2B5EF4-FFF2-40B4-BE49-F238E27FC236}">
                <a16:creationId xmlns:a16="http://schemas.microsoft.com/office/drawing/2014/main" id="{D72EFAED-428C-8748-A13F-85D0B892A1EA}"/>
              </a:ext>
            </a:extLst>
          </p:cNvPr>
          <p:cNvPicPr>
            <a:picLocks noChangeAspect="1"/>
          </p:cNvPicPr>
          <p:nvPr/>
        </p:nvPicPr>
        <p:blipFill>
          <a:blip r:embed="rId3"/>
          <a:stretch>
            <a:fillRect/>
          </a:stretch>
        </p:blipFill>
        <p:spPr>
          <a:xfrm>
            <a:off x="6862427" y="3603067"/>
            <a:ext cx="3815098" cy="2728115"/>
          </a:xfrm>
          <a:prstGeom prst="rect">
            <a:avLst/>
          </a:prstGeom>
        </p:spPr>
      </p:pic>
      <p:pic>
        <p:nvPicPr>
          <p:cNvPr id="9" name="Picture 8" descr="Chart, bar chart&#10;&#10;Description automatically generated">
            <a:extLst>
              <a:ext uri="{FF2B5EF4-FFF2-40B4-BE49-F238E27FC236}">
                <a16:creationId xmlns:a16="http://schemas.microsoft.com/office/drawing/2014/main" id="{F970C784-9A8D-8845-8877-562DC11B059A}"/>
              </a:ext>
            </a:extLst>
          </p:cNvPr>
          <p:cNvPicPr>
            <a:picLocks noChangeAspect="1"/>
          </p:cNvPicPr>
          <p:nvPr/>
        </p:nvPicPr>
        <p:blipFill>
          <a:blip r:embed="rId4"/>
          <a:stretch>
            <a:fillRect/>
          </a:stretch>
        </p:blipFill>
        <p:spPr>
          <a:xfrm>
            <a:off x="828832" y="3780438"/>
            <a:ext cx="3375800" cy="3077562"/>
          </a:xfrm>
          <a:prstGeom prst="rect">
            <a:avLst/>
          </a:prstGeom>
        </p:spPr>
      </p:pic>
      <p:pic>
        <p:nvPicPr>
          <p:cNvPr id="13" name="Picture 12" descr="Graphical user interface, application&#10;&#10;Description automatically generated">
            <a:extLst>
              <a:ext uri="{FF2B5EF4-FFF2-40B4-BE49-F238E27FC236}">
                <a16:creationId xmlns:a16="http://schemas.microsoft.com/office/drawing/2014/main" id="{81DA88B1-619A-CE4C-8AA2-153274FB7130}"/>
              </a:ext>
            </a:extLst>
          </p:cNvPr>
          <p:cNvPicPr>
            <a:picLocks noChangeAspect="1"/>
          </p:cNvPicPr>
          <p:nvPr/>
        </p:nvPicPr>
        <p:blipFill>
          <a:blip r:embed="rId5"/>
          <a:stretch>
            <a:fillRect/>
          </a:stretch>
        </p:blipFill>
        <p:spPr>
          <a:xfrm>
            <a:off x="8027602" y="706121"/>
            <a:ext cx="2430847" cy="2625725"/>
          </a:xfrm>
          <a:prstGeom prst="rect">
            <a:avLst/>
          </a:prstGeom>
        </p:spPr>
      </p:pic>
    </p:spTree>
    <p:extLst>
      <p:ext uri="{BB962C8B-B14F-4D97-AF65-F5344CB8AC3E}">
        <p14:creationId xmlns:p14="http://schemas.microsoft.com/office/powerpoint/2010/main" val="2870888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D7AC2-A594-9C45-8CCA-CE813F2D1CDD}"/>
              </a:ext>
            </a:extLst>
          </p:cNvPr>
          <p:cNvSpPr>
            <a:spLocks noGrp="1"/>
          </p:cNvSpPr>
          <p:nvPr>
            <p:ph type="title"/>
          </p:nvPr>
        </p:nvSpPr>
        <p:spPr/>
        <p:txBody>
          <a:bodyPr/>
          <a:lstStyle/>
          <a:p>
            <a:r>
              <a:rPr lang="en-US" dirty="0"/>
              <a:t>TRACE MY CONTACTS WHO ARE OUT OF USER SCOPE</a:t>
            </a:r>
          </a:p>
        </p:txBody>
      </p:sp>
      <p:pic>
        <p:nvPicPr>
          <p:cNvPr id="5" name="Content Placeholder 4" descr="Chart, bar chart&#10;&#10;Description automatically generated">
            <a:extLst>
              <a:ext uri="{FF2B5EF4-FFF2-40B4-BE49-F238E27FC236}">
                <a16:creationId xmlns:a16="http://schemas.microsoft.com/office/drawing/2014/main" id="{5E49B3CC-43F6-1045-B9E2-D8C999BA5C0E}"/>
              </a:ext>
            </a:extLst>
          </p:cNvPr>
          <p:cNvPicPr>
            <a:picLocks noGrp="1" noChangeAspect="1"/>
          </p:cNvPicPr>
          <p:nvPr>
            <p:ph idx="1"/>
          </p:nvPr>
        </p:nvPicPr>
        <p:blipFill>
          <a:blip r:embed="rId2"/>
          <a:stretch>
            <a:fillRect/>
          </a:stretch>
        </p:blipFill>
        <p:spPr>
          <a:xfrm>
            <a:off x="581192" y="2023027"/>
            <a:ext cx="5606250" cy="2520479"/>
          </a:xfrm>
        </p:spPr>
      </p:pic>
      <p:pic>
        <p:nvPicPr>
          <p:cNvPr id="7" name="Picture 6" descr="Chart&#10;&#10;Description automatically generated">
            <a:extLst>
              <a:ext uri="{FF2B5EF4-FFF2-40B4-BE49-F238E27FC236}">
                <a16:creationId xmlns:a16="http://schemas.microsoft.com/office/drawing/2014/main" id="{71FA099F-6301-FF4E-881E-31CE8295A6BE}"/>
              </a:ext>
            </a:extLst>
          </p:cNvPr>
          <p:cNvPicPr>
            <a:picLocks noChangeAspect="1"/>
          </p:cNvPicPr>
          <p:nvPr/>
        </p:nvPicPr>
        <p:blipFill>
          <a:blip r:embed="rId3"/>
          <a:stretch>
            <a:fillRect/>
          </a:stretch>
        </p:blipFill>
        <p:spPr>
          <a:xfrm>
            <a:off x="4953515" y="3429000"/>
            <a:ext cx="6471556" cy="2897533"/>
          </a:xfrm>
          <a:prstGeom prst="rect">
            <a:avLst/>
          </a:prstGeom>
        </p:spPr>
      </p:pic>
    </p:spTree>
    <p:extLst>
      <p:ext uri="{BB962C8B-B14F-4D97-AF65-F5344CB8AC3E}">
        <p14:creationId xmlns:p14="http://schemas.microsoft.com/office/powerpoint/2010/main" val="3731731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83003-89AB-5C47-BBE7-E0220E9681A3}"/>
              </a:ext>
            </a:extLst>
          </p:cNvPr>
          <p:cNvSpPr>
            <a:spLocks noGrp="1"/>
          </p:cNvSpPr>
          <p:nvPr>
            <p:ph type="title"/>
          </p:nvPr>
        </p:nvSpPr>
        <p:spPr/>
        <p:txBody>
          <a:bodyPr/>
          <a:lstStyle/>
          <a:p>
            <a:r>
              <a:rPr lang="en-US" dirty="0"/>
              <a:t>CONTACT LIST REPORT</a:t>
            </a:r>
          </a:p>
        </p:txBody>
      </p:sp>
      <p:pic>
        <p:nvPicPr>
          <p:cNvPr id="5" name="Content Placeholder 4" descr="A picture containing graphical user interface&#10;&#10;Description automatically generated">
            <a:extLst>
              <a:ext uri="{FF2B5EF4-FFF2-40B4-BE49-F238E27FC236}">
                <a16:creationId xmlns:a16="http://schemas.microsoft.com/office/drawing/2014/main" id="{54D352BB-B821-BF4E-9A19-E089C66FD3CC}"/>
              </a:ext>
            </a:extLst>
          </p:cNvPr>
          <p:cNvPicPr>
            <a:picLocks noGrp="1" noChangeAspect="1"/>
          </p:cNvPicPr>
          <p:nvPr>
            <p:ph idx="1"/>
          </p:nvPr>
        </p:nvPicPr>
        <p:blipFill>
          <a:blip r:embed="rId2"/>
          <a:stretch>
            <a:fillRect/>
          </a:stretch>
        </p:blipFill>
        <p:spPr>
          <a:xfrm>
            <a:off x="581192" y="2070100"/>
            <a:ext cx="6303868" cy="3633787"/>
          </a:xfrm>
        </p:spPr>
      </p:pic>
      <p:sp>
        <p:nvSpPr>
          <p:cNvPr id="6" name="TextBox 5">
            <a:extLst>
              <a:ext uri="{FF2B5EF4-FFF2-40B4-BE49-F238E27FC236}">
                <a16:creationId xmlns:a16="http://schemas.microsoft.com/office/drawing/2014/main" id="{3EB65C6B-FF54-264F-B40E-80356D82FB00}"/>
              </a:ext>
            </a:extLst>
          </p:cNvPr>
          <p:cNvSpPr txBox="1"/>
          <p:nvPr/>
        </p:nvSpPr>
        <p:spPr>
          <a:xfrm>
            <a:off x="7243763" y="3148329"/>
            <a:ext cx="4679101" cy="1477328"/>
          </a:xfrm>
          <a:prstGeom prst="rect">
            <a:avLst/>
          </a:prstGeom>
          <a:noFill/>
        </p:spPr>
        <p:txBody>
          <a:bodyPr wrap="none" rtlCol="0">
            <a:spAutoFit/>
          </a:bodyPr>
          <a:lstStyle/>
          <a:p>
            <a:r>
              <a:rPr lang="en-US" dirty="0"/>
              <a:t>This report is the solution to the issues </a:t>
            </a:r>
          </a:p>
          <a:p>
            <a:r>
              <a:rPr lang="en-US" dirty="0"/>
              <a:t>around people Covid-19 positive. Because </a:t>
            </a:r>
          </a:p>
          <a:p>
            <a:r>
              <a:rPr lang="en-US" dirty="0"/>
              <a:t>in an easy way sanitary authorities could have</a:t>
            </a:r>
          </a:p>
          <a:p>
            <a:r>
              <a:rPr lang="en-US" dirty="0"/>
              <a:t>Access to the people that could be Covi-19 </a:t>
            </a:r>
          </a:p>
          <a:p>
            <a:r>
              <a:rPr lang="en-US" dirty="0"/>
              <a:t>Positive too.</a:t>
            </a:r>
          </a:p>
        </p:txBody>
      </p:sp>
    </p:spTree>
    <p:extLst>
      <p:ext uri="{BB962C8B-B14F-4D97-AF65-F5344CB8AC3E}">
        <p14:creationId xmlns:p14="http://schemas.microsoft.com/office/powerpoint/2010/main" val="2062402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4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5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5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56" name="Rectangle 55">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1FF1DAC-5BA4-44CA-8BE3-760157501869}"/>
              </a:ext>
            </a:extLst>
          </p:cNvPr>
          <p:cNvPicPr>
            <a:picLocks noChangeAspect="1"/>
          </p:cNvPicPr>
          <p:nvPr/>
        </p:nvPicPr>
        <p:blipFill rotWithShape="1">
          <a:blip r:embed="rId2">
            <a:alphaModFix amt="40000"/>
          </a:blip>
          <a:srcRect t="19643"/>
          <a:stretch/>
        </p:blipFill>
        <p:spPr>
          <a:xfrm>
            <a:off x="20" y="10"/>
            <a:ext cx="12191980" cy="6857990"/>
          </a:xfrm>
          <a:prstGeom prst="rect">
            <a:avLst/>
          </a:prstGeom>
        </p:spPr>
      </p:pic>
      <p:sp>
        <p:nvSpPr>
          <p:cNvPr id="2" name="Title 1">
            <a:extLst>
              <a:ext uri="{FF2B5EF4-FFF2-40B4-BE49-F238E27FC236}">
                <a16:creationId xmlns:a16="http://schemas.microsoft.com/office/drawing/2014/main" id="{6B8573DB-187D-8446-A459-ACA2C3440BC1}"/>
              </a:ext>
            </a:extLst>
          </p:cNvPr>
          <p:cNvSpPr>
            <a:spLocks noGrp="1"/>
          </p:cNvSpPr>
          <p:nvPr>
            <p:ph type="ctrTitle"/>
          </p:nvPr>
        </p:nvSpPr>
        <p:spPr>
          <a:xfrm>
            <a:off x="1023870" y="702156"/>
            <a:ext cx="10144260" cy="1013800"/>
          </a:xfrm>
        </p:spPr>
        <p:txBody>
          <a:bodyPr vert="horz" lIns="91440" tIns="45720" rIns="91440" bIns="45720" rtlCol="0" anchor="b">
            <a:normAutofit/>
          </a:bodyPr>
          <a:lstStyle/>
          <a:p>
            <a:r>
              <a:rPr lang="en-US" sz="2800" b="0" kern="1200" cap="all" dirty="0">
                <a:solidFill>
                  <a:schemeClr val="tx1"/>
                </a:solidFill>
                <a:latin typeface="+mj-lt"/>
                <a:ea typeface="+mj-ea"/>
                <a:cs typeface="+mj-cs"/>
              </a:rPr>
              <a:t>Thank you</a:t>
            </a:r>
            <a:br>
              <a:rPr lang="en-US" sz="2800" b="0" kern="1200" cap="all" dirty="0">
                <a:solidFill>
                  <a:schemeClr val="tx1"/>
                </a:solidFill>
                <a:latin typeface="+mj-lt"/>
                <a:ea typeface="+mj-ea"/>
                <a:cs typeface="+mj-cs"/>
              </a:rPr>
            </a:br>
            <a:endParaRPr lang="en-US" sz="2800" b="0" kern="1200" cap="all" dirty="0">
              <a:solidFill>
                <a:schemeClr val="tx1"/>
              </a:solidFill>
              <a:latin typeface="+mj-lt"/>
              <a:ea typeface="+mj-ea"/>
              <a:cs typeface="+mj-cs"/>
            </a:endParaRPr>
          </a:p>
        </p:txBody>
      </p:sp>
      <p:sp>
        <p:nvSpPr>
          <p:cNvPr id="3" name="Subtitle 2">
            <a:extLst>
              <a:ext uri="{FF2B5EF4-FFF2-40B4-BE49-F238E27FC236}">
                <a16:creationId xmlns:a16="http://schemas.microsoft.com/office/drawing/2014/main" id="{81D00659-AA6D-E843-9D46-559A5720368C}"/>
              </a:ext>
            </a:extLst>
          </p:cNvPr>
          <p:cNvSpPr>
            <a:spLocks noGrp="1"/>
          </p:cNvSpPr>
          <p:nvPr>
            <p:ph type="subTitle" idx="1"/>
          </p:nvPr>
        </p:nvSpPr>
        <p:spPr>
          <a:xfrm>
            <a:off x="965199" y="2180496"/>
            <a:ext cx="10261602" cy="3678303"/>
          </a:xfrm>
        </p:spPr>
        <p:txBody>
          <a:bodyPr vert="horz" lIns="91440" tIns="45720" rIns="91440" bIns="45720" rtlCol="0" anchor="ctr">
            <a:normAutofit/>
          </a:bodyPr>
          <a:lstStyle/>
          <a:p>
            <a:r>
              <a:rPr lang="en-US" dirty="0">
                <a:solidFill>
                  <a:schemeClr val="tx1">
                    <a:lumMod val="75000"/>
                    <a:lumOff val="25000"/>
                  </a:schemeClr>
                </a:solidFill>
              </a:rPr>
              <a:t>Jason Fernandez</a:t>
            </a:r>
          </a:p>
          <a:p>
            <a:r>
              <a:rPr lang="en-US" dirty="0" err="1">
                <a:solidFill>
                  <a:schemeClr val="tx1">
                    <a:lumMod val="75000"/>
                    <a:lumOff val="25000"/>
                  </a:schemeClr>
                </a:solidFill>
              </a:rPr>
              <a:t>Shunqi</a:t>
            </a:r>
            <a:r>
              <a:rPr lang="en-US" dirty="0">
                <a:solidFill>
                  <a:schemeClr val="tx1">
                    <a:lumMod val="75000"/>
                    <a:lumOff val="25000"/>
                  </a:schemeClr>
                </a:solidFill>
              </a:rPr>
              <a:t> Zheng</a:t>
            </a:r>
          </a:p>
          <a:p>
            <a:endParaRPr lang="en-US" dirty="0">
              <a:solidFill>
                <a:schemeClr val="tx1">
                  <a:lumMod val="75000"/>
                  <a:lumOff val="25000"/>
                </a:schemeClr>
              </a:solidFill>
            </a:endParaRPr>
          </a:p>
          <a:p>
            <a:endParaRPr lang="en-US" dirty="0">
              <a:solidFill>
                <a:schemeClr val="tx1">
                  <a:lumMod val="75000"/>
                  <a:lumOff val="25000"/>
                </a:schemeClr>
              </a:solidFill>
            </a:endParaRPr>
          </a:p>
        </p:txBody>
      </p:sp>
    </p:spTree>
    <p:extLst>
      <p:ext uri="{BB962C8B-B14F-4D97-AF65-F5344CB8AC3E}">
        <p14:creationId xmlns:p14="http://schemas.microsoft.com/office/powerpoint/2010/main" val="164511363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16FFF-8DCE-8045-AFCD-8609409F54CD}"/>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7E717FB1-ACE0-8545-A615-4D419B14CE48}"/>
              </a:ext>
            </a:extLst>
          </p:cNvPr>
          <p:cNvSpPr>
            <a:spLocks noGrp="1"/>
          </p:cNvSpPr>
          <p:nvPr>
            <p:ph idx="1"/>
          </p:nvPr>
        </p:nvSpPr>
        <p:spPr/>
        <p:txBody>
          <a:bodyPr>
            <a:normAutofit/>
          </a:bodyPr>
          <a:lstStyle/>
          <a:p>
            <a:r>
              <a:rPr lang="en-US" sz="2400" dirty="0"/>
              <a:t>COVID-19 Declared as a Pandemic in March 2020 took the whole world into an emergency state. The efforts of some countries to fight this lethal virus have had several results. Analysis has been demonstrated that one effective method to face the virus is having control of People infected and their relationship with others. This process was named: Contact Tracing.</a:t>
            </a:r>
          </a:p>
        </p:txBody>
      </p:sp>
    </p:spTree>
    <p:extLst>
      <p:ext uri="{BB962C8B-B14F-4D97-AF65-F5344CB8AC3E}">
        <p14:creationId xmlns:p14="http://schemas.microsoft.com/office/powerpoint/2010/main" val="426168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7AD63-A2A6-1846-9309-F3DCDE924DE4}"/>
              </a:ext>
            </a:extLst>
          </p:cNvPr>
          <p:cNvSpPr>
            <a:spLocks noGrp="1"/>
          </p:cNvSpPr>
          <p:nvPr>
            <p:ph type="title"/>
          </p:nvPr>
        </p:nvSpPr>
        <p:spPr/>
        <p:txBody>
          <a:bodyPr/>
          <a:lstStyle/>
          <a:p>
            <a:r>
              <a:rPr lang="en-US" dirty="0"/>
              <a:t>The solution.</a:t>
            </a:r>
          </a:p>
        </p:txBody>
      </p:sp>
      <p:sp>
        <p:nvSpPr>
          <p:cNvPr id="3" name="Content Placeholder 2">
            <a:extLst>
              <a:ext uri="{FF2B5EF4-FFF2-40B4-BE49-F238E27FC236}">
                <a16:creationId xmlns:a16="http://schemas.microsoft.com/office/drawing/2014/main" id="{473E6FE8-68B1-6B42-9474-D877C4582B90}"/>
              </a:ext>
            </a:extLst>
          </p:cNvPr>
          <p:cNvSpPr>
            <a:spLocks noGrp="1"/>
          </p:cNvSpPr>
          <p:nvPr>
            <p:ph idx="1"/>
          </p:nvPr>
        </p:nvSpPr>
        <p:spPr/>
        <p:txBody>
          <a:bodyPr>
            <a:normAutofit lnSpcReduction="10000"/>
          </a:bodyPr>
          <a:lstStyle/>
          <a:p>
            <a:r>
              <a:rPr lang="en-US" sz="2400" dirty="0"/>
              <a:t>So far, Contact tracing procedures have been putting under pressure the memory of people COVID-19 positive, and their relatives. We think the best opportunity to fight the virus is given people an automatic tool that could be used by everybody. An Application that could work as a radar system and that application could build automatically a Contact List of people. Hence, If a person could result in Covid-19 Positive his contact List could be acquired easily.</a:t>
            </a:r>
          </a:p>
          <a:p>
            <a:r>
              <a:rPr lang="en-US" sz="2400" dirty="0"/>
              <a:t>This presentation gives confidential details of the solution and a simulation System built to address the objectives of the Advanced Database Course.</a:t>
            </a:r>
          </a:p>
        </p:txBody>
      </p:sp>
    </p:spTree>
    <p:extLst>
      <p:ext uri="{BB962C8B-B14F-4D97-AF65-F5344CB8AC3E}">
        <p14:creationId xmlns:p14="http://schemas.microsoft.com/office/powerpoint/2010/main" val="2196584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99CB9-CFA2-CC4F-9519-EF3C7D06DFDA}"/>
              </a:ext>
            </a:extLst>
          </p:cNvPr>
          <p:cNvSpPr>
            <a:spLocks noGrp="1"/>
          </p:cNvSpPr>
          <p:nvPr>
            <p:ph type="title"/>
          </p:nvPr>
        </p:nvSpPr>
        <p:spPr/>
        <p:txBody>
          <a:bodyPr/>
          <a:lstStyle/>
          <a:p>
            <a:r>
              <a:rPr lang="en-US" dirty="0"/>
              <a:t>Technical details</a:t>
            </a:r>
          </a:p>
        </p:txBody>
      </p:sp>
      <p:sp>
        <p:nvSpPr>
          <p:cNvPr id="3" name="Content Placeholder 2">
            <a:extLst>
              <a:ext uri="{FF2B5EF4-FFF2-40B4-BE49-F238E27FC236}">
                <a16:creationId xmlns:a16="http://schemas.microsoft.com/office/drawing/2014/main" id="{CC78C983-818F-B141-B959-82A266FE526B}"/>
              </a:ext>
            </a:extLst>
          </p:cNvPr>
          <p:cNvSpPr>
            <a:spLocks noGrp="1"/>
          </p:cNvSpPr>
          <p:nvPr>
            <p:ph idx="1"/>
          </p:nvPr>
        </p:nvSpPr>
        <p:spPr/>
        <p:txBody>
          <a:bodyPr/>
          <a:lstStyle/>
          <a:p>
            <a:r>
              <a:rPr lang="en-US" dirty="0"/>
              <a:t>The Database was built in Oracle 19c where we found all the resources to finish this project. </a:t>
            </a:r>
          </a:p>
          <a:p>
            <a:r>
              <a:rPr lang="en-US" dirty="0"/>
              <a:t>Oracle Cloud Infrastructure</a:t>
            </a:r>
          </a:p>
          <a:p>
            <a:r>
              <a:rPr lang="en-US" dirty="0"/>
              <a:t>Oracle Database Modeler </a:t>
            </a:r>
          </a:p>
          <a:p>
            <a:r>
              <a:rPr lang="en-US" dirty="0"/>
              <a:t>Oracle APEX</a:t>
            </a:r>
          </a:p>
          <a:p>
            <a:endParaRPr lang="en-US" dirty="0"/>
          </a:p>
        </p:txBody>
      </p:sp>
      <p:pic>
        <p:nvPicPr>
          <p:cNvPr id="5" name="Picture 4" descr="A picture containing logo&#10;&#10;Description automatically generated">
            <a:extLst>
              <a:ext uri="{FF2B5EF4-FFF2-40B4-BE49-F238E27FC236}">
                <a16:creationId xmlns:a16="http://schemas.microsoft.com/office/drawing/2014/main" id="{B42BF1DE-35A2-6D4E-95D0-4202F9A92E72}"/>
              </a:ext>
            </a:extLst>
          </p:cNvPr>
          <p:cNvPicPr>
            <a:picLocks noChangeAspect="1"/>
          </p:cNvPicPr>
          <p:nvPr/>
        </p:nvPicPr>
        <p:blipFill>
          <a:blip r:embed="rId2"/>
          <a:stretch>
            <a:fillRect/>
          </a:stretch>
        </p:blipFill>
        <p:spPr>
          <a:xfrm>
            <a:off x="5999159" y="5066728"/>
            <a:ext cx="2578100" cy="774700"/>
          </a:xfrm>
          <a:prstGeom prst="rect">
            <a:avLst/>
          </a:prstGeom>
        </p:spPr>
      </p:pic>
      <p:pic>
        <p:nvPicPr>
          <p:cNvPr id="7" name="Picture 6" descr="Logo&#10;&#10;Description automatically generated">
            <a:extLst>
              <a:ext uri="{FF2B5EF4-FFF2-40B4-BE49-F238E27FC236}">
                <a16:creationId xmlns:a16="http://schemas.microsoft.com/office/drawing/2014/main" id="{D44121BD-B5E3-554B-B40B-FD98E0A83962}"/>
              </a:ext>
            </a:extLst>
          </p:cNvPr>
          <p:cNvPicPr>
            <a:picLocks noChangeAspect="1"/>
          </p:cNvPicPr>
          <p:nvPr/>
        </p:nvPicPr>
        <p:blipFill>
          <a:blip r:embed="rId3"/>
          <a:stretch>
            <a:fillRect/>
          </a:stretch>
        </p:blipFill>
        <p:spPr>
          <a:xfrm>
            <a:off x="581192" y="5066728"/>
            <a:ext cx="6105679" cy="774699"/>
          </a:xfrm>
          <a:prstGeom prst="rect">
            <a:avLst/>
          </a:prstGeom>
        </p:spPr>
      </p:pic>
      <p:pic>
        <p:nvPicPr>
          <p:cNvPr id="11" name="Picture 10" descr="Graphical user interface, text&#10;&#10;Description automatically generated">
            <a:extLst>
              <a:ext uri="{FF2B5EF4-FFF2-40B4-BE49-F238E27FC236}">
                <a16:creationId xmlns:a16="http://schemas.microsoft.com/office/drawing/2014/main" id="{9EEF5955-289E-054F-AD2A-356539301ED1}"/>
              </a:ext>
            </a:extLst>
          </p:cNvPr>
          <p:cNvPicPr>
            <a:picLocks noChangeAspect="1"/>
          </p:cNvPicPr>
          <p:nvPr/>
        </p:nvPicPr>
        <p:blipFill>
          <a:blip r:embed="rId4"/>
          <a:stretch>
            <a:fillRect/>
          </a:stretch>
        </p:blipFill>
        <p:spPr>
          <a:xfrm>
            <a:off x="8577259" y="5066727"/>
            <a:ext cx="1843786" cy="774700"/>
          </a:xfrm>
          <a:prstGeom prst="rect">
            <a:avLst/>
          </a:prstGeom>
        </p:spPr>
      </p:pic>
    </p:spTree>
    <p:extLst>
      <p:ext uri="{BB962C8B-B14F-4D97-AF65-F5344CB8AC3E}">
        <p14:creationId xmlns:p14="http://schemas.microsoft.com/office/powerpoint/2010/main" val="3150187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B6B1377F-BD93-A24D-8C58-6BAAAC8948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5700" y="1536700"/>
            <a:ext cx="9880600" cy="5321300"/>
          </a:xfrm>
          <a:prstGeom prst="rect">
            <a:avLst/>
          </a:prstGeom>
        </p:spPr>
      </p:pic>
      <p:sp>
        <p:nvSpPr>
          <p:cNvPr id="12" name="Title 1">
            <a:extLst>
              <a:ext uri="{FF2B5EF4-FFF2-40B4-BE49-F238E27FC236}">
                <a16:creationId xmlns:a16="http://schemas.microsoft.com/office/drawing/2014/main" id="{7887D80D-A9B2-244F-B970-2323123C334C}"/>
              </a:ext>
            </a:extLst>
          </p:cNvPr>
          <p:cNvSpPr>
            <a:spLocks noGrp="1"/>
          </p:cNvSpPr>
          <p:nvPr>
            <p:ph type="title"/>
          </p:nvPr>
        </p:nvSpPr>
        <p:spPr>
          <a:xfrm>
            <a:off x="581192" y="702156"/>
            <a:ext cx="11029616" cy="669444"/>
          </a:xfrm>
        </p:spPr>
        <p:txBody>
          <a:bodyPr/>
          <a:lstStyle/>
          <a:p>
            <a:r>
              <a:rPr lang="en-US" dirty="0"/>
              <a:t>Entity-relationship Diagram</a:t>
            </a:r>
          </a:p>
        </p:txBody>
      </p:sp>
    </p:spTree>
    <p:extLst>
      <p:ext uri="{BB962C8B-B14F-4D97-AF65-F5344CB8AC3E}">
        <p14:creationId xmlns:p14="http://schemas.microsoft.com/office/powerpoint/2010/main" val="3872078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41D7E-1EA9-8440-B248-93B8AC3F482D}"/>
              </a:ext>
            </a:extLst>
          </p:cNvPr>
          <p:cNvSpPr>
            <a:spLocks noGrp="1"/>
          </p:cNvSpPr>
          <p:nvPr>
            <p:ph type="title"/>
          </p:nvPr>
        </p:nvSpPr>
        <p:spPr/>
        <p:txBody>
          <a:bodyPr/>
          <a:lstStyle/>
          <a:p>
            <a:r>
              <a:rPr lang="en-US" dirty="0"/>
              <a:t>Two main Actors</a:t>
            </a:r>
          </a:p>
        </p:txBody>
      </p:sp>
      <p:sp>
        <p:nvSpPr>
          <p:cNvPr id="3" name="Content Placeholder 2">
            <a:extLst>
              <a:ext uri="{FF2B5EF4-FFF2-40B4-BE49-F238E27FC236}">
                <a16:creationId xmlns:a16="http://schemas.microsoft.com/office/drawing/2014/main" id="{119717E9-3FD9-5A44-8F6A-53EEDF857D34}"/>
              </a:ext>
            </a:extLst>
          </p:cNvPr>
          <p:cNvSpPr>
            <a:spLocks noGrp="1"/>
          </p:cNvSpPr>
          <p:nvPr>
            <p:ph idx="1"/>
          </p:nvPr>
        </p:nvSpPr>
        <p:spPr/>
        <p:txBody>
          <a:bodyPr>
            <a:normAutofit fontScale="92500"/>
          </a:bodyPr>
          <a:lstStyle/>
          <a:p>
            <a:r>
              <a:rPr lang="en-US" sz="2400" dirty="0"/>
              <a:t>Users: Owner of the list, person who has the application installed and running.</a:t>
            </a:r>
          </a:p>
          <a:p>
            <a:r>
              <a:rPr lang="en-US" sz="2400" dirty="0"/>
              <a:t>Contacts: People who get close of the user at public spaces or any place.</a:t>
            </a:r>
          </a:p>
          <a:p>
            <a:endParaRPr lang="en-US" sz="2400" dirty="0"/>
          </a:p>
          <a:p>
            <a:r>
              <a:rPr lang="en-US" sz="2400" dirty="0"/>
              <a:t>The system: It will track all the people who will spend some time close to the user, mainly Two possible states a contact could have in the system. In radar or Out of radar. For a contact Out of radar, the system could identify how much time a Contact spent close to the User. In the database, Both Actors have the attribute Covid-19 Positive.</a:t>
            </a:r>
          </a:p>
        </p:txBody>
      </p:sp>
    </p:spTree>
    <p:extLst>
      <p:ext uri="{BB962C8B-B14F-4D97-AF65-F5344CB8AC3E}">
        <p14:creationId xmlns:p14="http://schemas.microsoft.com/office/powerpoint/2010/main" val="3571943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EB281-2423-5B49-8DDE-0B035B3129DD}"/>
              </a:ext>
            </a:extLst>
          </p:cNvPr>
          <p:cNvSpPr>
            <a:spLocks noGrp="1"/>
          </p:cNvSpPr>
          <p:nvPr>
            <p:ph type="title"/>
          </p:nvPr>
        </p:nvSpPr>
        <p:spPr/>
        <p:txBody>
          <a:bodyPr/>
          <a:lstStyle/>
          <a:p>
            <a:r>
              <a:rPr lang="en-US" dirty="0"/>
              <a:t>First Trigger</a:t>
            </a:r>
          </a:p>
        </p:txBody>
      </p:sp>
      <p:sp>
        <p:nvSpPr>
          <p:cNvPr id="3" name="Content Placeholder 2">
            <a:extLst>
              <a:ext uri="{FF2B5EF4-FFF2-40B4-BE49-F238E27FC236}">
                <a16:creationId xmlns:a16="http://schemas.microsoft.com/office/drawing/2014/main" id="{D1EB2C0A-FD15-FE4F-847B-7E56F97E4C74}"/>
              </a:ext>
            </a:extLst>
          </p:cNvPr>
          <p:cNvSpPr>
            <a:spLocks noGrp="1"/>
          </p:cNvSpPr>
          <p:nvPr>
            <p:ph idx="1"/>
          </p:nvPr>
        </p:nvSpPr>
        <p:spPr>
          <a:xfrm>
            <a:off x="581192" y="1890875"/>
            <a:ext cx="2571911" cy="4793703"/>
          </a:xfrm>
        </p:spPr>
        <p:txBody>
          <a:bodyPr>
            <a:normAutofit fontScale="92500" lnSpcReduction="10000"/>
          </a:bodyPr>
          <a:lstStyle/>
          <a:p>
            <a:r>
              <a:rPr lang="en-US" sz="2000" dirty="0"/>
              <a:t>CONTACT_T1</a:t>
            </a:r>
          </a:p>
          <a:p>
            <a:r>
              <a:rPr lang="en-US" sz="2000" dirty="0"/>
              <a:t>This Trigger inserts a new Contact in the contacts table, Insert a new relationship User-Contact, and finally; inserts a record in the radar System Temporary table; some validations are made by the Interface of the simulator.</a:t>
            </a:r>
          </a:p>
        </p:txBody>
      </p:sp>
      <p:pic>
        <p:nvPicPr>
          <p:cNvPr id="7" name="Picture 6" descr="Text&#10;&#10;Description automatically generated">
            <a:extLst>
              <a:ext uri="{FF2B5EF4-FFF2-40B4-BE49-F238E27FC236}">
                <a16:creationId xmlns:a16="http://schemas.microsoft.com/office/drawing/2014/main" id="{3F7B90E8-79DD-DF45-A234-A541D79BE198}"/>
              </a:ext>
            </a:extLst>
          </p:cNvPr>
          <p:cNvPicPr>
            <a:picLocks noChangeAspect="1"/>
          </p:cNvPicPr>
          <p:nvPr/>
        </p:nvPicPr>
        <p:blipFill>
          <a:blip r:embed="rId2"/>
          <a:stretch>
            <a:fillRect/>
          </a:stretch>
        </p:blipFill>
        <p:spPr>
          <a:xfrm>
            <a:off x="3861272" y="0"/>
            <a:ext cx="6342051" cy="5321808"/>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9627F93B-A498-E143-9C57-F713E005A7A2}"/>
              </a:ext>
            </a:extLst>
          </p:cNvPr>
          <p:cNvPicPr>
            <a:picLocks noChangeAspect="1"/>
          </p:cNvPicPr>
          <p:nvPr/>
        </p:nvPicPr>
        <p:blipFill>
          <a:blip r:embed="rId3"/>
          <a:stretch>
            <a:fillRect/>
          </a:stretch>
        </p:blipFill>
        <p:spPr>
          <a:xfrm>
            <a:off x="6890772" y="5047528"/>
            <a:ext cx="4721531" cy="1810471"/>
          </a:xfrm>
          <a:prstGeom prst="rect">
            <a:avLst/>
          </a:prstGeom>
        </p:spPr>
      </p:pic>
    </p:spTree>
    <p:extLst>
      <p:ext uri="{BB962C8B-B14F-4D97-AF65-F5344CB8AC3E}">
        <p14:creationId xmlns:p14="http://schemas.microsoft.com/office/powerpoint/2010/main" val="224024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9C26A-AD32-D546-BE4A-94EA829C1568}"/>
              </a:ext>
            </a:extLst>
          </p:cNvPr>
          <p:cNvSpPr>
            <a:spLocks noGrp="1"/>
          </p:cNvSpPr>
          <p:nvPr>
            <p:ph type="title"/>
          </p:nvPr>
        </p:nvSpPr>
        <p:spPr/>
        <p:txBody>
          <a:bodyPr/>
          <a:lstStyle/>
          <a:p>
            <a:r>
              <a:rPr lang="en-US" dirty="0"/>
              <a:t>SECOND TRIGGER</a:t>
            </a:r>
          </a:p>
        </p:txBody>
      </p:sp>
      <p:sp>
        <p:nvSpPr>
          <p:cNvPr id="3" name="Content Placeholder 2">
            <a:extLst>
              <a:ext uri="{FF2B5EF4-FFF2-40B4-BE49-F238E27FC236}">
                <a16:creationId xmlns:a16="http://schemas.microsoft.com/office/drawing/2014/main" id="{967FA3B2-C694-3442-A115-9AB11EA736EE}"/>
              </a:ext>
            </a:extLst>
          </p:cNvPr>
          <p:cNvSpPr>
            <a:spLocks noGrp="1"/>
          </p:cNvSpPr>
          <p:nvPr>
            <p:ph idx="1"/>
          </p:nvPr>
        </p:nvSpPr>
        <p:spPr>
          <a:xfrm>
            <a:off x="581192" y="1890877"/>
            <a:ext cx="3447883" cy="4824248"/>
          </a:xfrm>
        </p:spPr>
        <p:txBody>
          <a:bodyPr>
            <a:normAutofit fontScale="92500" lnSpcReduction="20000"/>
          </a:bodyPr>
          <a:lstStyle/>
          <a:p>
            <a:r>
              <a:rPr lang="en-US" sz="2000" dirty="0"/>
              <a:t>TEMPORARY_T1</a:t>
            </a:r>
          </a:p>
          <a:p>
            <a:r>
              <a:rPr lang="en-US" sz="2000" dirty="0"/>
              <a:t>Triggered when a persons get out of the radar, It moves the record in Temporary table to </a:t>
            </a:r>
            <a:r>
              <a:rPr lang="en-US" sz="2000" dirty="0" err="1"/>
              <a:t>ContactList</a:t>
            </a:r>
            <a:r>
              <a:rPr lang="en-US" sz="2000" dirty="0"/>
              <a:t> table specifying for how long the Contact was close of the User. Also, this trigger insert the record in </a:t>
            </a:r>
            <a:r>
              <a:rPr lang="en-US" sz="2000" dirty="0" err="1"/>
              <a:t>TemporaryLog</a:t>
            </a:r>
            <a:r>
              <a:rPr lang="en-US" sz="2000" dirty="0"/>
              <a:t>, this is an Entity Built to handle the log of the record deleted from Temporary Table. After this trigger A procedure will delete the record of Temporary table</a:t>
            </a:r>
            <a:r>
              <a:rPr lang="en-US" sz="1800" dirty="0"/>
              <a:t>.</a:t>
            </a:r>
          </a:p>
        </p:txBody>
      </p:sp>
      <p:pic>
        <p:nvPicPr>
          <p:cNvPr id="6" name="Picture 5" descr="Text&#10;&#10;Description automatically generated">
            <a:extLst>
              <a:ext uri="{FF2B5EF4-FFF2-40B4-BE49-F238E27FC236}">
                <a16:creationId xmlns:a16="http://schemas.microsoft.com/office/drawing/2014/main" id="{AE9773F3-A96A-C14B-8F3F-FA401DABD716}"/>
              </a:ext>
            </a:extLst>
          </p:cNvPr>
          <p:cNvPicPr>
            <a:picLocks noChangeAspect="1"/>
          </p:cNvPicPr>
          <p:nvPr/>
        </p:nvPicPr>
        <p:blipFill>
          <a:blip r:embed="rId2"/>
          <a:stretch>
            <a:fillRect/>
          </a:stretch>
        </p:blipFill>
        <p:spPr>
          <a:xfrm>
            <a:off x="4101166" y="0"/>
            <a:ext cx="7866829" cy="5129213"/>
          </a:xfrm>
          <a:prstGeom prst="rect">
            <a:avLst/>
          </a:prstGeom>
        </p:spPr>
      </p:pic>
      <p:pic>
        <p:nvPicPr>
          <p:cNvPr id="8" name="Picture 7" descr="A screenshot of a cell phone screen with text&#10;&#10;Description automatically generated">
            <a:extLst>
              <a:ext uri="{FF2B5EF4-FFF2-40B4-BE49-F238E27FC236}">
                <a16:creationId xmlns:a16="http://schemas.microsoft.com/office/drawing/2014/main" id="{ADDE5AF8-1D9C-5448-80BE-485384BE5CC9}"/>
              </a:ext>
            </a:extLst>
          </p:cNvPr>
          <p:cNvPicPr>
            <a:picLocks noChangeAspect="1"/>
          </p:cNvPicPr>
          <p:nvPr/>
        </p:nvPicPr>
        <p:blipFill>
          <a:blip r:embed="rId3"/>
          <a:stretch>
            <a:fillRect/>
          </a:stretch>
        </p:blipFill>
        <p:spPr>
          <a:xfrm>
            <a:off x="6915150" y="4745533"/>
            <a:ext cx="5388048" cy="2112467"/>
          </a:xfrm>
          <a:prstGeom prst="rect">
            <a:avLst/>
          </a:prstGeom>
        </p:spPr>
      </p:pic>
    </p:spTree>
    <p:extLst>
      <p:ext uri="{BB962C8B-B14F-4D97-AF65-F5344CB8AC3E}">
        <p14:creationId xmlns:p14="http://schemas.microsoft.com/office/powerpoint/2010/main" val="4187153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92A20-4FFA-194B-B372-DEE90148737E}"/>
              </a:ext>
            </a:extLst>
          </p:cNvPr>
          <p:cNvSpPr>
            <a:spLocks noGrp="1"/>
          </p:cNvSpPr>
          <p:nvPr>
            <p:ph type="title"/>
          </p:nvPr>
        </p:nvSpPr>
        <p:spPr/>
        <p:txBody>
          <a:bodyPr/>
          <a:lstStyle/>
          <a:p>
            <a:r>
              <a:rPr lang="en-US" dirty="0"/>
              <a:t>SIMULATOR</a:t>
            </a:r>
          </a:p>
        </p:txBody>
      </p:sp>
      <p:pic>
        <p:nvPicPr>
          <p:cNvPr id="5" name="Content Placeholder 4" descr="Graphical user interface, application&#10;&#10;Description automatically generated">
            <a:extLst>
              <a:ext uri="{FF2B5EF4-FFF2-40B4-BE49-F238E27FC236}">
                <a16:creationId xmlns:a16="http://schemas.microsoft.com/office/drawing/2014/main" id="{33148194-CC74-A542-BA72-09642CB591E7}"/>
              </a:ext>
            </a:extLst>
          </p:cNvPr>
          <p:cNvPicPr>
            <a:picLocks noGrp="1" noChangeAspect="1"/>
          </p:cNvPicPr>
          <p:nvPr>
            <p:ph idx="1"/>
          </p:nvPr>
        </p:nvPicPr>
        <p:blipFill>
          <a:blip r:embed="rId2"/>
          <a:stretch>
            <a:fillRect/>
          </a:stretch>
        </p:blipFill>
        <p:spPr>
          <a:xfrm>
            <a:off x="893547" y="2212975"/>
            <a:ext cx="2154775" cy="2080773"/>
          </a:xfrm>
        </p:spPr>
      </p:pic>
      <p:pic>
        <p:nvPicPr>
          <p:cNvPr id="7" name="Picture 6" descr="Graphical user interface, text, application&#10;&#10;Description automatically generated">
            <a:extLst>
              <a:ext uri="{FF2B5EF4-FFF2-40B4-BE49-F238E27FC236}">
                <a16:creationId xmlns:a16="http://schemas.microsoft.com/office/drawing/2014/main" id="{0D90DF28-2CDE-6C41-8BC4-094D751D1A77}"/>
              </a:ext>
            </a:extLst>
          </p:cNvPr>
          <p:cNvPicPr>
            <a:picLocks noChangeAspect="1"/>
          </p:cNvPicPr>
          <p:nvPr/>
        </p:nvPicPr>
        <p:blipFill>
          <a:blip r:embed="rId3"/>
          <a:stretch>
            <a:fillRect/>
          </a:stretch>
        </p:blipFill>
        <p:spPr>
          <a:xfrm>
            <a:off x="3585875" y="1398974"/>
            <a:ext cx="7712578" cy="4487475"/>
          </a:xfrm>
          <a:prstGeom prst="rect">
            <a:avLst/>
          </a:prstGeom>
        </p:spPr>
      </p:pic>
      <p:sp>
        <p:nvSpPr>
          <p:cNvPr id="8" name="TextBox 7">
            <a:extLst>
              <a:ext uri="{FF2B5EF4-FFF2-40B4-BE49-F238E27FC236}">
                <a16:creationId xmlns:a16="http://schemas.microsoft.com/office/drawing/2014/main" id="{2D9E6E72-B685-9945-A3B9-E026CBAFC737}"/>
              </a:ext>
            </a:extLst>
          </p:cNvPr>
          <p:cNvSpPr txBox="1"/>
          <p:nvPr/>
        </p:nvSpPr>
        <p:spPr>
          <a:xfrm>
            <a:off x="506270" y="4643959"/>
            <a:ext cx="2929328" cy="646331"/>
          </a:xfrm>
          <a:prstGeom prst="rect">
            <a:avLst/>
          </a:prstGeom>
          <a:noFill/>
        </p:spPr>
        <p:txBody>
          <a:bodyPr wrap="none" rtlCol="0">
            <a:spAutoFit/>
          </a:bodyPr>
          <a:lstStyle/>
          <a:p>
            <a:r>
              <a:rPr lang="en-US" dirty="0"/>
              <a:t>User Access Administrated </a:t>
            </a:r>
          </a:p>
          <a:p>
            <a:r>
              <a:rPr lang="en-US" dirty="0"/>
              <a:t>by the Oracle Database</a:t>
            </a:r>
          </a:p>
        </p:txBody>
      </p:sp>
    </p:spTree>
    <p:extLst>
      <p:ext uri="{BB962C8B-B14F-4D97-AF65-F5344CB8AC3E}">
        <p14:creationId xmlns:p14="http://schemas.microsoft.com/office/powerpoint/2010/main" val="3826167717"/>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37</TotalTime>
  <Words>540</Words>
  <Application>Microsoft Office PowerPoint</Application>
  <PresentationFormat>宽屏</PresentationFormat>
  <Paragraphs>47</Paragraphs>
  <Slides>16</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16</vt:i4>
      </vt:variant>
    </vt:vector>
  </HeadingPairs>
  <TitlesOfParts>
    <vt:vector size="19" baseType="lpstr">
      <vt:lpstr>Arial Nova Light</vt:lpstr>
      <vt:lpstr>Wingdings 2</vt:lpstr>
      <vt:lpstr>DividendVTI</vt:lpstr>
      <vt:lpstr>COVID-19 CONTACT TRACING MODEL (Confidential)</vt:lpstr>
      <vt:lpstr>The problem</vt:lpstr>
      <vt:lpstr>The solution.</vt:lpstr>
      <vt:lpstr>Technical details</vt:lpstr>
      <vt:lpstr>Entity-relationship Diagram</vt:lpstr>
      <vt:lpstr>Two main Actors</vt:lpstr>
      <vt:lpstr>First Trigger</vt:lpstr>
      <vt:lpstr>SECOND TRIGGER</vt:lpstr>
      <vt:lpstr>SIMULATOR</vt:lpstr>
      <vt:lpstr>Master users</vt:lpstr>
      <vt:lpstr>Contacts (contact Simulation Approach)</vt:lpstr>
      <vt:lpstr>Simulation – Contact disappear off the radar</vt:lpstr>
      <vt:lpstr>Reports Radar’s Dashboard</vt:lpstr>
      <vt:lpstr>TRACE MY CONTACTS WHO ARE OUT OF USER SCOPE</vt:lpstr>
      <vt:lpstr>CONTACT LIST REPORT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CONTACT TRACING MODEL (Confidential)</dc:title>
  <dc:creator>Jason K. Fernandez</dc:creator>
  <cp:lastModifiedBy>Shunqi Zheng</cp:lastModifiedBy>
  <cp:revision>2</cp:revision>
  <dcterms:created xsi:type="dcterms:W3CDTF">2020-11-14T19:36:20Z</dcterms:created>
  <dcterms:modified xsi:type="dcterms:W3CDTF">2020-12-14T20:21:22Z</dcterms:modified>
</cp:coreProperties>
</file>