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aPAfPlRXP+2GTcO8gDMudNgQ6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8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1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10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8" name="Google Shape;10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0" name="Google Shape;11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6" name="Google Shape;11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5" name="Google Shape;11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4" name="Google Shape;1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4" name="Google Shape;1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4" name="Google Shape;11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5" name="Google Shape;1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1" name="Google Shape;1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0" name="Google Shape;12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4" name="Google Shape;10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7" name="Google Shape;1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5" name="Google Shape;12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1" name="Google Shape;123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9" name="Google Shape;123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5" name="Google Shape;12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4" name="Google Shape;12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9" name="Google Shape;10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5" name="Google Shape;10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4" name="Google Shape;10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2" name="Google Shape;1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0" name="Google Shape;11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8" name="Google Shape;11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4" name="Google Shape;11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面页">
  <p:cSld name="封面页">
    <p:bg>
      <p:bgPr>
        <a:solidFill>
          <a:srgbClr val="3F3F3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/>
          <p:nvPr/>
        </p:nvSpPr>
        <p:spPr>
          <a:xfrm flipH="1">
            <a:off x="2300385" y="2042694"/>
            <a:ext cx="1975981" cy="441731"/>
          </a:xfrm>
          <a:prstGeom prst="triangle">
            <a:avLst>
              <a:gd fmla="val 0" name="adj"/>
            </a:avLst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27"/>
          <p:cNvSpPr/>
          <p:nvPr/>
        </p:nvSpPr>
        <p:spPr>
          <a:xfrm flipH="1" rot="10800000">
            <a:off x="7918560" y="4382740"/>
            <a:ext cx="1975981" cy="441731"/>
          </a:xfrm>
          <a:prstGeom prst="triangle">
            <a:avLst>
              <a:gd fmla="val 0" name="adj"/>
            </a:avLst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27"/>
          <p:cNvPicPr preferRelativeResize="0"/>
          <p:nvPr/>
        </p:nvPicPr>
        <p:blipFill rotWithShape="1">
          <a:blip r:embed="rId2">
            <a:alphaModFix/>
          </a:blip>
          <a:srcRect b="10678" l="2266" r="2265" t="1294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14;p27"/>
          <p:cNvSpPr/>
          <p:nvPr/>
        </p:nvSpPr>
        <p:spPr>
          <a:xfrm>
            <a:off x="2297458" y="2484425"/>
            <a:ext cx="7597083" cy="19198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2" type="body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7"/>
          <p:cNvSpPr txBox="1"/>
          <p:nvPr>
            <p:ph idx="3" type="body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五项目录">
  <p:cSld name="五项目录">
    <p:bg>
      <p:bgPr>
        <a:solidFill>
          <a:srgbClr val="F2F2F2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6"/>
          <p:cNvGrpSpPr/>
          <p:nvPr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795" name="Google Shape;795;p36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796" name="Google Shape;79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00" name="Google Shape;800;p36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801" name="Google Shape;80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05" name="Google Shape;805;p36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806" name="Google Shape;80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10" name="Google Shape;810;p36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811" name="Google Shape;81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15" name="Google Shape;815;p3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816" name="Google Shape;81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20" name="Google Shape;820;p36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25" name="Google Shape;825;p36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826" name="Google Shape;82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30" name="Google Shape;830;p36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831" name="Google Shape;83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35" name="Google Shape;835;p36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836" name="Google Shape;83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40" name="Google Shape;840;p36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841" name="Google Shape;84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45" name="Google Shape;845;p36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846" name="Google Shape;84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50" name="Google Shape;850;p36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851" name="Google Shape;85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55" name="Google Shape;855;p36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856" name="Google Shape;85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60" name="Google Shape;860;p36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861" name="Google Shape;86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65" name="Google Shape;865;p3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866" name="Google Shape;86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70" name="Google Shape;870;p36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871" name="Google Shape;87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75" name="Google Shape;875;p36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876" name="Google Shape;87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80" name="Google Shape;880;p36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881" name="Google Shape;88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85" name="Google Shape;885;p36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886" name="Google Shape;88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90" name="Google Shape;890;p36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891" name="Google Shape;89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95" name="Google Shape;895;p36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896" name="Google Shape;89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00" name="Google Shape;900;p36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901" name="Google Shape;90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05" name="Google Shape;905;p36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906" name="Google Shape;90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10" name="Google Shape;910;p36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911" name="Google Shape;91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15" name="Google Shape;915;p3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916" name="Google Shape;91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20" name="Google Shape;920;p36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921" name="Google Shape;92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25" name="Google Shape;925;p36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926" name="Google Shape;92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30" name="Google Shape;930;p36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931" name="Google Shape;93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35" name="Google Shape;935;p36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936" name="Google Shape;93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7" name="Google Shape;93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8" name="Google Shape;93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9" name="Google Shape;93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40" name="Google Shape;940;p36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941" name="Google Shape;94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2" name="Google Shape;94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45" name="Google Shape;945;p36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946" name="Google Shape;94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50" name="Google Shape;950;p36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951" name="Google Shape;95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4" name="Google Shape;95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55" name="Google Shape;955;p36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956" name="Google Shape;95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7" name="Google Shape;95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8" name="Google Shape;95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59" name="Google Shape;95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60" name="Google Shape;960;p36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961" name="Google Shape;96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2" name="Google Shape;96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3" name="Google Shape;96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4" name="Google Shape;96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65" name="Google Shape;965;p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966" name="Google Shape;96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8" name="Google Shape;96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69" name="Google Shape;96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70" name="Google Shape;970;p36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71" name="Google Shape;97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4" name="Google Shape;97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75" name="Google Shape;975;p36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76" name="Google Shape;97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80" name="Google Shape;980;p36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81" name="Google Shape;98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2" name="Google Shape;98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3" name="Google Shape;98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4" name="Google Shape;98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85" name="Google Shape;985;p36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986" name="Google Shape;98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7" name="Google Shape;98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8" name="Google Shape;98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9" name="Google Shape;98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90" name="Google Shape;990;p36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991" name="Google Shape;99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2" name="Google Shape;99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3" name="Google Shape;99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4" name="Google Shape;99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95" name="Google Shape;995;p36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996" name="Google Shape;99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7" name="Google Shape;99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8" name="Google Shape;99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9" name="Google Shape;99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00" name="Google Shape;1000;p36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1001" name="Google Shape;100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2" name="Google Shape;100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3" name="Google Shape;100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4" name="Google Shape;100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05" name="Google Shape;1005;p36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1006" name="Google Shape;100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7" name="Google Shape;100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8" name="Google Shape;100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09" name="Google Shape;100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10" name="Google Shape;1010;p36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1011" name="Google Shape;101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2" name="Google Shape;101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3" name="Google Shape;101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4" name="Google Shape;101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15" name="Google Shape;1015;p3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1016" name="Google Shape;101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7" name="Google Shape;101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8" name="Google Shape;101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19" name="Google Shape;101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20" name="Google Shape;1020;p36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1021" name="Google Shape;102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2" name="Google Shape;102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3" name="Google Shape;102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4" name="Google Shape;102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25" name="Google Shape;1025;p36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1026" name="Google Shape;1026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30" name="Google Shape;1030;p36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1031" name="Google Shape;1031;p3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035" name="Google Shape;1035;p36"/>
          <p:cNvSpPr/>
          <p:nvPr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6" name="Google Shape;1036;p36"/>
          <p:cNvSpPr txBox="1"/>
          <p:nvPr>
            <p:ph idx="1" type="body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7" name="Google Shape;1037;p36"/>
          <p:cNvSpPr/>
          <p:nvPr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8" name="Google Shape;1038;p36"/>
          <p:cNvSpPr/>
          <p:nvPr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9" name="Google Shape;1039;p36"/>
          <p:cNvSpPr/>
          <p:nvPr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0" name="Google Shape;1040;p36"/>
          <p:cNvSpPr/>
          <p:nvPr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1" name="Google Shape;1041;p36"/>
          <p:cNvSpPr/>
          <p:nvPr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2" name="Google Shape;1042;p36"/>
          <p:cNvSpPr txBox="1"/>
          <p:nvPr>
            <p:ph idx="2" type="body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3" name="Google Shape;1043;p36"/>
          <p:cNvSpPr txBox="1"/>
          <p:nvPr>
            <p:ph idx="3" type="body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4" name="Google Shape;1044;p36"/>
          <p:cNvSpPr txBox="1"/>
          <p:nvPr>
            <p:ph idx="4" type="body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5" name="Google Shape;1045;p36"/>
          <p:cNvSpPr txBox="1"/>
          <p:nvPr>
            <p:ph idx="5" type="body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6" name="Google Shape;1046;p36"/>
          <p:cNvSpPr txBox="1"/>
          <p:nvPr>
            <p:ph idx="6" type="body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­_1">
  <p:cSld name="内容页­_1">
    <p:bg>
      <p:bgPr>
        <a:solidFill>
          <a:srgbClr val="3F3F3F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37"/>
          <p:cNvPicPr preferRelativeResize="0"/>
          <p:nvPr/>
        </p:nvPicPr>
        <p:blipFill rotWithShape="1">
          <a:blip r:embed="rId2">
            <a:alphaModFix/>
          </a:blip>
          <a:srcRect b="10677" l="2266" r="25121" t="29452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37"/>
          <p:cNvSpPr/>
          <p:nvPr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0" name="Google Shape;1050;p37"/>
          <p:cNvSpPr txBox="1"/>
          <p:nvPr>
            <p:ph idx="1" type="body"/>
          </p:nvPr>
        </p:nvSpPr>
        <p:spPr>
          <a:xfrm>
            <a:off x="833967" y="40216"/>
            <a:ext cx="3424766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_4">
  <p:cSld name="内容页_4">
    <p:bg>
      <p:bgPr>
        <a:solidFill>
          <a:srgbClr val="3F3F3F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oogle Shape;1052;p38"/>
          <p:cNvPicPr preferRelativeResize="0"/>
          <p:nvPr/>
        </p:nvPicPr>
        <p:blipFill rotWithShape="1">
          <a:blip r:embed="rId2">
            <a:alphaModFix/>
          </a:blip>
          <a:srcRect b="94516" l="0" r="31950" t="868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38"/>
          <p:cNvSpPr/>
          <p:nvPr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4" name="Google Shape;1054;p38"/>
          <p:cNvSpPr txBox="1"/>
          <p:nvPr>
            <p:ph idx="1" type="body"/>
          </p:nvPr>
        </p:nvSpPr>
        <p:spPr>
          <a:xfrm>
            <a:off x="833967" y="40216"/>
            <a:ext cx="3424766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页">
  <p:cSld name="空白页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六项目录">
  <p:cSld name="六项目录">
    <p:bg>
      <p:bgPr>
        <a:solidFill>
          <a:srgbClr val="F2F2F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8"/>
          <p:cNvGrpSpPr/>
          <p:nvPr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20" name="Google Shape;20;p28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1" name="Google Shape;2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" name="Google Shape;2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" name="Google Shape;2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" name="Google Shape;2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5" name="Google Shape;25;p28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6" name="Google Shape;2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7" name="Google Shape;2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Google Shape;2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Google Shape;2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" name="Google Shape;30;p28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31" name="Google Shape;3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" name="Google Shape;3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Google Shape;3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Google Shape;3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5" name="Google Shape;35;p28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36" name="Google Shape;3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Google Shape;3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Google Shape;3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Google Shape;3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0" name="Google Shape;40;p28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41" name="Google Shape;4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Google Shape;4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" name="Google Shape;4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" name="Google Shape;4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5" name="Google Shape;45;p28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46" name="Google Shape;4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" name="Google Shape;4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" name="Google Shape;4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" name="Google Shape;4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0" name="Google Shape;50;p2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51" name="Google Shape;5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" name="Google Shape;5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" name="Google Shape;5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" name="Google Shape;5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5" name="Google Shape;55;p28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56" name="Google Shape;5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" name="Google Shape;5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" name="Google Shape;5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0" name="Google Shape;60;p28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61" name="Google Shape;6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" name="Google Shape;6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" name="Google Shape;6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" name="Google Shape;6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5" name="Google Shape;65;p28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66" name="Google Shape;6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" name="Google Shape;6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0" name="Google Shape;70;p28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71" name="Google Shape;7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" name="Google Shape;7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5" name="Google Shape;75;p28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76" name="Google Shape;7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" name="Google Shape;7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8" name="Google Shape;7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9" name="Google Shape;7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0" name="Google Shape;80;p28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81" name="Google Shape;8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2" name="Google Shape;8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3" name="Google Shape;8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4" name="Google Shape;8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5" name="Google Shape;85;p28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86" name="Google Shape;8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7" name="Google Shape;8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8" name="Google Shape;8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9" name="Google Shape;8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0" name="Google Shape;90;p28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91" name="Google Shape;9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" name="Google Shape;9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3" name="Google Shape;9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4" name="Google Shape;9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95" name="Google Shape;95;p28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96" name="Google Shape;9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7" name="Google Shape;9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8" name="Google Shape;9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9" name="Google Shape;9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0" name="Google Shape;100;p2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01" name="Google Shape;10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2" name="Google Shape;10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3" name="Google Shape;10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4" name="Google Shape;10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05" name="Google Shape;105;p28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06" name="Google Shape;10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7" name="Google Shape;10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8" name="Google Shape;10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9" name="Google Shape;10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10" name="Google Shape;110;p28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11" name="Google Shape;11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3" name="Google Shape;11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4" name="Google Shape;11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15" name="Google Shape;115;p28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16" name="Google Shape;11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7" name="Google Shape;11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20" name="Google Shape;120;p28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21" name="Google Shape;12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4" name="Google Shape;12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25" name="Google Shape;125;p28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26" name="Google Shape;12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7" name="Google Shape;12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8" name="Google Shape;12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9" name="Google Shape;12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0" name="Google Shape;130;p28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31" name="Google Shape;13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2" name="Google Shape;13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3" name="Google Shape;13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4" name="Google Shape;13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35" name="Google Shape;135;p28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36" name="Google Shape;13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7" name="Google Shape;13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8" name="Google Shape;13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39" name="Google Shape;13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40" name="Google Shape;140;p28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1" name="Google Shape;14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2" name="Google Shape;14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3" name="Google Shape;14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4" name="Google Shape;14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45" name="Google Shape;145;p28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46" name="Google Shape;14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7" name="Google Shape;14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8" name="Google Shape;14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49" name="Google Shape;14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50" name="Google Shape;150;p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51" name="Google Shape;15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4" name="Google Shape;15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55" name="Google Shape;155;p28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56" name="Google Shape;15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7" name="Google Shape;15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60" name="Google Shape;160;p28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61" name="Google Shape;16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3" name="Google Shape;16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4" name="Google Shape;16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65" name="Google Shape;165;p28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66" name="Google Shape;16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70" name="Google Shape;170;p28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71" name="Google Shape;17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75" name="Google Shape;175;p28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76" name="Google Shape;17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80" name="Google Shape;180;p28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81" name="Google Shape;18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4" name="Google Shape;18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85" name="Google Shape;185;p28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86" name="Google Shape;18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7" name="Google Shape;18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8" name="Google Shape;18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9" name="Google Shape;18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90" name="Google Shape;190;p28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91" name="Google Shape;19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2" name="Google Shape;19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95" name="Google Shape;195;p28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196" name="Google Shape;19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00" name="Google Shape;200;p2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201" name="Google Shape;20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2" name="Google Shape;20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3" name="Google Shape;20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05" name="Google Shape;205;p28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206" name="Google Shape;20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7" name="Google Shape;20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8" name="Google Shape;20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10" name="Google Shape;210;p28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211" name="Google Shape;21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3" name="Google Shape;21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15" name="Google Shape;215;p28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216" name="Google Shape;21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20" name="Google Shape;220;p28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221" name="Google Shape;22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25" name="Google Shape;225;p28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226" name="Google Shape;22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30" name="Google Shape;230;p28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231" name="Google Shape;23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35" name="Google Shape;235;p28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40" name="Google Shape;240;p28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241" name="Google Shape;24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45" name="Google Shape;245;p28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246" name="Google Shape;24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50" name="Google Shape;250;p2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251" name="Google Shape;251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55" name="Google Shape;255;p28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256" name="Google Shape;256;p2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60" name="Google Shape;260;p28"/>
          <p:cNvSpPr/>
          <p:nvPr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2" name="Google Shape;262;p28"/>
          <p:cNvSpPr/>
          <p:nvPr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28"/>
          <p:cNvSpPr txBox="1"/>
          <p:nvPr>
            <p:ph idx="2" type="body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9" name="Google Shape;269;p28"/>
          <p:cNvSpPr txBox="1"/>
          <p:nvPr>
            <p:ph idx="3" type="body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idx="4" type="body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1" name="Google Shape;271;p28"/>
          <p:cNvSpPr txBox="1"/>
          <p:nvPr>
            <p:ph idx="5" type="body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2" name="Google Shape;272;p28"/>
          <p:cNvSpPr txBox="1"/>
          <p:nvPr>
            <p:ph idx="6" type="body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3" name="Google Shape;273;p28"/>
          <p:cNvSpPr txBox="1"/>
          <p:nvPr>
            <p:ph idx="7" type="body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副标题页">
  <p:cSld name="副标题页">
    <p:bg>
      <p:bgPr>
        <a:solidFill>
          <a:srgbClr val="3F3F3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9"/>
          <p:cNvPicPr preferRelativeResize="0"/>
          <p:nvPr/>
        </p:nvPicPr>
        <p:blipFill rotWithShape="1">
          <a:blip r:embed="rId2">
            <a:alphaModFix/>
          </a:blip>
          <a:srcRect b="92817" l="0" r="0" t="868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">
  <p:cSld name="内容页">
    <p:bg>
      <p:bgPr>
        <a:solidFill>
          <a:srgbClr val="F2F2F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833967" y="51718"/>
            <a:ext cx="3424766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_5">
  <p:cSld name="内容页_5">
    <p:bg>
      <p:bgPr>
        <a:solidFill>
          <a:srgbClr val="3F3F3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833967" y="40216"/>
            <a:ext cx="3424766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_3">
  <p:cSld name="内容页_3">
    <p:bg>
      <p:bgPr>
        <a:solidFill>
          <a:srgbClr val="3F3F3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2"/>
          <p:cNvPicPr preferRelativeResize="0"/>
          <p:nvPr/>
        </p:nvPicPr>
        <p:blipFill rotWithShape="1">
          <a:blip r:embed="rId2">
            <a:alphaModFix/>
          </a:blip>
          <a:srcRect b="10678" l="50000" r="2266" t="1294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/>
          <p:nvPr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833967" y="40216"/>
            <a:ext cx="3424766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_2">
  <p:cSld name="内容页_2">
    <p:bg>
      <p:bgPr>
        <a:solidFill>
          <a:srgbClr val="3F3F3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3"/>
          <p:cNvPicPr preferRelativeResize="0"/>
          <p:nvPr/>
        </p:nvPicPr>
        <p:blipFill rotWithShape="1">
          <a:blip r:embed="rId2">
            <a:alphaModFix/>
          </a:blip>
          <a:srcRect b="92817" l="0" r="50000" t="868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/>
          <p:nvPr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833967" y="40216"/>
            <a:ext cx="3424766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三项目录">
  <p:cSld name="三项目录">
    <p:bg>
      <p:bgPr>
        <a:solidFill>
          <a:srgbClr val="F2F2F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4"/>
          <p:cNvGrpSpPr/>
          <p:nvPr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293" name="Google Shape;293;p34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94" name="Google Shape;29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98" name="Google Shape;298;p34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99" name="Google Shape;29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3" name="Google Shape;303;p3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304" name="Google Shape;30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8" name="Google Shape;308;p34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309" name="Google Shape;30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13" name="Google Shape;313;p34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314" name="Google Shape;31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18" name="Google Shape;318;p34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319" name="Google Shape;31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23" name="Google Shape;323;p34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324" name="Google Shape;32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28" name="Google Shape;328;p34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329" name="Google Shape;32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33" name="Google Shape;333;p34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334" name="Google Shape;33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38" name="Google Shape;338;p34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339" name="Google Shape;33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0" name="Google Shape;34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1" name="Google Shape;34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2" name="Google Shape;34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43" name="Google Shape;343;p34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344" name="Google Shape;34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5" name="Google Shape;34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6" name="Google Shape;34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7" name="Google Shape;34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48" name="Google Shape;348;p34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349" name="Google Shape;34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0" name="Google Shape;35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1" name="Google Shape;35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2" name="Google Shape;35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53" name="Google Shape;353;p3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354" name="Google Shape;35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5" name="Google Shape;35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6" name="Google Shape;35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57" name="Google Shape;35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58" name="Google Shape;358;p34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359" name="Google Shape;35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0" name="Google Shape;36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1" name="Google Shape;36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2" name="Google Shape;36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63" name="Google Shape;363;p34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364" name="Google Shape;36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68" name="Google Shape;368;p34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369" name="Google Shape;36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73" name="Google Shape;373;p34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374" name="Google Shape;37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78" name="Google Shape;378;p34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379" name="Google Shape;37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83" name="Google Shape;383;p34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384" name="Google Shape;38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88" name="Google Shape;388;p34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389" name="Google Shape;38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93" name="Google Shape;393;p34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394" name="Google Shape;39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98" name="Google Shape;398;p34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399" name="Google Shape;39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03" name="Google Shape;403;p3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404" name="Google Shape;40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08" name="Google Shape;408;p34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409" name="Google Shape;40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13" name="Google Shape;413;p34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414" name="Google Shape;41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18" name="Google Shape;418;p34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419" name="Google Shape;41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23" name="Google Shape;423;p34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424" name="Google Shape;42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28" name="Google Shape;428;p34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429" name="Google Shape;42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33" name="Google Shape;433;p34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434" name="Google Shape;43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38" name="Google Shape;438;p34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439" name="Google Shape;43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43" name="Google Shape;443;p34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444" name="Google Shape;44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48" name="Google Shape;448;p34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449" name="Google Shape;44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53" name="Google Shape;453;p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454" name="Google Shape;45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58" name="Google Shape;458;p34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459" name="Google Shape;45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63" name="Google Shape;463;p34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464" name="Google Shape;46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68" name="Google Shape;468;p34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469" name="Google Shape;46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73" name="Google Shape;473;p34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474" name="Google Shape;47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78" name="Google Shape;478;p34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479" name="Google Shape;47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83" name="Google Shape;483;p34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484" name="Google Shape;48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5" name="Google Shape;48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88" name="Google Shape;488;p34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489" name="Google Shape;48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93" name="Google Shape;493;p34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494" name="Google Shape;49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98" name="Google Shape;498;p34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499" name="Google Shape;49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03" name="Google Shape;503;p3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504" name="Google Shape;50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08" name="Google Shape;508;p34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509" name="Google Shape;50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1" name="Google Shape;51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13" name="Google Shape;513;p34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514" name="Google Shape;51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5" name="Google Shape;51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18" name="Google Shape;518;p34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19" name="Google Shape;51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23" name="Google Shape;523;p34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24" name="Google Shape;524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28" name="Google Shape;528;p34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29" name="Google Shape;529;p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32" name="Google Shape;532;p34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533" name="Google Shape;533;p34"/>
          <p:cNvSpPr/>
          <p:nvPr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34"/>
          <p:cNvSpPr txBox="1"/>
          <p:nvPr>
            <p:ph idx="1" type="body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5" name="Google Shape;535;p34"/>
          <p:cNvSpPr/>
          <p:nvPr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34"/>
          <p:cNvSpPr txBox="1"/>
          <p:nvPr>
            <p:ph idx="2" type="body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9" name="Google Shape;539;p34"/>
          <p:cNvSpPr txBox="1"/>
          <p:nvPr>
            <p:ph idx="3" type="body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0" name="Google Shape;540;p34"/>
          <p:cNvSpPr txBox="1"/>
          <p:nvPr>
            <p:ph idx="4" type="body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四项目录">
  <p:cSld name="四项目录">
    <p:bg>
      <p:bgPr>
        <a:solidFill>
          <a:srgbClr val="F2F2F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35"/>
          <p:cNvGrpSpPr/>
          <p:nvPr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543" name="Google Shape;543;p35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544" name="Google Shape;54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48" name="Google Shape;548;p35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549" name="Google Shape;54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0" name="Google Shape;55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53" name="Google Shape;553;p35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554" name="Google Shape;55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58" name="Google Shape;558;p3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559" name="Google Shape;55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63" name="Google Shape;563;p35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564" name="Google Shape;56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68" name="Google Shape;568;p35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569" name="Google Shape;56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73" name="Google Shape;573;p35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574" name="Google Shape;57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78" name="Google Shape;578;p35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579" name="Google Shape;57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83" name="Google Shape;583;p35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584" name="Google Shape;58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87" name="Google Shape;58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88" name="Google Shape;588;p35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589" name="Google Shape;58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93" name="Google Shape;593;p35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594" name="Google Shape;59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598" name="Google Shape;598;p35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599" name="Google Shape;59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1" name="Google Shape;60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03" name="Google Shape;603;p35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604" name="Google Shape;60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08" name="Google Shape;608;p3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609" name="Google Shape;60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1" name="Google Shape;61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13" name="Google Shape;613;p35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614" name="Google Shape;61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18" name="Google Shape;618;p35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619" name="Google Shape;61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23" name="Google Shape;623;p35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624" name="Google Shape;62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28" name="Google Shape;628;p35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629" name="Google Shape;62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33" name="Google Shape;633;p35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634" name="Google Shape;63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38" name="Google Shape;638;p35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639" name="Google Shape;63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43" name="Google Shape;643;p35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644" name="Google Shape;64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48" name="Google Shape;648;p35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649" name="Google Shape;64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53" name="Google Shape;653;p35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654" name="Google Shape;65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58" name="Google Shape;658;p3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659" name="Google Shape;65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0" name="Google Shape;66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63" name="Google Shape;663;p35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664" name="Google Shape;66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68" name="Google Shape;668;p35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669" name="Google Shape;66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73" name="Google Shape;673;p35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674" name="Google Shape;67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78" name="Google Shape;678;p35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679" name="Google Shape;67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83" name="Google Shape;683;p35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684" name="Google Shape;68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88" name="Google Shape;688;p35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689" name="Google Shape;68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93" name="Google Shape;693;p35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694" name="Google Shape;69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698" name="Google Shape;698;p35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699" name="Google Shape;69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03" name="Google Shape;703;p35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04" name="Google Shape;70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08" name="Google Shape;708;p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709" name="Google Shape;70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13" name="Google Shape;713;p35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714" name="Google Shape;71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18" name="Google Shape;718;p35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719" name="Google Shape;71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23" name="Google Shape;723;p35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724" name="Google Shape;72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28" name="Google Shape;728;p35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729" name="Google Shape;72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33" name="Google Shape;733;p35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734" name="Google Shape;73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38" name="Google Shape;738;p35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739" name="Google Shape;73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43" name="Google Shape;743;p35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44" name="Google Shape;74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48" name="Google Shape;748;p35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49" name="Google Shape;74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53" name="Google Shape;753;p35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54" name="Google Shape;75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58" name="Google Shape;758;p3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759" name="Google Shape;75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63" name="Google Shape;763;p35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764" name="Google Shape;76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68" name="Google Shape;768;p35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769" name="Google Shape;76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73" name="Google Shape;773;p35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774" name="Google Shape;774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778" name="Google Shape;778;p35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779" name="Google Shape;779;p35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>
                  <a:gd fmla="val 50000" name="adj"/>
                </a:avLst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 rot="10800000">
                <a:off x="2406300" y="910167"/>
                <a:ext cx="93132" cy="931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 rot="10800000">
                <a:off x="1706250" y="2587800"/>
                <a:ext cx="158400" cy="158400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 flipH="1" rot="10800000">
                <a:off x="3088424" y="2649848"/>
                <a:ext cx="53558" cy="53558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783" name="Google Shape;783;p35"/>
          <p:cNvSpPr/>
          <p:nvPr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4" name="Google Shape;784;p35"/>
          <p:cNvSpPr txBox="1"/>
          <p:nvPr>
            <p:ph idx="1" type="body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5" name="Google Shape;785;p35"/>
          <p:cNvSpPr/>
          <p:nvPr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6" name="Google Shape;786;p35"/>
          <p:cNvSpPr/>
          <p:nvPr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7" name="Google Shape;787;p35"/>
          <p:cNvSpPr/>
          <p:nvPr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8" name="Google Shape;788;p35"/>
          <p:cNvSpPr/>
          <p:nvPr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9" name="Google Shape;789;p35"/>
          <p:cNvSpPr txBox="1"/>
          <p:nvPr>
            <p:ph idx="2" type="body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0" name="Google Shape;790;p35"/>
          <p:cNvSpPr txBox="1"/>
          <p:nvPr>
            <p:ph idx="3" type="body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1" name="Google Shape;791;p35"/>
          <p:cNvSpPr txBox="1"/>
          <p:nvPr>
            <p:ph idx="4" type="body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2" name="Google Shape;792;p35"/>
          <p:cNvSpPr txBox="1"/>
          <p:nvPr>
            <p:ph idx="5" type="body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"/>
          <p:cNvSpPr txBox="1"/>
          <p:nvPr>
            <p:ph idx="1" type="body"/>
          </p:nvPr>
        </p:nvSpPr>
        <p:spPr>
          <a:xfrm>
            <a:off x="2970213" y="2776538"/>
            <a:ext cx="6648916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rPr b="1" lang="en-US" sz="3600">
                <a:solidFill>
                  <a:srgbClr val="262626"/>
                </a:solidFill>
              </a:rPr>
              <a:t>Virtual Database Technology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t/>
            </a:r>
            <a:endParaRPr b="1" sz="36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rPr b="1" lang="en-US" sz="2800">
                <a:solidFill>
                  <a:srgbClr val="262626"/>
                </a:solidFill>
              </a:rPr>
              <a:t>(for Distributed Database)</a:t>
            </a:r>
            <a:endParaRPr sz="2800"/>
          </a:p>
        </p:txBody>
      </p:sp>
      <p:sp>
        <p:nvSpPr>
          <p:cNvPr id="1061" name="Google Shape;1061;p1"/>
          <p:cNvSpPr txBox="1"/>
          <p:nvPr>
            <p:ph idx="2" type="body"/>
          </p:nvPr>
        </p:nvSpPr>
        <p:spPr>
          <a:xfrm>
            <a:off x="8212595" y="5918780"/>
            <a:ext cx="4145945" cy="468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By Shunqi Zheng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"/>
          <p:cNvSpPr txBox="1"/>
          <p:nvPr>
            <p:ph idx="1" type="body"/>
          </p:nvPr>
        </p:nvSpPr>
        <p:spPr>
          <a:xfrm>
            <a:off x="833966" y="51718"/>
            <a:ext cx="4812689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US"/>
              <a:t>Related Research and Goal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135" name="Google Shape;1135;p10"/>
          <p:cNvSpPr/>
          <p:nvPr/>
        </p:nvSpPr>
        <p:spPr>
          <a:xfrm>
            <a:off x="160256" y="650449"/>
            <a:ext cx="11745798" cy="61011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0"/>
          <p:cNvSpPr/>
          <p:nvPr/>
        </p:nvSpPr>
        <p:spPr>
          <a:xfrm>
            <a:off x="1532251" y="1356864"/>
            <a:ext cx="10062718" cy="53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1" lang="en-US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Research: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research: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Examined XML schema advantages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Studied recovery techniques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goal: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 a means to recover the associated databases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allowing user to examine the virtual environment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ensure the integrity between virtual and real database.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0"/>
          <p:cNvSpPr/>
          <p:nvPr/>
        </p:nvSpPr>
        <p:spPr>
          <a:xfrm rot="5400000">
            <a:off x="162744" y="647961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1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b="0" i="0" lang="en-US" sz="28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8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3" name="Google Shape;1143;p11"/>
          <p:cNvSpPr txBox="1"/>
          <p:nvPr>
            <p:ph idx="1" type="body"/>
          </p:nvPr>
        </p:nvSpPr>
        <p:spPr>
          <a:xfrm>
            <a:off x="1084082" y="2980275"/>
            <a:ext cx="10407192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/>
              <a:t>Database Virtualization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2"/>
          <p:cNvSpPr txBox="1"/>
          <p:nvPr>
            <p:ph idx="1" type="body"/>
          </p:nvPr>
        </p:nvSpPr>
        <p:spPr>
          <a:xfrm>
            <a:off x="833967" y="40216"/>
            <a:ext cx="4388482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Database Virtualization</a:t>
            </a:r>
            <a:endParaRPr/>
          </a:p>
        </p:txBody>
      </p:sp>
      <p:sp>
        <p:nvSpPr>
          <p:cNvPr id="1149" name="Google Shape;1149;p12"/>
          <p:cNvSpPr txBox="1"/>
          <p:nvPr/>
        </p:nvSpPr>
        <p:spPr>
          <a:xfrm>
            <a:off x="1147150" y="1402000"/>
            <a:ext cx="89403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12"/>
          <p:cNvSpPr txBox="1"/>
          <p:nvPr/>
        </p:nvSpPr>
        <p:spPr>
          <a:xfrm>
            <a:off x="3466400" y="1451875"/>
            <a:ext cx="3864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2"/>
          <p:cNvSpPr txBox="1"/>
          <p:nvPr/>
        </p:nvSpPr>
        <p:spPr>
          <a:xfrm>
            <a:off x="1169975" y="99572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2"/>
          <p:cNvSpPr txBox="1"/>
          <p:nvPr/>
        </p:nvSpPr>
        <p:spPr>
          <a:xfrm>
            <a:off x="245804" y="1095227"/>
            <a:ext cx="11297400" cy="466754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 Database Schema Definition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 of Homogeneously Distributed Databases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a)	XML Conversion Program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b)	RDB Schema Conversion into XML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C)	RDB Data Conversion into XML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Virtualization of Heterogeneously Distributed Databases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3"/>
          <p:cNvSpPr txBox="1"/>
          <p:nvPr>
            <p:ph idx="1" type="body"/>
          </p:nvPr>
        </p:nvSpPr>
        <p:spPr>
          <a:xfrm>
            <a:off x="708276" y="70509"/>
            <a:ext cx="5387724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Distributed Database Virtualization</a:t>
            </a:r>
            <a:endParaRPr/>
          </a:p>
        </p:txBody>
      </p:sp>
      <p:sp>
        <p:nvSpPr>
          <p:cNvPr id="1158" name="Google Shape;1158;p13"/>
          <p:cNvSpPr txBox="1"/>
          <p:nvPr/>
        </p:nvSpPr>
        <p:spPr>
          <a:xfrm>
            <a:off x="1147150" y="1402000"/>
            <a:ext cx="89403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3"/>
          <p:cNvSpPr txBox="1"/>
          <p:nvPr/>
        </p:nvSpPr>
        <p:spPr>
          <a:xfrm>
            <a:off x="3466400" y="1451875"/>
            <a:ext cx="3864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3"/>
          <p:cNvSpPr txBox="1"/>
          <p:nvPr/>
        </p:nvSpPr>
        <p:spPr>
          <a:xfrm>
            <a:off x="584462" y="871752"/>
            <a:ext cx="9980124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igure 2. Virtualization technique for homogeneous distributed databases" id="1161" name="Google Shape;1161;p13"/>
          <p:cNvPicPr preferRelativeResize="0"/>
          <p:nvPr/>
        </p:nvPicPr>
        <p:blipFill rotWithShape="1">
          <a:blip r:embed="rId3">
            <a:alphaModFix/>
          </a:blip>
          <a:srcRect b="0" l="0" r="0" t="3882"/>
          <a:stretch/>
        </p:blipFill>
        <p:spPr>
          <a:xfrm>
            <a:off x="2012317" y="776093"/>
            <a:ext cx="7895254" cy="593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4"/>
          <p:cNvSpPr txBox="1"/>
          <p:nvPr>
            <p:ph idx="1" type="body"/>
          </p:nvPr>
        </p:nvSpPr>
        <p:spPr>
          <a:xfrm>
            <a:off x="833967" y="40216"/>
            <a:ext cx="4388482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XML Data Conversion </a:t>
            </a:r>
            <a:endParaRPr/>
          </a:p>
        </p:txBody>
      </p:sp>
      <p:sp>
        <p:nvSpPr>
          <p:cNvPr id="1167" name="Google Shape;1167;p14"/>
          <p:cNvSpPr txBox="1"/>
          <p:nvPr/>
        </p:nvSpPr>
        <p:spPr>
          <a:xfrm>
            <a:off x="1147150" y="1402000"/>
            <a:ext cx="89403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14"/>
          <p:cNvSpPr txBox="1"/>
          <p:nvPr/>
        </p:nvSpPr>
        <p:spPr>
          <a:xfrm>
            <a:off x="3466400" y="1451875"/>
            <a:ext cx="3864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14"/>
          <p:cNvSpPr txBox="1"/>
          <p:nvPr/>
        </p:nvSpPr>
        <p:spPr>
          <a:xfrm>
            <a:off x="1169975" y="99572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le 1. SQL and associated XML" id="1170" name="Google Shape;1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12" y="1078953"/>
            <a:ext cx="4606968" cy="5184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4. Example of actual RDB data conversion into XML" id="1171" name="Google Shape;1171;p14"/>
          <p:cNvPicPr preferRelativeResize="0"/>
          <p:nvPr/>
        </p:nvPicPr>
        <p:blipFill rotWithShape="1">
          <a:blip r:embed="rId4">
            <a:alphaModFix/>
          </a:blip>
          <a:srcRect b="0" l="0" r="4803" t="0"/>
          <a:stretch/>
        </p:blipFill>
        <p:spPr>
          <a:xfrm>
            <a:off x="6074354" y="1585460"/>
            <a:ext cx="5195709" cy="4276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5"/>
          <p:cNvSpPr txBox="1"/>
          <p:nvPr>
            <p:ph idx="1" type="body"/>
          </p:nvPr>
        </p:nvSpPr>
        <p:spPr>
          <a:xfrm>
            <a:off x="833967" y="40216"/>
            <a:ext cx="4388482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Common Schema</a:t>
            </a:r>
            <a:endParaRPr/>
          </a:p>
        </p:txBody>
      </p:sp>
      <p:sp>
        <p:nvSpPr>
          <p:cNvPr id="1177" name="Google Shape;1177;p15"/>
          <p:cNvSpPr txBox="1"/>
          <p:nvPr/>
        </p:nvSpPr>
        <p:spPr>
          <a:xfrm>
            <a:off x="1147150" y="1402000"/>
            <a:ext cx="89403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15"/>
          <p:cNvSpPr txBox="1"/>
          <p:nvPr/>
        </p:nvSpPr>
        <p:spPr>
          <a:xfrm>
            <a:off x="3466400" y="1451875"/>
            <a:ext cx="3864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15"/>
          <p:cNvSpPr txBox="1"/>
          <p:nvPr/>
        </p:nvSpPr>
        <p:spPr>
          <a:xfrm>
            <a:off x="1169975" y="99572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ure 6. Example of structure of common schema" id="1180" name="Google Shape;1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277" y="657599"/>
            <a:ext cx="4535862" cy="6027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8. Example of common schema" id="1181" name="Google Shape;1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40216"/>
            <a:ext cx="40782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6"/>
          <p:cNvSpPr txBox="1"/>
          <p:nvPr>
            <p:ph idx="1" type="body"/>
          </p:nvPr>
        </p:nvSpPr>
        <p:spPr>
          <a:xfrm>
            <a:off x="833967" y="40216"/>
            <a:ext cx="4388482" cy="46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Analysis transition</a:t>
            </a:r>
            <a:endParaRPr/>
          </a:p>
        </p:txBody>
      </p:sp>
      <p:sp>
        <p:nvSpPr>
          <p:cNvPr id="1187" name="Google Shape;1187;p16"/>
          <p:cNvSpPr txBox="1"/>
          <p:nvPr/>
        </p:nvSpPr>
        <p:spPr>
          <a:xfrm>
            <a:off x="1147150" y="1402000"/>
            <a:ext cx="89403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16"/>
          <p:cNvSpPr txBox="1"/>
          <p:nvPr/>
        </p:nvSpPr>
        <p:spPr>
          <a:xfrm>
            <a:off x="3466400" y="1451875"/>
            <a:ext cx="3864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6"/>
          <p:cNvSpPr txBox="1"/>
          <p:nvPr/>
        </p:nvSpPr>
        <p:spPr>
          <a:xfrm>
            <a:off x="1169975" y="99572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ure 14. Analysis when using a virtual database" id="1190" name="Google Shape;1190;p16"/>
          <p:cNvPicPr preferRelativeResize="0"/>
          <p:nvPr/>
        </p:nvPicPr>
        <p:blipFill rotWithShape="1">
          <a:blip r:embed="rId3">
            <a:alphaModFix/>
          </a:blip>
          <a:srcRect b="0" l="0" r="0" t="4115"/>
          <a:stretch/>
        </p:blipFill>
        <p:spPr>
          <a:xfrm>
            <a:off x="6096000" y="2036489"/>
            <a:ext cx="6057900" cy="352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 13. Analysis from multiple sources" id="1191" name="Google Shape;1191;p16"/>
          <p:cNvPicPr preferRelativeResize="0"/>
          <p:nvPr/>
        </p:nvPicPr>
        <p:blipFill rotWithShape="1">
          <a:blip r:embed="rId4">
            <a:alphaModFix/>
          </a:blip>
          <a:srcRect b="6410" l="0" r="0" t="0"/>
          <a:stretch/>
        </p:blipFill>
        <p:spPr>
          <a:xfrm>
            <a:off x="132608" y="1175975"/>
            <a:ext cx="5791200" cy="43858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6"/>
          <p:cNvSpPr/>
          <p:nvPr/>
        </p:nvSpPr>
        <p:spPr>
          <a:xfrm>
            <a:off x="4895927" y="5682025"/>
            <a:ext cx="2824626" cy="914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7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b="0" i="0" lang="en-US" sz="28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8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8" name="Google Shape;1198;p17"/>
          <p:cNvSpPr txBox="1"/>
          <p:nvPr>
            <p:ph idx="1" type="body"/>
          </p:nvPr>
        </p:nvSpPr>
        <p:spPr>
          <a:xfrm>
            <a:off x="1084082" y="2980275"/>
            <a:ext cx="10407192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/>
              <a:t>Virtualization Recovery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8"/>
          <p:cNvSpPr txBox="1"/>
          <p:nvPr>
            <p:ph idx="1" type="body"/>
          </p:nvPr>
        </p:nvSpPr>
        <p:spPr>
          <a:xfrm>
            <a:off x="833966" y="40216"/>
            <a:ext cx="5262033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Virtualization Recovery</a:t>
            </a:r>
            <a:endParaRPr/>
          </a:p>
        </p:txBody>
      </p:sp>
      <p:sp>
        <p:nvSpPr>
          <p:cNvPr id="1204" name="Google Shape;1204;p18"/>
          <p:cNvSpPr txBox="1"/>
          <p:nvPr/>
        </p:nvSpPr>
        <p:spPr>
          <a:xfrm>
            <a:off x="1147150" y="1402000"/>
            <a:ext cx="89403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8"/>
          <p:cNvSpPr txBox="1"/>
          <p:nvPr/>
        </p:nvSpPr>
        <p:spPr>
          <a:xfrm>
            <a:off x="3466400" y="1451875"/>
            <a:ext cx="3864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18"/>
          <p:cNvSpPr txBox="1"/>
          <p:nvPr/>
        </p:nvSpPr>
        <p:spPr>
          <a:xfrm>
            <a:off x="1169975" y="99572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18"/>
          <p:cNvSpPr txBox="1"/>
          <p:nvPr/>
        </p:nvSpPr>
        <p:spPr>
          <a:xfrm>
            <a:off x="745424" y="1186500"/>
            <a:ext cx="11160629" cy="383937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common schema should be prepared (XML &amp;&amp; RDB)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 environment should be deployed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log and back-up data needed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Combine these above into virtual DBMS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9"/>
          <p:cNvSpPr txBox="1"/>
          <p:nvPr>
            <p:ph idx="1" type="body"/>
          </p:nvPr>
        </p:nvSpPr>
        <p:spPr>
          <a:xfrm>
            <a:off x="833979" y="40225"/>
            <a:ext cx="5020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Example of incompatibility</a:t>
            </a:r>
            <a:endParaRPr/>
          </a:p>
        </p:txBody>
      </p:sp>
      <p:sp>
        <p:nvSpPr>
          <p:cNvPr id="1213" name="Google Shape;1213;p19"/>
          <p:cNvSpPr txBox="1"/>
          <p:nvPr/>
        </p:nvSpPr>
        <p:spPr>
          <a:xfrm>
            <a:off x="1844980" y="1505835"/>
            <a:ext cx="7674300" cy="5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D9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D9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figure 20" id="1214" name="Google Shape;1214;p19"/>
          <p:cNvPicPr preferRelativeResize="0"/>
          <p:nvPr/>
        </p:nvPicPr>
        <p:blipFill rotWithShape="1">
          <a:blip r:embed="rId3">
            <a:alphaModFix/>
          </a:blip>
          <a:srcRect b="15472" l="0" r="0" t="4833"/>
          <a:stretch/>
        </p:blipFill>
        <p:spPr>
          <a:xfrm>
            <a:off x="2444019" y="933253"/>
            <a:ext cx="6821520" cy="537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"/>
          <p:cNvSpPr/>
          <p:nvPr/>
        </p:nvSpPr>
        <p:spPr>
          <a:xfrm>
            <a:off x="6743053" y="1656429"/>
            <a:ext cx="211800" cy="2118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7" name="Google Shape;1067;p2"/>
          <p:cNvSpPr/>
          <p:nvPr/>
        </p:nvSpPr>
        <p:spPr>
          <a:xfrm>
            <a:off x="6743053" y="2349602"/>
            <a:ext cx="211800" cy="211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8" name="Google Shape;1068;p2"/>
          <p:cNvSpPr/>
          <p:nvPr/>
        </p:nvSpPr>
        <p:spPr>
          <a:xfrm>
            <a:off x="6743053" y="3042775"/>
            <a:ext cx="211800" cy="211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9" name="Google Shape;1069;p2"/>
          <p:cNvSpPr/>
          <p:nvPr/>
        </p:nvSpPr>
        <p:spPr>
          <a:xfrm>
            <a:off x="6743053" y="3735948"/>
            <a:ext cx="211800" cy="211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0" name="Google Shape;1070;p2"/>
          <p:cNvSpPr/>
          <p:nvPr/>
        </p:nvSpPr>
        <p:spPr>
          <a:xfrm>
            <a:off x="7247372" y="1577650"/>
            <a:ext cx="37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1: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"/>
          <p:cNvSpPr/>
          <p:nvPr/>
        </p:nvSpPr>
        <p:spPr>
          <a:xfrm>
            <a:off x="7247373" y="2271525"/>
            <a:ext cx="32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2: Related Research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"/>
          <p:cNvSpPr/>
          <p:nvPr/>
        </p:nvSpPr>
        <p:spPr>
          <a:xfrm>
            <a:off x="7247372" y="2943025"/>
            <a:ext cx="35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3: Database Virtualization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"/>
          <p:cNvSpPr/>
          <p:nvPr/>
        </p:nvSpPr>
        <p:spPr>
          <a:xfrm>
            <a:off x="7247371" y="3659300"/>
            <a:ext cx="43664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4: Recovery for Virtual Databases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"/>
          <p:cNvSpPr/>
          <p:nvPr/>
        </p:nvSpPr>
        <p:spPr>
          <a:xfrm>
            <a:off x="7295072" y="5024675"/>
            <a:ext cx="3704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6: References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"/>
          <p:cNvSpPr/>
          <p:nvPr/>
        </p:nvSpPr>
        <p:spPr>
          <a:xfrm>
            <a:off x="7247372" y="4353200"/>
            <a:ext cx="375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5: Conclusions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"/>
          <p:cNvSpPr txBox="1"/>
          <p:nvPr>
            <p:ph idx="1" type="body"/>
          </p:nvPr>
        </p:nvSpPr>
        <p:spPr>
          <a:xfrm>
            <a:off x="2443900" y="2479125"/>
            <a:ext cx="2539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b="1" lang="en-US" sz="3000">
                <a:solidFill>
                  <a:srgbClr val="FFFFFF"/>
                </a:solidFill>
              </a:rPr>
              <a:t>Content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"/>
          <p:cNvSpPr txBox="1"/>
          <p:nvPr>
            <p:ph idx="1" type="body"/>
          </p:nvPr>
        </p:nvSpPr>
        <p:spPr>
          <a:xfrm>
            <a:off x="833979" y="40225"/>
            <a:ext cx="5020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Log for Virtualization system</a:t>
            </a:r>
            <a:endParaRPr/>
          </a:p>
        </p:txBody>
      </p:sp>
      <p:sp>
        <p:nvSpPr>
          <p:cNvPr id="1220" name="Google Shape;1220;p20"/>
          <p:cNvSpPr txBox="1"/>
          <p:nvPr/>
        </p:nvSpPr>
        <p:spPr>
          <a:xfrm>
            <a:off x="1844980" y="1505835"/>
            <a:ext cx="7674300" cy="5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D9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D9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figure 20" id="1221" name="Google Shape;1221;p20"/>
          <p:cNvPicPr preferRelativeResize="0"/>
          <p:nvPr/>
        </p:nvPicPr>
        <p:blipFill rotWithShape="1">
          <a:blip r:embed="rId3">
            <a:alphaModFix/>
          </a:blip>
          <a:srcRect b="0" l="21336" r="20410" t="85911"/>
          <a:stretch/>
        </p:blipFill>
        <p:spPr>
          <a:xfrm>
            <a:off x="1300899" y="2172878"/>
            <a:ext cx="9291571" cy="222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0"/>
          <p:cNvSpPr txBox="1"/>
          <p:nvPr/>
        </p:nvSpPr>
        <p:spPr>
          <a:xfrm>
            <a:off x="3073107" y="1286053"/>
            <a:ext cx="53559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example of Log</a:t>
            </a:r>
            <a:endParaRPr b="1" i="0" sz="4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1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b="0" i="0" lang="en-US" sz="28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8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8" name="Google Shape;1228;p21"/>
          <p:cNvSpPr txBox="1"/>
          <p:nvPr>
            <p:ph idx="1" type="body"/>
          </p:nvPr>
        </p:nvSpPr>
        <p:spPr>
          <a:xfrm>
            <a:off x="1818825" y="2928300"/>
            <a:ext cx="92901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2"/>
          <p:cNvSpPr txBox="1"/>
          <p:nvPr>
            <p:ph idx="1" type="body"/>
          </p:nvPr>
        </p:nvSpPr>
        <p:spPr>
          <a:xfrm>
            <a:off x="1022515" y="50419"/>
            <a:ext cx="2135464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References</a:t>
            </a:r>
            <a:endParaRPr/>
          </a:p>
        </p:txBody>
      </p:sp>
      <p:sp>
        <p:nvSpPr>
          <p:cNvPr id="1234" name="Google Shape;1234;p22"/>
          <p:cNvSpPr txBox="1"/>
          <p:nvPr/>
        </p:nvSpPr>
        <p:spPr>
          <a:xfrm>
            <a:off x="1816700" y="1507250"/>
            <a:ext cx="7674300" cy="5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D9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D9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5" name="Google Shape;1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700" y="1057247"/>
            <a:ext cx="4888432" cy="5279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131" y="1057247"/>
            <a:ext cx="3553907" cy="527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3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b="0" i="0" lang="en-US" sz="28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28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2" name="Google Shape;1242;p23"/>
          <p:cNvSpPr txBox="1"/>
          <p:nvPr>
            <p:ph idx="1" type="body"/>
          </p:nvPr>
        </p:nvSpPr>
        <p:spPr>
          <a:xfrm>
            <a:off x="3527849" y="2980275"/>
            <a:ext cx="5499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4"/>
          <p:cNvSpPr txBox="1"/>
          <p:nvPr>
            <p:ph idx="1" type="body"/>
          </p:nvPr>
        </p:nvSpPr>
        <p:spPr>
          <a:xfrm>
            <a:off x="833967" y="40216"/>
            <a:ext cx="342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Conclusion</a:t>
            </a:r>
            <a:endParaRPr/>
          </a:p>
        </p:txBody>
      </p:sp>
      <p:sp>
        <p:nvSpPr>
          <p:cNvPr id="1248" name="Google Shape;1248;p24"/>
          <p:cNvSpPr/>
          <p:nvPr/>
        </p:nvSpPr>
        <p:spPr>
          <a:xfrm>
            <a:off x="9218988" y="412779"/>
            <a:ext cx="5946000" cy="5943600"/>
          </a:xfrm>
          <a:prstGeom prst="arc">
            <a:avLst>
              <a:gd fmla="val 10758056" name="adj1"/>
              <a:gd fmla="val 16174588" name="adj2"/>
            </a:avLst>
          </a:prstGeom>
          <a:noFill/>
          <a:ln cap="rnd" cmpd="sng" w="1143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9" name="Google Shape;1249;p24"/>
          <p:cNvSpPr/>
          <p:nvPr/>
        </p:nvSpPr>
        <p:spPr>
          <a:xfrm flipH="1" rot="10800000">
            <a:off x="9218988" y="412721"/>
            <a:ext cx="5946000" cy="5943600"/>
          </a:xfrm>
          <a:prstGeom prst="arc">
            <a:avLst>
              <a:gd fmla="val 10758056" name="adj1"/>
              <a:gd fmla="val 16174588" name="adj2"/>
            </a:avLst>
          </a:prstGeom>
          <a:noFill/>
          <a:ln cap="rnd" cmpd="sng" w="1143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0" name="Google Shape;1250;p24"/>
          <p:cNvSpPr/>
          <p:nvPr/>
        </p:nvSpPr>
        <p:spPr>
          <a:xfrm flipH="1" rot="10800000">
            <a:off x="9218987" y="412721"/>
            <a:ext cx="5946000" cy="5943600"/>
          </a:xfrm>
          <a:prstGeom prst="arc">
            <a:avLst>
              <a:gd fmla="val 10758056" name="adj1"/>
              <a:gd fmla="val 16174588" name="adj2"/>
            </a:avLst>
          </a:prstGeom>
          <a:noFill/>
          <a:ln cap="rnd" cmpd="sng" w="1143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1" name="Google Shape;1251;p24"/>
          <p:cNvSpPr txBox="1"/>
          <p:nvPr/>
        </p:nvSpPr>
        <p:spPr>
          <a:xfrm>
            <a:off x="702663" y="952239"/>
            <a:ext cx="10354978" cy="5280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research,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method of virtualization of  ubiquitous databases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unified fashion way of how XML describes this database schema.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continued on: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Examine procedure in system tro</a:t>
            </a:r>
            <a:r>
              <a:rPr lang="en-US" sz="2400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24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ble recovery</a:t>
            </a:r>
            <a:endParaRPr/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rgbClr val="F1C23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Confirmation of compatibility of the log	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1C23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5"/>
          <p:cNvSpPr txBox="1"/>
          <p:nvPr>
            <p:ph idx="1" type="body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/>
              <a:t>THANK YOU FOR 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b="1" lang="en-US"/>
              <a:t>WATCHING!!!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b="0" i="0" lang="en-US" sz="28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28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2" name="Google Shape;1082;p3"/>
          <p:cNvSpPr txBox="1"/>
          <p:nvPr>
            <p:ph idx="1" type="body"/>
          </p:nvPr>
        </p:nvSpPr>
        <p:spPr>
          <a:xfrm>
            <a:off x="2691400" y="2921624"/>
            <a:ext cx="75228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/>
              <a:t>Introduction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"/>
          <p:cNvSpPr txBox="1"/>
          <p:nvPr>
            <p:ph idx="1" type="body"/>
          </p:nvPr>
        </p:nvSpPr>
        <p:spPr>
          <a:xfrm>
            <a:off x="833967" y="51718"/>
            <a:ext cx="342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US"/>
              <a:t>Introduction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88" name="Google Shape;1088;p4"/>
          <p:cNvSpPr/>
          <p:nvPr/>
        </p:nvSpPr>
        <p:spPr>
          <a:xfrm>
            <a:off x="160256" y="650449"/>
            <a:ext cx="11745798" cy="61011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are the most popular database systems? - Quora" id="1089" name="Google Shape;1089;p4"/>
          <p:cNvPicPr preferRelativeResize="0"/>
          <p:nvPr/>
        </p:nvPicPr>
        <p:blipFill rotWithShape="1">
          <a:blip r:embed="rId3">
            <a:alphaModFix/>
          </a:blip>
          <a:srcRect b="2267" l="0" r="0" t="0"/>
          <a:stretch/>
        </p:blipFill>
        <p:spPr>
          <a:xfrm>
            <a:off x="1185784" y="650447"/>
            <a:ext cx="10296063" cy="6101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4"/>
          <p:cNvSpPr/>
          <p:nvPr/>
        </p:nvSpPr>
        <p:spPr>
          <a:xfrm>
            <a:off x="3945513" y="1149475"/>
            <a:ext cx="7748438" cy="2790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Massive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stored in different database types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---- Ubiquitous databases </a:t>
            </a:r>
            <a:r>
              <a:rPr b="1" i="0" lang="en-US" sz="2400" u="none" cap="none" strike="noStrik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hereinaf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i="0" lang="en-US" sz="2400" u="none" cap="none" strike="noStrik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ter :</a:t>
            </a:r>
            <a:endParaRPr b="1" i="0" sz="1800" u="none" cap="none" strike="noStrike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AutoNum type="alphaUcPeriod"/>
            </a:pPr>
            <a:r>
              <a:rPr b="1" i="0" lang="en-U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Typically Much time spent (database selection &amp; data collection)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endParaRPr/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AutoNum type="alphaUcPeriod"/>
            </a:pPr>
            <a:r>
              <a:rPr b="1" i="0" lang="en-U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Ideally Much time spent ( Data analysis and rule extraction)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4"/>
          <p:cNvSpPr/>
          <p:nvPr/>
        </p:nvSpPr>
        <p:spPr>
          <a:xfrm rot="5400000">
            <a:off x="162744" y="647961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"/>
          <p:cNvSpPr txBox="1"/>
          <p:nvPr>
            <p:ph idx="1" type="body"/>
          </p:nvPr>
        </p:nvSpPr>
        <p:spPr>
          <a:xfrm>
            <a:off x="833967" y="51718"/>
            <a:ext cx="342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US"/>
              <a:t>Introduction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97" name="Google Shape;1097;p5"/>
          <p:cNvSpPr/>
          <p:nvPr/>
        </p:nvSpPr>
        <p:spPr>
          <a:xfrm>
            <a:off x="160256" y="650448"/>
            <a:ext cx="11745798" cy="61011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"/>
          <p:cNvSpPr/>
          <p:nvPr/>
        </p:nvSpPr>
        <p:spPr>
          <a:xfrm>
            <a:off x="1532251" y="1356864"/>
            <a:ext cx="10062718" cy="516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one: Virtualization Technology development: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Make people working with database much easier.</a:t>
            </a:r>
            <a:endParaRPr b="1" i="0" sz="2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Two: Virtualization Technology (*Problem remained):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Dealing with Incompatibility between the virtual database and the real databases</a:t>
            </a:r>
            <a:r>
              <a:rPr b="0" i="0" lang="en-US" sz="18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5"/>
          <p:cNvSpPr/>
          <p:nvPr/>
        </p:nvSpPr>
        <p:spPr>
          <a:xfrm rot="5400000">
            <a:off x="162744" y="647961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"/>
          <p:cNvSpPr txBox="1"/>
          <p:nvPr>
            <p:ph idx="1" type="body"/>
          </p:nvPr>
        </p:nvSpPr>
        <p:spPr>
          <a:xfrm>
            <a:off x="833967" y="51718"/>
            <a:ext cx="342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US"/>
              <a:t>Introduction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105" name="Google Shape;1105;p6"/>
          <p:cNvSpPr/>
          <p:nvPr/>
        </p:nvSpPr>
        <p:spPr>
          <a:xfrm>
            <a:off x="160256" y="650449"/>
            <a:ext cx="11745798" cy="61011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i="1" lang="en-US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Diagram: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"/>
          <p:cNvSpPr/>
          <p:nvPr/>
        </p:nvSpPr>
        <p:spPr>
          <a:xfrm rot="5400000">
            <a:off x="86510" y="724195"/>
            <a:ext cx="609405" cy="4619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hat is Data Virtualization" id="1107" name="Google Shape;1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501" y="862133"/>
            <a:ext cx="8432277" cy="5677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"/>
          <p:cNvSpPr txBox="1"/>
          <p:nvPr>
            <p:ph idx="1" type="body"/>
          </p:nvPr>
        </p:nvSpPr>
        <p:spPr>
          <a:xfrm>
            <a:off x="833967" y="51718"/>
            <a:ext cx="342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US"/>
              <a:t>Introduction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113" name="Google Shape;1113;p7"/>
          <p:cNvSpPr/>
          <p:nvPr/>
        </p:nvSpPr>
        <p:spPr>
          <a:xfrm>
            <a:off x="160256" y="650449"/>
            <a:ext cx="11745798" cy="61011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1" lang="en-US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Detailed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  Diagram:</a:t>
            </a:r>
            <a:endParaRPr b="1" i="1" sz="3200" u="none" cap="none" strike="noStrik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4" name="Google Shape;1114;p7"/>
          <p:cNvSpPr/>
          <p:nvPr/>
        </p:nvSpPr>
        <p:spPr>
          <a:xfrm rot="5400000">
            <a:off x="86510" y="724195"/>
            <a:ext cx="609405" cy="46191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igure 1. Database virtualization technique" id="1115" name="Google Shape;1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866" y="916690"/>
            <a:ext cx="7187642" cy="556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00"/>
              <a:buFont typeface="Arial"/>
              <a:buNone/>
            </a:pPr>
            <a:r>
              <a:rPr b="0" i="0" lang="en-US" sz="28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87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1" name="Google Shape;1121;p8"/>
          <p:cNvSpPr txBox="1"/>
          <p:nvPr>
            <p:ph idx="1" type="body"/>
          </p:nvPr>
        </p:nvSpPr>
        <p:spPr>
          <a:xfrm>
            <a:off x="2691400" y="2921624"/>
            <a:ext cx="75228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-US"/>
              <a:t>Related Research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"/>
          <p:cNvSpPr txBox="1"/>
          <p:nvPr>
            <p:ph idx="1" type="body"/>
          </p:nvPr>
        </p:nvSpPr>
        <p:spPr>
          <a:xfrm>
            <a:off x="833967" y="51718"/>
            <a:ext cx="3424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US"/>
              <a:t>Related Research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127" name="Google Shape;1127;p9"/>
          <p:cNvSpPr/>
          <p:nvPr/>
        </p:nvSpPr>
        <p:spPr>
          <a:xfrm>
            <a:off x="160256" y="650448"/>
            <a:ext cx="11745798" cy="61011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9"/>
          <p:cNvSpPr/>
          <p:nvPr/>
        </p:nvSpPr>
        <p:spPr>
          <a:xfrm>
            <a:off x="1466264" y="1187181"/>
            <a:ext cx="10062718" cy="539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 Research: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data sources: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A way to disseminate information to all users (in a mobile computing environment) without fail.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A way to integrate data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A way to wrap data from various sources (RDBs, Web, and Excel files) 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XML data structure schema: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A XML-to-relational mapping framework and system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A mechanism (for modifying and querying database contents)</a:t>
            </a:r>
            <a:endParaRPr b="1" i="0" sz="2000" u="none" cap="none" strike="noStrike">
              <a:solidFill>
                <a:srgbClr val="FFD9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The cost-based XML storage (mapping engine and space)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The integration of XML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 The common data model and schema based on XML</a:t>
            </a:r>
            <a:endParaRPr/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9"/>
          <p:cNvSpPr/>
          <p:nvPr/>
        </p:nvSpPr>
        <p:spPr>
          <a:xfrm rot="5400000">
            <a:off x="162744" y="647961"/>
            <a:ext cx="1724510" cy="17294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dward E</dc:creator>
</cp:coreProperties>
</file>