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Poppins" charset="1" panose="00000500000000000000"/>
      <p:regular r:id="rId28"/>
    </p:embeddedFont>
    <p:embeddedFont>
      <p:font typeface="Poppins Bold" charset="1" panose="000008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slide1.xml><?xml version="1.0" encoding="utf-8"?>
<p:sld xmlns:p="http://schemas.openxmlformats.org/presentationml/2006/main" xmlns:a="http://schemas.openxmlformats.org/drawingml/2006/main">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972274" y="7600764"/>
            <a:ext cx="20279578" cy="0"/>
          </a:xfrm>
          <a:prstGeom prst="line">
            <a:avLst/>
          </a:prstGeom>
          <a:ln cap="flat" w="9525">
            <a:solidFill>
              <a:srgbClr val="FFFFFF"/>
            </a:solidFill>
            <a:prstDash val="solid"/>
            <a:headEnd type="none" len="sm" w="sm"/>
            <a:tailEnd type="none" len="sm" w="sm"/>
          </a:ln>
        </p:spPr>
      </p:sp>
      <p:sp>
        <p:nvSpPr>
          <p:cNvPr name="TextBox 3" id="3"/>
          <p:cNvSpPr txBox="true"/>
          <p:nvPr/>
        </p:nvSpPr>
        <p:spPr>
          <a:xfrm rot="0">
            <a:off x="5440254" y="6476886"/>
            <a:ext cx="8138360" cy="321945"/>
          </a:xfrm>
          <a:prstGeom prst="rect">
            <a:avLst/>
          </a:prstGeom>
        </p:spPr>
        <p:txBody>
          <a:bodyPr anchor="t" rtlCol="false" tIns="0" lIns="0" bIns="0" rIns="0">
            <a:spAutoFit/>
          </a:bodyPr>
          <a:lstStyle/>
          <a:p>
            <a:pPr algn="l">
              <a:lnSpc>
                <a:spcPts val="2340"/>
              </a:lnSpc>
            </a:pPr>
            <a:r>
              <a:rPr lang="en-US" sz="2000" spc="744">
                <a:solidFill>
                  <a:srgbClr val="FFFFFF"/>
                </a:solidFill>
                <a:latin typeface="Poppins"/>
                <a:ea typeface="Poppins"/>
                <a:cs typeface="Poppins"/>
                <a:sym typeface="Poppins"/>
              </a:rPr>
              <a:t>OBJECT - ORIENTED PROGRAMMING</a:t>
            </a:r>
          </a:p>
        </p:txBody>
      </p:sp>
      <p:sp>
        <p:nvSpPr>
          <p:cNvPr name="TextBox 4" id="4"/>
          <p:cNvSpPr txBox="true"/>
          <p:nvPr/>
        </p:nvSpPr>
        <p:spPr>
          <a:xfrm rot="0">
            <a:off x="1563006" y="8580103"/>
            <a:ext cx="2466661" cy="425450"/>
          </a:xfrm>
          <a:prstGeom prst="rect">
            <a:avLst/>
          </a:prstGeom>
        </p:spPr>
        <p:txBody>
          <a:bodyPr anchor="t" rtlCol="false" tIns="0" lIns="0" bIns="0" rIns="0">
            <a:spAutoFit/>
          </a:bodyPr>
          <a:lstStyle/>
          <a:p>
            <a:pPr algn="ctr">
              <a:lnSpc>
                <a:spcPts val="3400"/>
              </a:lnSpc>
            </a:pPr>
            <a:r>
              <a:rPr lang="en-US" sz="2000">
                <a:solidFill>
                  <a:srgbClr val="000000"/>
                </a:solidFill>
                <a:latin typeface="Poppins"/>
                <a:ea typeface="Poppins"/>
                <a:cs typeface="Poppins"/>
                <a:sym typeface="Poppins"/>
              </a:rPr>
              <a:t>Start Slide</a:t>
            </a:r>
          </a:p>
        </p:txBody>
      </p:sp>
      <p:sp>
        <p:nvSpPr>
          <p:cNvPr name="TextBox 5" id="5"/>
          <p:cNvSpPr txBox="true"/>
          <p:nvPr/>
        </p:nvSpPr>
        <p:spPr>
          <a:xfrm rot="0">
            <a:off x="7251237" y="4074160"/>
            <a:ext cx="3785526" cy="1852931"/>
          </a:xfrm>
          <a:prstGeom prst="rect">
            <a:avLst/>
          </a:prstGeom>
        </p:spPr>
        <p:txBody>
          <a:bodyPr anchor="t" rtlCol="false" tIns="0" lIns="0" bIns="0" rIns="0">
            <a:spAutoFit/>
          </a:bodyPr>
          <a:lstStyle/>
          <a:p>
            <a:pPr algn="ctr">
              <a:lnSpc>
                <a:spcPts val="14419"/>
              </a:lnSpc>
              <a:spcBef>
                <a:spcPct val="0"/>
              </a:spcBef>
            </a:pPr>
            <a:r>
              <a:rPr lang="en-US" b="true" sz="10299">
                <a:solidFill>
                  <a:srgbClr val="FFFFFF"/>
                </a:solidFill>
                <a:latin typeface="Poppins Bold"/>
                <a:ea typeface="Poppins Bold"/>
                <a:cs typeface="Poppins Bold"/>
                <a:sym typeface="Poppins Bold"/>
              </a:rPr>
              <a:t>Tetris</a:t>
            </a:r>
          </a:p>
        </p:txBody>
      </p:sp>
      <p:sp>
        <p:nvSpPr>
          <p:cNvPr name="AutoShape 6" id="6"/>
          <p:cNvSpPr/>
          <p:nvPr/>
        </p:nvSpPr>
        <p:spPr>
          <a:xfrm>
            <a:off x="5010883" y="3469322"/>
            <a:ext cx="20279578" cy="0"/>
          </a:xfrm>
          <a:prstGeom prst="line">
            <a:avLst/>
          </a:prstGeom>
          <a:ln cap="flat" w="9525">
            <a:solidFill>
              <a:srgbClr val="FFFFFF"/>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V="true">
            <a:off x="9144000" y="1919426"/>
            <a:ext cx="0" cy="8821969"/>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AutoShape 3" id="3"/>
          <p:cNvSpPr/>
          <p:nvPr/>
        </p:nvSpPr>
        <p:spPr>
          <a:xfrm flipV="true">
            <a:off x="9144000" y="-5775111"/>
            <a:ext cx="0" cy="6484227"/>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Freeform 4" id="4"/>
          <p:cNvSpPr/>
          <p:nvPr/>
        </p:nvSpPr>
        <p:spPr>
          <a:xfrm flipH="false" flipV="false" rot="0">
            <a:off x="3033714" y="2341544"/>
            <a:ext cx="2782405" cy="4368077"/>
          </a:xfrm>
          <a:custGeom>
            <a:avLst/>
            <a:gdLst/>
            <a:ahLst/>
            <a:cxnLst/>
            <a:rect r="r" b="b" t="t" l="l"/>
            <a:pathLst>
              <a:path h="4368077" w="2782405">
                <a:moveTo>
                  <a:pt x="0" y="0"/>
                </a:moveTo>
                <a:lnTo>
                  <a:pt x="2782406" y="0"/>
                </a:lnTo>
                <a:lnTo>
                  <a:pt x="2782406" y="4368077"/>
                </a:lnTo>
                <a:lnTo>
                  <a:pt x="0" y="4368077"/>
                </a:lnTo>
                <a:lnTo>
                  <a:pt x="0" y="0"/>
                </a:lnTo>
                <a:close/>
              </a:path>
            </a:pathLst>
          </a:custGeom>
          <a:blipFill>
            <a:blip r:embed="rId2"/>
            <a:stretch>
              <a:fillRect l="0" t="0" r="0" b="0"/>
            </a:stretch>
          </a:blipFill>
        </p:spPr>
      </p:sp>
      <p:sp>
        <p:nvSpPr>
          <p:cNvPr name="Freeform 5" id="5"/>
          <p:cNvSpPr/>
          <p:nvPr/>
        </p:nvSpPr>
        <p:spPr>
          <a:xfrm flipH="false" flipV="false" rot="0">
            <a:off x="10593287" y="2962658"/>
            <a:ext cx="6951080" cy="3746963"/>
          </a:xfrm>
          <a:custGeom>
            <a:avLst/>
            <a:gdLst/>
            <a:ahLst/>
            <a:cxnLst/>
            <a:rect r="r" b="b" t="t" l="l"/>
            <a:pathLst>
              <a:path h="3746963" w="6951080">
                <a:moveTo>
                  <a:pt x="0" y="0"/>
                </a:moveTo>
                <a:lnTo>
                  <a:pt x="6951080" y="0"/>
                </a:lnTo>
                <a:lnTo>
                  <a:pt x="6951080" y="3746963"/>
                </a:lnTo>
                <a:lnTo>
                  <a:pt x="0" y="3746963"/>
                </a:lnTo>
                <a:lnTo>
                  <a:pt x="0" y="0"/>
                </a:lnTo>
                <a:close/>
              </a:path>
            </a:pathLst>
          </a:custGeom>
          <a:blipFill>
            <a:blip r:embed="rId3"/>
            <a:stretch>
              <a:fillRect l="0" t="0" r="0" b="0"/>
            </a:stretch>
          </a:blipFill>
        </p:spPr>
      </p:sp>
      <p:sp>
        <p:nvSpPr>
          <p:cNvPr name="TextBox 6" id="6"/>
          <p:cNvSpPr txBox="true"/>
          <p:nvPr/>
        </p:nvSpPr>
        <p:spPr>
          <a:xfrm rot="0">
            <a:off x="3242186" y="747216"/>
            <a:ext cx="11803628" cy="1172211"/>
          </a:xfrm>
          <a:prstGeom prst="rect">
            <a:avLst/>
          </a:prstGeom>
        </p:spPr>
        <p:txBody>
          <a:bodyPr anchor="t" rtlCol="false" tIns="0" lIns="0" bIns="0" rIns="0">
            <a:spAutoFit/>
          </a:bodyPr>
          <a:lstStyle/>
          <a:p>
            <a:pPr algn="ctr">
              <a:lnSpc>
                <a:spcPts val="8320"/>
              </a:lnSpc>
            </a:pPr>
            <a:r>
              <a:rPr lang="en-US" sz="8000" b="true">
                <a:solidFill>
                  <a:srgbClr val="FFFFFF"/>
                </a:solidFill>
                <a:latin typeface="Poppins Bold"/>
                <a:ea typeface="Poppins Bold"/>
                <a:cs typeface="Poppins Bold"/>
                <a:sym typeface="Poppins Bold"/>
              </a:rPr>
              <a:t>Game Rules</a:t>
            </a:r>
          </a:p>
        </p:txBody>
      </p:sp>
      <p:sp>
        <p:nvSpPr>
          <p:cNvPr name="TextBox 7" id="7"/>
          <p:cNvSpPr txBox="true"/>
          <p:nvPr/>
        </p:nvSpPr>
        <p:spPr>
          <a:xfrm rot="0">
            <a:off x="1679228" y="7855601"/>
            <a:ext cx="6028122" cy="2095501"/>
          </a:xfrm>
          <a:prstGeom prst="rect">
            <a:avLst/>
          </a:prstGeom>
        </p:spPr>
        <p:txBody>
          <a:bodyPr anchor="t" rtlCol="false" tIns="0" lIns="0" bIns="0" rIns="0">
            <a:spAutoFit/>
          </a:bodyPr>
          <a:lstStyle/>
          <a:p>
            <a:pPr algn="ctr">
              <a:lnSpc>
                <a:spcPts val="4199"/>
              </a:lnSpc>
            </a:pPr>
            <a:r>
              <a:rPr lang="en-US" sz="2999" b="true">
                <a:solidFill>
                  <a:srgbClr val="FFFFFF"/>
                </a:solidFill>
                <a:latin typeface="Poppins Bold"/>
                <a:ea typeface="Poppins Bold"/>
                <a:cs typeface="Poppins Bold"/>
                <a:sym typeface="Poppins Bold"/>
              </a:rPr>
              <a:t>Figure  9: Mino_Bar cannot rotate when collide the wall</a:t>
            </a:r>
          </a:p>
          <a:p>
            <a:pPr algn="ctr">
              <a:lnSpc>
                <a:spcPts val="4199"/>
              </a:lnSpc>
            </a:pPr>
            <a:r>
              <a:rPr lang="en-US" sz="2999" b="true">
                <a:solidFill>
                  <a:srgbClr val="FFFFFF"/>
                </a:solidFill>
                <a:latin typeface="Poppins Bold"/>
                <a:ea typeface="Poppins Bold"/>
                <a:cs typeface="Poppins Bold"/>
                <a:sym typeface="Poppins Bold"/>
              </a:rPr>
              <a:t>        </a:t>
            </a:r>
          </a:p>
          <a:p>
            <a:pPr algn="ctr">
              <a:lnSpc>
                <a:spcPts val="4199"/>
              </a:lnSpc>
              <a:spcBef>
                <a:spcPct val="0"/>
              </a:spcBef>
            </a:pPr>
          </a:p>
        </p:txBody>
      </p:sp>
      <p:sp>
        <p:nvSpPr>
          <p:cNvPr name="TextBox 8" id="8"/>
          <p:cNvSpPr txBox="true"/>
          <p:nvPr/>
        </p:nvSpPr>
        <p:spPr>
          <a:xfrm rot="0">
            <a:off x="11054766" y="7631763"/>
            <a:ext cx="6028122" cy="1047751"/>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Poppins Bold"/>
                <a:ea typeface="Poppins Bold"/>
                <a:cs typeface="Poppins Bold"/>
                <a:sym typeface="Poppins Bold"/>
              </a:rPr>
              <a:t>Figure 10:  Mino cannot rotate when collide the floor</a:t>
            </a:r>
          </a:p>
        </p:txBody>
      </p:sp>
    </p:spTree>
  </p:cSld>
  <p:clrMapOvr>
    <a:masterClrMapping/>
  </p:clrMapOvr>
  <p:transition spd="slow">
    <p:push dir="u"/>
  </p:transition>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663430"/>
            <a:ext cx="8375979" cy="894748"/>
          </a:xfrm>
          <a:prstGeom prst="rect">
            <a:avLst/>
          </a:prstGeom>
        </p:spPr>
        <p:txBody>
          <a:bodyPr anchor="t" rtlCol="false" tIns="0" lIns="0" bIns="0" rIns="0">
            <a:spAutoFit/>
          </a:bodyPr>
          <a:lstStyle/>
          <a:p>
            <a:pPr algn="l">
              <a:lnSpc>
                <a:spcPts val="6306"/>
              </a:lnSpc>
            </a:pPr>
            <a:r>
              <a:rPr lang="en-US" sz="6064" b="true">
                <a:solidFill>
                  <a:srgbClr val="FFFFFF"/>
                </a:solidFill>
                <a:latin typeface="Poppins Bold"/>
                <a:ea typeface="Poppins Bold"/>
                <a:cs typeface="Poppins Bold"/>
                <a:sym typeface="Poppins Bold"/>
              </a:rPr>
              <a:t>Game Rules</a:t>
            </a:r>
          </a:p>
        </p:txBody>
      </p:sp>
      <p:sp>
        <p:nvSpPr>
          <p:cNvPr name="AutoShape 3" id="3"/>
          <p:cNvSpPr/>
          <p:nvPr/>
        </p:nvSpPr>
        <p:spPr>
          <a:xfrm>
            <a:off x="0" y="9248758"/>
            <a:ext cx="13587078" cy="9542"/>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AutoShape 4" id="4"/>
          <p:cNvSpPr/>
          <p:nvPr/>
        </p:nvSpPr>
        <p:spPr>
          <a:xfrm flipV="true">
            <a:off x="7503513" y="1019175"/>
            <a:ext cx="8705662" cy="9525"/>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grpSp>
        <p:nvGrpSpPr>
          <p:cNvPr name="Group 5" id="5"/>
          <p:cNvGrpSpPr/>
          <p:nvPr/>
        </p:nvGrpSpPr>
        <p:grpSpPr>
          <a:xfrm rot="0">
            <a:off x="9488100" y="3626811"/>
            <a:ext cx="6721074" cy="1815283"/>
            <a:chOff x="0" y="0"/>
            <a:chExt cx="8961433" cy="2420377"/>
          </a:xfrm>
        </p:grpSpPr>
        <p:grpSp>
          <p:nvGrpSpPr>
            <p:cNvPr name="Group 6" id="6"/>
            <p:cNvGrpSpPr/>
            <p:nvPr/>
          </p:nvGrpSpPr>
          <p:grpSpPr>
            <a:xfrm rot="0">
              <a:off x="0" y="0"/>
              <a:ext cx="8961433" cy="2420377"/>
              <a:chOff x="0" y="0"/>
              <a:chExt cx="6768381" cy="1828060"/>
            </a:xfrm>
          </p:grpSpPr>
          <p:sp>
            <p:nvSpPr>
              <p:cNvPr name="Freeform 7" id="7"/>
              <p:cNvSpPr/>
              <p:nvPr/>
            </p:nvSpPr>
            <p:spPr>
              <a:xfrm flipH="false" flipV="false" rot="0">
                <a:off x="0" y="0"/>
                <a:ext cx="6768381" cy="1828060"/>
              </a:xfrm>
              <a:custGeom>
                <a:avLst/>
                <a:gdLst/>
                <a:ahLst/>
                <a:cxnLst/>
                <a:rect r="r" b="b" t="t" l="l"/>
                <a:pathLst>
                  <a:path h="1828060" w="6768381">
                    <a:moveTo>
                      <a:pt x="15251" y="0"/>
                    </a:moveTo>
                    <a:lnTo>
                      <a:pt x="6753130" y="0"/>
                    </a:lnTo>
                    <a:cubicBezTo>
                      <a:pt x="6761553" y="0"/>
                      <a:pt x="6768381" y="6828"/>
                      <a:pt x="6768381" y="15251"/>
                    </a:cubicBezTo>
                    <a:lnTo>
                      <a:pt x="6768381" y="1812808"/>
                    </a:lnTo>
                    <a:cubicBezTo>
                      <a:pt x="6768381" y="1816853"/>
                      <a:pt x="6766775" y="1820732"/>
                      <a:pt x="6763914" y="1823593"/>
                    </a:cubicBezTo>
                    <a:cubicBezTo>
                      <a:pt x="6761054" y="1826453"/>
                      <a:pt x="6757175" y="1828060"/>
                      <a:pt x="6753130" y="1828060"/>
                    </a:cubicBezTo>
                    <a:lnTo>
                      <a:pt x="15251" y="1828060"/>
                    </a:lnTo>
                    <a:cubicBezTo>
                      <a:pt x="6828" y="1828060"/>
                      <a:pt x="0" y="1821231"/>
                      <a:pt x="0" y="1812808"/>
                    </a:cubicBezTo>
                    <a:lnTo>
                      <a:pt x="0" y="15251"/>
                    </a:lnTo>
                    <a:cubicBezTo>
                      <a:pt x="0" y="6828"/>
                      <a:pt x="6828" y="0"/>
                      <a:pt x="15251"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8" id="8"/>
              <p:cNvSpPr txBox="true"/>
              <p:nvPr/>
            </p:nvSpPr>
            <p:spPr>
              <a:xfrm>
                <a:off x="0" y="-38100"/>
                <a:ext cx="6768381" cy="186616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134969" y="154958"/>
              <a:ext cx="3280791" cy="588222"/>
            </a:xfrm>
            <a:prstGeom prst="rect">
              <a:avLst/>
            </a:prstGeom>
          </p:spPr>
          <p:txBody>
            <a:bodyPr anchor="t" rtlCol="false" tIns="0" lIns="0" bIns="0" rIns="0">
              <a:spAutoFit/>
            </a:bodyPr>
            <a:lstStyle/>
            <a:p>
              <a:pPr algn="l" marL="0" indent="0" lvl="0">
                <a:lnSpc>
                  <a:spcPts val="3639"/>
                </a:lnSpc>
                <a:spcBef>
                  <a:spcPct val="0"/>
                </a:spcBef>
              </a:pPr>
              <a:r>
                <a:rPr lang="en-US" b="true" sz="2599">
                  <a:solidFill>
                    <a:srgbClr val="000000"/>
                  </a:solidFill>
                  <a:latin typeface="Poppins Bold"/>
                  <a:ea typeface="Poppins Bold"/>
                  <a:cs typeface="Poppins Bold"/>
                  <a:sym typeface="Poppins Bold"/>
                </a:rPr>
                <a:t>Game Pause</a:t>
              </a:r>
            </a:p>
          </p:txBody>
        </p:sp>
        <p:sp>
          <p:nvSpPr>
            <p:cNvPr name="TextBox 10" id="10"/>
            <p:cNvSpPr txBox="true"/>
            <p:nvPr/>
          </p:nvSpPr>
          <p:spPr>
            <a:xfrm rot="0">
              <a:off x="531019" y="1189517"/>
              <a:ext cx="8103438" cy="992929"/>
            </a:xfrm>
            <a:prstGeom prst="rect">
              <a:avLst/>
            </a:prstGeom>
          </p:spPr>
          <p:txBody>
            <a:bodyPr anchor="t" rtlCol="false" tIns="0" lIns="0" bIns="0" rIns="0">
              <a:spAutoFit/>
            </a:bodyPr>
            <a:lstStyle/>
            <a:p>
              <a:pPr algn="just">
                <a:lnSpc>
                  <a:spcPts val="3076"/>
                </a:lnSpc>
              </a:pPr>
              <a:r>
                <a:rPr lang="en-US" sz="1809">
                  <a:solidFill>
                    <a:srgbClr val="000000"/>
                  </a:solidFill>
                  <a:latin typeface="Poppins"/>
                  <a:ea typeface="Poppins"/>
                  <a:cs typeface="Poppins"/>
                  <a:sym typeface="Poppins"/>
                </a:rPr>
                <a:t>Player can take a break in the middle of the game by pressed the key to pop up the Pause Panel</a:t>
              </a:r>
            </a:p>
          </p:txBody>
        </p:sp>
      </p:grpSp>
      <p:sp>
        <p:nvSpPr>
          <p:cNvPr name="Freeform 11" id="11"/>
          <p:cNvSpPr/>
          <p:nvPr/>
        </p:nvSpPr>
        <p:spPr>
          <a:xfrm flipH="false" flipV="false" rot="0">
            <a:off x="1028700" y="2823593"/>
            <a:ext cx="6532463" cy="4205832"/>
          </a:xfrm>
          <a:custGeom>
            <a:avLst/>
            <a:gdLst/>
            <a:ahLst/>
            <a:cxnLst/>
            <a:rect r="r" b="b" t="t" l="l"/>
            <a:pathLst>
              <a:path h="4205832" w="6532463">
                <a:moveTo>
                  <a:pt x="0" y="0"/>
                </a:moveTo>
                <a:lnTo>
                  <a:pt x="6532463" y="0"/>
                </a:lnTo>
                <a:lnTo>
                  <a:pt x="6532463" y="4205833"/>
                </a:lnTo>
                <a:lnTo>
                  <a:pt x="0" y="4205833"/>
                </a:lnTo>
                <a:lnTo>
                  <a:pt x="0" y="0"/>
                </a:lnTo>
                <a:close/>
              </a:path>
            </a:pathLst>
          </a:custGeom>
          <a:blipFill>
            <a:blip r:embed="rId2"/>
            <a:stretch>
              <a:fillRect l="0" t="0" r="0" b="0"/>
            </a:stretch>
          </a:blipFill>
        </p:spPr>
      </p:sp>
      <p:sp>
        <p:nvSpPr>
          <p:cNvPr name="TextBox 12" id="12"/>
          <p:cNvSpPr txBox="true"/>
          <p:nvPr/>
        </p:nvSpPr>
        <p:spPr>
          <a:xfrm rot="0">
            <a:off x="1474736" y="8218641"/>
            <a:ext cx="8713739" cy="523876"/>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Poppins Bold"/>
                <a:ea typeface="Poppins Bold"/>
                <a:cs typeface="Poppins Bold"/>
                <a:sym typeface="Poppins Bold"/>
              </a:rPr>
              <a:t>Figure 11 </a:t>
            </a:r>
            <a:r>
              <a:rPr lang="en-US" sz="2999">
                <a:solidFill>
                  <a:srgbClr val="FFFFFF"/>
                </a:solidFill>
                <a:latin typeface="Poppins"/>
                <a:ea typeface="Poppins"/>
                <a:cs typeface="Poppins"/>
                <a:sym typeface="Poppins"/>
              </a:rPr>
              <a:t> : PauseScreen</a:t>
            </a:r>
          </a:p>
        </p:txBody>
      </p:sp>
    </p:spTree>
  </p:cSld>
  <p:clrMapOvr>
    <a:masterClrMapping/>
  </p:clrMapOvr>
  <p:transition spd="slow">
    <p:push dir="u"/>
  </p:transition>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663430"/>
            <a:ext cx="8375979" cy="894748"/>
          </a:xfrm>
          <a:prstGeom prst="rect">
            <a:avLst/>
          </a:prstGeom>
        </p:spPr>
        <p:txBody>
          <a:bodyPr anchor="t" rtlCol="false" tIns="0" lIns="0" bIns="0" rIns="0">
            <a:spAutoFit/>
          </a:bodyPr>
          <a:lstStyle/>
          <a:p>
            <a:pPr algn="l">
              <a:lnSpc>
                <a:spcPts val="6306"/>
              </a:lnSpc>
            </a:pPr>
            <a:r>
              <a:rPr lang="en-US" sz="6064" b="true">
                <a:solidFill>
                  <a:srgbClr val="FFFFFF"/>
                </a:solidFill>
                <a:latin typeface="Poppins Bold"/>
                <a:ea typeface="Poppins Bold"/>
                <a:cs typeface="Poppins Bold"/>
                <a:sym typeface="Poppins Bold"/>
              </a:rPr>
              <a:t>Game Rules</a:t>
            </a:r>
          </a:p>
        </p:txBody>
      </p:sp>
      <p:sp>
        <p:nvSpPr>
          <p:cNvPr name="AutoShape 3" id="3"/>
          <p:cNvSpPr/>
          <p:nvPr/>
        </p:nvSpPr>
        <p:spPr>
          <a:xfrm>
            <a:off x="-873342" y="9248758"/>
            <a:ext cx="14212289" cy="9542"/>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AutoShape 4" id="4"/>
          <p:cNvSpPr/>
          <p:nvPr/>
        </p:nvSpPr>
        <p:spPr>
          <a:xfrm flipV="true">
            <a:off x="7503513" y="1019175"/>
            <a:ext cx="8705662" cy="9525"/>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Freeform 5" id="5"/>
          <p:cNvSpPr/>
          <p:nvPr/>
        </p:nvSpPr>
        <p:spPr>
          <a:xfrm flipH="false" flipV="false" rot="0">
            <a:off x="2529072" y="1687489"/>
            <a:ext cx="4054363" cy="6491536"/>
          </a:xfrm>
          <a:custGeom>
            <a:avLst/>
            <a:gdLst/>
            <a:ahLst/>
            <a:cxnLst/>
            <a:rect r="r" b="b" t="t" l="l"/>
            <a:pathLst>
              <a:path h="6491536" w="4054363">
                <a:moveTo>
                  <a:pt x="0" y="0"/>
                </a:moveTo>
                <a:lnTo>
                  <a:pt x="4054362" y="0"/>
                </a:lnTo>
                <a:lnTo>
                  <a:pt x="4054362" y="6491535"/>
                </a:lnTo>
                <a:lnTo>
                  <a:pt x="0" y="6491535"/>
                </a:lnTo>
                <a:lnTo>
                  <a:pt x="0" y="0"/>
                </a:lnTo>
                <a:close/>
              </a:path>
            </a:pathLst>
          </a:custGeom>
          <a:blipFill>
            <a:blip r:embed="rId2"/>
            <a:stretch>
              <a:fillRect l="0" t="0" r="0" b="0"/>
            </a:stretch>
          </a:blipFill>
        </p:spPr>
      </p:sp>
      <p:grpSp>
        <p:nvGrpSpPr>
          <p:cNvPr name="Group 6" id="6"/>
          <p:cNvGrpSpPr/>
          <p:nvPr/>
        </p:nvGrpSpPr>
        <p:grpSpPr>
          <a:xfrm rot="0">
            <a:off x="6934965" y="2137589"/>
            <a:ext cx="5970307" cy="2410548"/>
            <a:chOff x="0" y="0"/>
            <a:chExt cx="7960410" cy="3214064"/>
          </a:xfrm>
        </p:grpSpPr>
        <p:grpSp>
          <p:nvGrpSpPr>
            <p:cNvPr name="Group 7" id="7"/>
            <p:cNvGrpSpPr/>
            <p:nvPr/>
          </p:nvGrpSpPr>
          <p:grpSpPr>
            <a:xfrm rot="0">
              <a:off x="0" y="0"/>
              <a:ext cx="7960410" cy="3214064"/>
              <a:chOff x="0" y="0"/>
              <a:chExt cx="6012330" cy="2427515"/>
            </a:xfrm>
          </p:grpSpPr>
          <p:sp>
            <p:nvSpPr>
              <p:cNvPr name="Freeform 8" id="8"/>
              <p:cNvSpPr/>
              <p:nvPr/>
            </p:nvSpPr>
            <p:spPr>
              <a:xfrm flipH="false" flipV="false" rot="0">
                <a:off x="0" y="0"/>
                <a:ext cx="6012330" cy="2427515"/>
              </a:xfrm>
              <a:custGeom>
                <a:avLst/>
                <a:gdLst/>
                <a:ahLst/>
                <a:cxnLst/>
                <a:rect r="r" b="b" t="t" l="l"/>
                <a:pathLst>
                  <a:path h="2427515" w="6012330">
                    <a:moveTo>
                      <a:pt x="17169" y="0"/>
                    </a:moveTo>
                    <a:lnTo>
                      <a:pt x="5995161" y="0"/>
                    </a:lnTo>
                    <a:cubicBezTo>
                      <a:pt x="5999714" y="0"/>
                      <a:pt x="6004082" y="1809"/>
                      <a:pt x="6007301" y="5029"/>
                    </a:cubicBezTo>
                    <a:cubicBezTo>
                      <a:pt x="6010521" y="8248"/>
                      <a:pt x="6012330" y="12615"/>
                      <a:pt x="6012330" y="17169"/>
                    </a:cubicBezTo>
                    <a:lnTo>
                      <a:pt x="6012330" y="2410346"/>
                    </a:lnTo>
                    <a:cubicBezTo>
                      <a:pt x="6012330" y="2414899"/>
                      <a:pt x="6010521" y="2419266"/>
                      <a:pt x="6007301" y="2422486"/>
                    </a:cubicBezTo>
                    <a:cubicBezTo>
                      <a:pt x="6004082" y="2425706"/>
                      <a:pt x="5999714" y="2427515"/>
                      <a:pt x="5995161" y="2427515"/>
                    </a:cubicBezTo>
                    <a:lnTo>
                      <a:pt x="17169" y="2427515"/>
                    </a:lnTo>
                    <a:cubicBezTo>
                      <a:pt x="12615" y="2427515"/>
                      <a:pt x="8248" y="2425706"/>
                      <a:pt x="5029" y="2422486"/>
                    </a:cubicBezTo>
                    <a:cubicBezTo>
                      <a:pt x="1809" y="2419266"/>
                      <a:pt x="0" y="2414899"/>
                      <a:pt x="0" y="2410346"/>
                    </a:cubicBezTo>
                    <a:lnTo>
                      <a:pt x="0" y="17169"/>
                    </a:lnTo>
                    <a:cubicBezTo>
                      <a:pt x="0" y="12615"/>
                      <a:pt x="1809" y="8248"/>
                      <a:pt x="5029" y="5029"/>
                    </a:cubicBezTo>
                    <a:cubicBezTo>
                      <a:pt x="8248" y="1809"/>
                      <a:pt x="12615" y="0"/>
                      <a:pt x="17169"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9" id="9"/>
              <p:cNvSpPr txBox="true"/>
              <p:nvPr/>
            </p:nvSpPr>
            <p:spPr>
              <a:xfrm>
                <a:off x="0" y="-38100"/>
                <a:ext cx="6012330" cy="2465615"/>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134969" y="94274"/>
              <a:ext cx="1973048" cy="588222"/>
            </a:xfrm>
            <a:prstGeom prst="rect">
              <a:avLst/>
            </a:prstGeom>
          </p:spPr>
          <p:txBody>
            <a:bodyPr anchor="t" rtlCol="false" tIns="0" lIns="0" bIns="0" rIns="0">
              <a:spAutoFit/>
            </a:bodyPr>
            <a:lstStyle/>
            <a:p>
              <a:pPr algn="l">
                <a:lnSpc>
                  <a:spcPts val="3639"/>
                </a:lnSpc>
                <a:spcBef>
                  <a:spcPct val="0"/>
                </a:spcBef>
              </a:pPr>
              <a:r>
                <a:rPr lang="en-US" b="true" sz="2599">
                  <a:solidFill>
                    <a:srgbClr val="000000"/>
                  </a:solidFill>
                  <a:latin typeface="Poppins Bold"/>
                  <a:ea typeface="Poppins Bold"/>
                  <a:cs typeface="Poppins Bold"/>
                  <a:sym typeface="Poppins Bold"/>
                </a:rPr>
                <a:t>Score</a:t>
              </a:r>
            </a:p>
          </p:txBody>
        </p:sp>
        <p:sp>
          <p:nvSpPr>
            <p:cNvPr name="TextBox 11" id="11"/>
            <p:cNvSpPr txBox="true"/>
            <p:nvPr/>
          </p:nvSpPr>
          <p:spPr>
            <a:xfrm rot="0">
              <a:off x="414154" y="973591"/>
              <a:ext cx="6929581" cy="1983842"/>
            </a:xfrm>
            <a:prstGeom prst="rect">
              <a:avLst/>
            </a:prstGeom>
          </p:spPr>
          <p:txBody>
            <a:bodyPr anchor="t" rtlCol="false" tIns="0" lIns="0" bIns="0" rIns="0">
              <a:spAutoFit/>
            </a:bodyPr>
            <a:lstStyle/>
            <a:p>
              <a:pPr algn="just">
                <a:lnSpc>
                  <a:spcPts val="3070"/>
                </a:lnSpc>
              </a:pPr>
              <a:r>
                <a:rPr lang="en-US" sz="1806">
                  <a:solidFill>
                    <a:srgbClr val="000000"/>
                  </a:solidFill>
                  <a:latin typeface="Poppins"/>
                  <a:ea typeface="Poppins"/>
                  <a:cs typeface="Poppins"/>
                  <a:sym typeface="Poppins"/>
                </a:rPr>
                <a:t>After the perfect 12 Block in line disappear , you will receive for each 1 + line and the score will be summed for 10 points.</a:t>
              </a:r>
            </a:p>
            <a:p>
              <a:pPr algn="just">
                <a:lnSpc>
                  <a:spcPts val="3070"/>
                </a:lnSpc>
              </a:pPr>
            </a:p>
          </p:txBody>
        </p:sp>
      </p:grpSp>
      <p:grpSp>
        <p:nvGrpSpPr>
          <p:cNvPr name="Group 12" id="12"/>
          <p:cNvGrpSpPr/>
          <p:nvPr/>
        </p:nvGrpSpPr>
        <p:grpSpPr>
          <a:xfrm rot="0">
            <a:off x="9144000" y="5166185"/>
            <a:ext cx="6721074" cy="2205808"/>
            <a:chOff x="0" y="0"/>
            <a:chExt cx="8961433" cy="2941077"/>
          </a:xfrm>
        </p:grpSpPr>
        <p:grpSp>
          <p:nvGrpSpPr>
            <p:cNvPr name="Group 13" id="13"/>
            <p:cNvGrpSpPr/>
            <p:nvPr/>
          </p:nvGrpSpPr>
          <p:grpSpPr>
            <a:xfrm rot="0">
              <a:off x="0" y="0"/>
              <a:ext cx="8961433" cy="2941077"/>
              <a:chOff x="0" y="0"/>
              <a:chExt cx="6768381" cy="2221333"/>
            </a:xfrm>
          </p:grpSpPr>
          <p:sp>
            <p:nvSpPr>
              <p:cNvPr name="Freeform 14" id="14"/>
              <p:cNvSpPr/>
              <p:nvPr/>
            </p:nvSpPr>
            <p:spPr>
              <a:xfrm flipH="false" flipV="false" rot="0">
                <a:off x="0" y="0"/>
                <a:ext cx="6768381" cy="2221333"/>
              </a:xfrm>
              <a:custGeom>
                <a:avLst/>
                <a:gdLst/>
                <a:ahLst/>
                <a:cxnLst/>
                <a:rect r="r" b="b" t="t" l="l"/>
                <a:pathLst>
                  <a:path h="2221333" w="6768381">
                    <a:moveTo>
                      <a:pt x="15251" y="0"/>
                    </a:moveTo>
                    <a:lnTo>
                      <a:pt x="6753130" y="0"/>
                    </a:lnTo>
                    <a:cubicBezTo>
                      <a:pt x="6761553" y="0"/>
                      <a:pt x="6768381" y="6828"/>
                      <a:pt x="6768381" y="15251"/>
                    </a:cubicBezTo>
                    <a:lnTo>
                      <a:pt x="6768381" y="2206082"/>
                    </a:lnTo>
                    <a:cubicBezTo>
                      <a:pt x="6768381" y="2214505"/>
                      <a:pt x="6761553" y="2221333"/>
                      <a:pt x="6753130" y="2221333"/>
                    </a:cubicBezTo>
                    <a:lnTo>
                      <a:pt x="15251" y="2221333"/>
                    </a:lnTo>
                    <a:cubicBezTo>
                      <a:pt x="6828" y="2221333"/>
                      <a:pt x="0" y="2214505"/>
                      <a:pt x="0" y="2206082"/>
                    </a:cubicBezTo>
                    <a:lnTo>
                      <a:pt x="0" y="15251"/>
                    </a:lnTo>
                    <a:cubicBezTo>
                      <a:pt x="0" y="6828"/>
                      <a:pt x="6828" y="0"/>
                      <a:pt x="15251"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15" id="15"/>
              <p:cNvSpPr txBox="true"/>
              <p:nvPr/>
            </p:nvSpPr>
            <p:spPr>
              <a:xfrm>
                <a:off x="0" y="-38100"/>
                <a:ext cx="6768381" cy="2259433"/>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134969" y="154958"/>
              <a:ext cx="3280791" cy="588222"/>
            </a:xfrm>
            <a:prstGeom prst="rect">
              <a:avLst/>
            </a:prstGeom>
          </p:spPr>
          <p:txBody>
            <a:bodyPr anchor="t" rtlCol="false" tIns="0" lIns="0" bIns="0" rIns="0">
              <a:spAutoFit/>
            </a:bodyPr>
            <a:lstStyle/>
            <a:p>
              <a:pPr algn="l" marL="0" indent="0" lvl="0">
                <a:lnSpc>
                  <a:spcPts val="3639"/>
                </a:lnSpc>
                <a:spcBef>
                  <a:spcPct val="0"/>
                </a:spcBef>
              </a:pPr>
              <a:r>
                <a:rPr lang="en-US" b="true" sz="2599">
                  <a:solidFill>
                    <a:srgbClr val="000000"/>
                  </a:solidFill>
                  <a:latin typeface="Poppins Bold"/>
                  <a:ea typeface="Poppins Bold"/>
                  <a:cs typeface="Poppins Bold"/>
                  <a:sym typeface="Poppins Bold"/>
                </a:rPr>
                <a:t>Game Over</a:t>
              </a:r>
            </a:p>
          </p:txBody>
        </p:sp>
        <p:sp>
          <p:nvSpPr>
            <p:cNvPr name="TextBox 17" id="17"/>
            <p:cNvSpPr txBox="true"/>
            <p:nvPr/>
          </p:nvSpPr>
          <p:spPr>
            <a:xfrm rot="0">
              <a:off x="531019" y="1189517"/>
              <a:ext cx="8103438" cy="1513629"/>
            </a:xfrm>
            <a:prstGeom prst="rect">
              <a:avLst/>
            </a:prstGeom>
          </p:spPr>
          <p:txBody>
            <a:bodyPr anchor="t" rtlCol="false" tIns="0" lIns="0" bIns="0" rIns="0">
              <a:spAutoFit/>
            </a:bodyPr>
            <a:lstStyle/>
            <a:p>
              <a:pPr algn="just">
                <a:lnSpc>
                  <a:spcPts val="3076"/>
                </a:lnSpc>
              </a:pPr>
              <a:r>
                <a:rPr lang="en-US" sz="1809">
                  <a:solidFill>
                    <a:srgbClr val="000000"/>
                  </a:solidFill>
                  <a:latin typeface="Poppins"/>
                  <a:ea typeface="Poppins"/>
                  <a:cs typeface="Poppins"/>
                  <a:sym typeface="Poppins"/>
                </a:rPr>
                <a:t>When the brick cannot go down anymore the game will be over , then the Game over Panel(figure 7) will pop up and stop the game </a:t>
              </a:r>
            </a:p>
          </p:txBody>
        </p:sp>
      </p:grpSp>
      <p:sp>
        <p:nvSpPr>
          <p:cNvPr name="Freeform 18" id="18"/>
          <p:cNvSpPr/>
          <p:nvPr/>
        </p:nvSpPr>
        <p:spPr>
          <a:xfrm flipH="false" flipV="false" rot="0">
            <a:off x="14667046" y="1248684"/>
            <a:ext cx="3084258" cy="3707041"/>
          </a:xfrm>
          <a:custGeom>
            <a:avLst/>
            <a:gdLst/>
            <a:ahLst/>
            <a:cxnLst/>
            <a:rect r="r" b="b" t="t" l="l"/>
            <a:pathLst>
              <a:path h="3707041" w="3084258">
                <a:moveTo>
                  <a:pt x="0" y="0"/>
                </a:moveTo>
                <a:lnTo>
                  <a:pt x="3084258" y="0"/>
                </a:lnTo>
                <a:lnTo>
                  <a:pt x="3084258" y="3707042"/>
                </a:lnTo>
                <a:lnTo>
                  <a:pt x="0" y="3707042"/>
                </a:lnTo>
                <a:lnTo>
                  <a:pt x="0" y="0"/>
                </a:lnTo>
                <a:close/>
              </a:path>
            </a:pathLst>
          </a:custGeom>
          <a:blipFill>
            <a:blip r:embed="rId3"/>
            <a:stretch>
              <a:fillRect l="0" t="0" r="0" b="0"/>
            </a:stretch>
          </a:blipFill>
        </p:spPr>
      </p:sp>
      <p:sp>
        <p:nvSpPr>
          <p:cNvPr name="TextBox 19" id="19"/>
          <p:cNvSpPr txBox="true"/>
          <p:nvPr/>
        </p:nvSpPr>
        <p:spPr>
          <a:xfrm rot="0">
            <a:off x="1474736" y="8218641"/>
            <a:ext cx="8713739" cy="523876"/>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Poppins Bold"/>
                <a:ea typeface="Poppins Bold"/>
                <a:cs typeface="Poppins Bold"/>
                <a:sym typeface="Poppins Bold"/>
              </a:rPr>
              <a:t>Figure 11 </a:t>
            </a:r>
            <a:r>
              <a:rPr lang="en-US" sz="2999">
                <a:solidFill>
                  <a:srgbClr val="FFFFFF"/>
                </a:solidFill>
                <a:latin typeface="Poppins"/>
                <a:ea typeface="Poppins"/>
                <a:cs typeface="Poppins"/>
                <a:sym typeface="Poppins"/>
              </a:rPr>
              <a:t> : Game Over screen</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972274" y="7600764"/>
            <a:ext cx="20279578" cy="0"/>
          </a:xfrm>
          <a:prstGeom prst="line">
            <a:avLst/>
          </a:prstGeom>
          <a:ln cap="flat" w="9525">
            <a:solidFill>
              <a:srgbClr val="FFFFFF"/>
            </a:solidFill>
            <a:prstDash val="solid"/>
            <a:headEnd type="none" len="sm" w="sm"/>
            <a:tailEnd type="none" len="sm" w="sm"/>
          </a:ln>
        </p:spPr>
      </p:sp>
      <p:sp>
        <p:nvSpPr>
          <p:cNvPr name="TextBox 3" id="3"/>
          <p:cNvSpPr txBox="true"/>
          <p:nvPr/>
        </p:nvSpPr>
        <p:spPr>
          <a:xfrm rot="0">
            <a:off x="5074820" y="6344328"/>
            <a:ext cx="8138360" cy="321945"/>
          </a:xfrm>
          <a:prstGeom prst="rect">
            <a:avLst/>
          </a:prstGeom>
        </p:spPr>
        <p:txBody>
          <a:bodyPr anchor="t" rtlCol="false" tIns="0" lIns="0" bIns="0" rIns="0">
            <a:spAutoFit/>
          </a:bodyPr>
          <a:lstStyle/>
          <a:p>
            <a:pPr algn="ctr">
              <a:lnSpc>
                <a:spcPts val="2340"/>
              </a:lnSpc>
            </a:pPr>
            <a:r>
              <a:rPr lang="en-US" sz="2000" spc="744">
                <a:solidFill>
                  <a:srgbClr val="FFFFFF"/>
                </a:solidFill>
                <a:latin typeface="Poppins"/>
                <a:ea typeface="Poppins"/>
                <a:cs typeface="Poppins"/>
                <a:sym typeface="Poppins"/>
              </a:rPr>
              <a:t>A TEAM</a:t>
            </a:r>
          </a:p>
        </p:txBody>
      </p:sp>
      <p:sp>
        <p:nvSpPr>
          <p:cNvPr name="TextBox 4" id="4"/>
          <p:cNvSpPr txBox="true"/>
          <p:nvPr/>
        </p:nvSpPr>
        <p:spPr>
          <a:xfrm rot="0">
            <a:off x="1563006" y="8580103"/>
            <a:ext cx="2466661" cy="425450"/>
          </a:xfrm>
          <a:prstGeom prst="rect">
            <a:avLst/>
          </a:prstGeom>
        </p:spPr>
        <p:txBody>
          <a:bodyPr anchor="t" rtlCol="false" tIns="0" lIns="0" bIns="0" rIns="0">
            <a:spAutoFit/>
          </a:bodyPr>
          <a:lstStyle/>
          <a:p>
            <a:pPr algn="ctr">
              <a:lnSpc>
                <a:spcPts val="3400"/>
              </a:lnSpc>
            </a:pPr>
            <a:r>
              <a:rPr lang="en-US" sz="2000">
                <a:solidFill>
                  <a:srgbClr val="000000"/>
                </a:solidFill>
                <a:latin typeface="Poppins"/>
                <a:ea typeface="Poppins"/>
                <a:cs typeface="Poppins"/>
                <a:sym typeface="Poppins"/>
              </a:rPr>
              <a:t>Start Slide</a:t>
            </a:r>
          </a:p>
        </p:txBody>
      </p:sp>
      <p:sp>
        <p:nvSpPr>
          <p:cNvPr name="TextBox 5" id="5"/>
          <p:cNvSpPr txBox="true"/>
          <p:nvPr/>
        </p:nvSpPr>
        <p:spPr>
          <a:xfrm rot="0">
            <a:off x="4818988" y="4074160"/>
            <a:ext cx="8650023" cy="1852931"/>
          </a:xfrm>
          <a:prstGeom prst="rect">
            <a:avLst/>
          </a:prstGeom>
        </p:spPr>
        <p:txBody>
          <a:bodyPr anchor="t" rtlCol="false" tIns="0" lIns="0" bIns="0" rIns="0">
            <a:spAutoFit/>
          </a:bodyPr>
          <a:lstStyle/>
          <a:p>
            <a:pPr algn="ctr">
              <a:lnSpc>
                <a:spcPts val="14419"/>
              </a:lnSpc>
              <a:spcBef>
                <a:spcPct val="0"/>
              </a:spcBef>
            </a:pPr>
            <a:r>
              <a:rPr lang="en-US" b="true" sz="10299">
                <a:solidFill>
                  <a:srgbClr val="FFFFFF"/>
                </a:solidFill>
                <a:latin typeface="Poppins Bold"/>
                <a:ea typeface="Poppins Bold"/>
                <a:cs typeface="Poppins Bold"/>
                <a:sym typeface="Poppins Bold"/>
              </a:rPr>
              <a:t>Class Design</a:t>
            </a:r>
          </a:p>
        </p:txBody>
      </p:sp>
      <p:sp>
        <p:nvSpPr>
          <p:cNvPr name="AutoShape 6" id="6"/>
          <p:cNvSpPr/>
          <p:nvPr/>
        </p:nvSpPr>
        <p:spPr>
          <a:xfrm>
            <a:off x="5010883" y="3469322"/>
            <a:ext cx="20279578" cy="0"/>
          </a:xfrm>
          <a:prstGeom prst="line">
            <a:avLst/>
          </a:prstGeom>
          <a:ln cap="flat" w="9525">
            <a:solidFill>
              <a:srgbClr val="FFFFFF"/>
            </a:solidFill>
            <a:prstDash val="solid"/>
            <a:headEnd type="none" len="sm" w="sm"/>
            <a:tailEnd type="none" len="sm" w="sm"/>
          </a:ln>
        </p:spPr>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670703" y="556004"/>
            <a:ext cx="584028" cy="584028"/>
          </a:xfrm>
          <a:custGeom>
            <a:avLst/>
            <a:gdLst/>
            <a:ahLst/>
            <a:cxnLst/>
            <a:rect r="r" b="b" t="t" l="l"/>
            <a:pathLst>
              <a:path h="584028" w="584028">
                <a:moveTo>
                  <a:pt x="0" y="0"/>
                </a:moveTo>
                <a:lnTo>
                  <a:pt x="584029" y="0"/>
                </a:lnTo>
                <a:lnTo>
                  <a:pt x="584029" y="584028"/>
                </a:lnTo>
                <a:lnTo>
                  <a:pt x="0" y="5840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955638" y="1087620"/>
            <a:ext cx="292558" cy="337804"/>
          </a:xfrm>
          <a:custGeom>
            <a:avLst/>
            <a:gdLst/>
            <a:ahLst/>
            <a:cxnLst/>
            <a:rect r="r" b="b" t="t" l="l"/>
            <a:pathLst>
              <a:path h="337804" w="292558">
                <a:moveTo>
                  <a:pt x="0" y="0"/>
                </a:moveTo>
                <a:lnTo>
                  <a:pt x="292558" y="0"/>
                </a:lnTo>
                <a:lnTo>
                  <a:pt x="292558" y="337803"/>
                </a:lnTo>
                <a:lnTo>
                  <a:pt x="0" y="3378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9967912" y="2997496"/>
            <a:ext cx="7476943" cy="2825921"/>
            <a:chOff x="0" y="0"/>
            <a:chExt cx="7529570" cy="2845811"/>
          </a:xfrm>
        </p:grpSpPr>
        <p:sp>
          <p:nvSpPr>
            <p:cNvPr name="Freeform 5" id="5"/>
            <p:cNvSpPr/>
            <p:nvPr/>
          </p:nvSpPr>
          <p:spPr>
            <a:xfrm flipH="false" flipV="false" rot="0">
              <a:off x="0" y="0"/>
              <a:ext cx="7529570" cy="2845811"/>
            </a:xfrm>
            <a:custGeom>
              <a:avLst/>
              <a:gdLst/>
              <a:ahLst/>
              <a:cxnLst/>
              <a:rect r="r" b="b" t="t" l="l"/>
              <a:pathLst>
                <a:path h="2845811" w="7529570">
                  <a:moveTo>
                    <a:pt x="13709" y="0"/>
                  </a:moveTo>
                  <a:lnTo>
                    <a:pt x="7515861" y="0"/>
                  </a:lnTo>
                  <a:cubicBezTo>
                    <a:pt x="7523432" y="0"/>
                    <a:pt x="7529570" y="6138"/>
                    <a:pt x="7529570" y="13709"/>
                  </a:cubicBezTo>
                  <a:lnTo>
                    <a:pt x="7529570" y="2832102"/>
                  </a:lnTo>
                  <a:cubicBezTo>
                    <a:pt x="7529570" y="2835738"/>
                    <a:pt x="7528126" y="2839225"/>
                    <a:pt x="7525555" y="2841796"/>
                  </a:cubicBezTo>
                  <a:cubicBezTo>
                    <a:pt x="7522983" y="2844367"/>
                    <a:pt x="7519497" y="2845811"/>
                    <a:pt x="7515861" y="2845811"/>
                  </a:cubicBezTo>
                  <a:lnTo>
                    <a:pt x="13709" y="2845811"/>
                  </a:lnTo>
                  <a:cubicBezTo>
                    <a:pt x="6138" y="2845811"/>
                    <a:pt x="0" y="2839674"/>
                    <a:pt x="0" y="2832102"/>
                  </a:cubicBezTo>
                  <a:lnTo>
                    <a:pt x="0" y="13709"/>
                  </a:lnTo>
                  <a:cubicBezTo>
                    <a:pt x="0" y="6138"/>
                    <a:pt x="6138" y="0"/>
                    <a:pt x="13709"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6" id="6"/>
            <p:cNvSpPr txBox="true"/>
            <p:nvPr/>
          </p:nvSpPr>
          <p:spPr>
            <a:xfrm>
              <a:off x="0" y="-38100"/>
              <a:ext cx="7529570" cy="2883911"/>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248130" y="461645"/>
            <a:ext cx="13791741" cy="1172211"/>
          </a:xfrm>
          <a:prstGeom prst="rect">
            <a:avLst/>
          </a:prstGeom>
        </p:spPr>
        <p:txBody>
          <a:bodyPr anchor="t" rtlCol="false" tIns="0" lIns="0" bIns="0" rIns="0">
            <a:spAutoFit/>
          </a:bodyPr>
          <a:lstStyle/>
          <a:p>
            <a:pPr algn="ctr">
              <a:lnSpc>
                <a:spcPts val="8320"/>
              </a:lnSpc>
            </a:pPr>
            <a:r>
              <a:rPr lang="en-US" sz="8000" b="true">
                <a:solidFill>
                  <a:srgbClr val="FFFFFF"/>
                </a:solidFill>
                <a:latin typeface="Poppins Bold"/>
                <a:ea typeface="Poppins Bold"/>
                <a:cs typeface="Poppins Bold"/>
                <a:sym typeface="Poppins Bold"/>
              </a:rPr>
              <a:t>Class Design</a:t>
            </a:r>
          </a:p>
        </p:txBody>
      </p:sp>
      <p:sp>
        <p:nvSpPr>
          <p:cNvPr name="AutoShape 8" id="8"/>
          <p:cNvSpPr/>
          <p:nvPr/>
        </p:nvSpPr>
        <p:spPr>
          <a:xfrm flipV="true">
            <a:off x="9144000" y="1633855"/>
            <a:ext cx="0" cy="9120461"/>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AutoShape 9" id="9"/>
          <p:cNvSpPr/>
          <p:nvPr/>
        </p:nvSpPr>
        <p:spPr>
          <a:xfrm flipV="true">
            <a:off x="9144000" y="-5928223"/>
            <a:ext cx="0" cy="6484227"/>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Freeform 10" id="10"/>
          <p:cNvSpPr/>
          <p:nvPr/>
        </p:nvSpPr>
        <p:spPr>
          <a:xfrm flipH="false" flipV="false" rot="0">
            <a:off x="637432" y="1821897"/>
            <a:ext cx="7682655" cy="7899903"/>
          </a:xfrm>
          <a:custGeom>
            <a:avLst/>
            <a:gdLst/>
            <a:ahLst/>
            <a:cxnLst/>
            <a:rect r="r" b="b" t="t" l="l"/>
            <a:pathLst>
              <a:path h="7899903" w="7682655">
                <a:moveTo>
                  <a:pt x="0" y="0"/>
                </a:moveTo>
                <a:lnTo>
                  <a:pt x="7682655" y="0"/>
                </a:lnTo>
                <a:lnTo>
                  <a:pt x="7682655" y="7899903"/>
                </a:lnTo>
                <a:lnTo>
                  <a:pt x="0" y="7899903"/>
                </a:lnTo>
                <a:lnTo>
                  <a:pt x="0" y="0"/>
                </a:lnTo>
                <a:close/>
              </a:path>
            </a:pathLst>
          </a:custGeom>
          <a:blipFill>
            <a:blip r:embed="rId6"/>
            <a:stretch>
              <a:fillRect l="0" t="0" r="0" b="0"/>
            </a:stretch>
          </a:blipFill>
        </p:spPr>
      </p:sp>
      <p:sp>
        <p:nvSpPr>
          <p:cNvPr name="TextBox 11" id="11"/>
          <p:cNvSpPr txBox="true"/>
          <p:nvPr/>
        </p:nvSpPr>
        <p:spPr>
          <a:xfrm rot="0">
            <a:off x="470190" y="8466068"/>
            <a:ext cx="7849898" cy="523876"/>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Poppins Bold"/>
                <a:ea typeface="Poppins Bold"/>
                <a:cs typeface="Poppins Bold"/>
                <a:sym typeface="Poppins Bold"/>
              </a:rPr>
              <a:t>Figure  12</a:t>
            </a:r>
            <a:r>
              <a:rPr lang="en-US" sz="2999">
                <a:solidFill>
                  <a:srgbClr val="FFFFFF"/>
                </a:solidFill>
                <a:latin typeface="Poppins"/>
                <a:ea typeface="Poppins"/>
                <a:cs typeface="Poppins"/>
                <a:sym typeface="Poppins"/>
              </a:rPr>
              <a:t>:  Class design</a:t>
            </a:r>
          </a:p>
        </p:txBody>
      </p:sp>
      <p:sp>
        <p:nvSpPr>
          <p:cNvPr name="TextBox 12" id="12"/>
          <p:cNvSpPr txBox="true"/>
          <p:nvPr/>
        </p:nvSpPr>
        <p:spPr>
          <a:xfrm rot="0">
            <a:off x="10261233" y="3377968"/>
            <a:ext cx="6890302" cy="2445449"/>
          </a:xfrm>
          <a:prstGeom prst="rect">
            <a:avLst/>
          </a:prstGeom>
        </p:spPr>
        <p:txBody>
          <a:bodyPr anchor="t" rtlCol="false" tIns="0" lIns="0" bIns="0" rIns="0">
            <a:spAutoFit/>
          </a:bodyPr>
          <a:lstStyle/>
          <a:p>
            <a:pPr algn="just">
              <a:lnSpc>
                <a:spcPts val="4861"/>
              </a:lnSpc>
            </a:pPr>
            <a:r>
              <a:rPr lang="en-US" sz="3472">
                <a:solidFill>
                  <a:srgbClr val="000000"/>
                </a:solidFill>
                <a:latin typeface="Poppins"/>
                <a:ea typeface="Poppins"/>
                <a:cs typeface="Poppins"/>
                <a:sym typeface="Poppins"/>
              </a:rPr>
              <a:t>how the core game work that 2 class the </a:t>
            </a:r>
            <a:r>
              <a:rPr lang="en-US" sz="3472" b="true">
                <a:solidFill>
                  <a:srgbClr val="000000"/>
                </a:solidFill>
                <a:latin typeface="Poppins Bold"/>
                <a:ea typeface="Poppins Bold"/>
                <a:cs typeface="Poppins Bold"/>
                <a:sym typeface="Poppins Bold"/>
              </a:rPr>
              <a:t>GamePanel</a:t>
            </a:r>
            <a:r>
              <a:rPr lang="en-US" sz="3472">
                <a:solidFill>
                  <a:srgbClr val="000000"/>
                </a:solidFill>
                <a:latin typeface="Poppins"/>
                <a:ea typeface="Poppins"/>
                <a:cs typeface="Poppins"/>
                <a:sym typeface="Poppins"/>
              </a:rPr>
              <a:t> and </a:t>
            </a:r>
            <a:r>
              <a:rPr lang="en-US" sz="3472" b="true">
                <a:solidFill>
                  <a:srgbClr val="000000"/>
                </a:solidFill>
                <a:latin typeface="Poppins Bold"/>
                <a:ea typeface="Poppins Bold"/>
                <a:cs typeface="Poppins Bold"/>
                <a:sym typeface="Poppins Bold"/>
              </a:rPr>
              <a:t>PlayManager </a:t>
            </a:r>
          </a:p>
          <a:p>
            <a:pPr algn="just">
              <a:lnSpc>
                <a:spcPts val="4861"/>
              </a:lnSpc>
              <a:spcBef>
                <a:spcPct val="0"/>
              </a:spcBef>
            </a:pP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670703" y="556004"/>
            <a:ext cx="584028" cy="584028"/>
          </a:xfrm>
          <a:custGeom>
            <a:avLst/>
            <a:gdLst/>
            <a:ahLst/>
            <a:cxnLst/>
            <a:rect r="r" b="b" t="t" l="l"/>
            <a:pathLst>
              <a:path h="584028" w="584028">
                <a:moveTo>
                  <a:pt x="0" y="0"/>
                </a:moveTo>
                <a:lnTo>
                  <a:pt x="584029" y="0"/>
                </a:lnTo>
                <a:lnTo>
                  <a:pt x="584029" y="584028"/>
                </a:lnTo>
                <a:lnTo>
                  <a:pt x="0" y="5840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955638" y="1087620"/>
            <a:ext cx="292558" cy="337804"/>
          </a:xfrm>
          <a:custGeom>
            <a:avLst/>
            <a:gdLst/>
            <a:ahLst/>
            <a:cxnLst/>
            <a:rect r="r" b="b" t="t" l="l"/>
            <a:pathLst>
              <a:path h="337804" w="292558">
                <a:moveTo>
                  <a:pt x="0" y="0"/>
                </a:moveTo>
                <a:lnTo>
                  <a:pt x="292558" y="0"/>
                </a:lnTo>
                <a:lnTo>
                  <a:pt x="292558" y="337803"/>
                </a:lnTo>
                <a:lnTo>
                  <a:pt x="0" y="3378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9967912" y="2997496"/>
            <a:ext cx="7575203" cy="3834411"/>
            <a:chOff x="0" y="0"/>
            <a:chExt cx="7628521" cy="3861400"/>
          </a:xfrm>
        </p:grpSpPr>
        <p:sp>
          <p:nvSpPr>
            <p:cNvPr name="Freeform 5" id="5"/>
            <p:cNvSpPr/>
            <p:nvPr/>
          </p:nvSpPr>
          <p:spPr>
            <a:xfrm flipH="false" flipV="false" rot="0">
              <a:off x="0" y="0"/>
              <a:ext cx="7628521" cy="3861400"/>
            </a:xfrm>
            <a:custGeom>
              <a:avLst/>
              <a:gdLst/>
              <a:ahLst/>
              <a:cxnLst/>
              <a:rect r="r" b="b" t="t" l="l"/>
              <a:pathLst>
                <a:path h="3861400" w="7628521">
                  <a:moveTo>
                    <a:pt x="13532" y="0"/>
                  </a:moveTo>
                  <a:lnTo>
                    <a:pt x="7614989" y="0"/>
                  </a:lnTo>
                  <a:cubicBezTo>
                    <a:pt x="7622463" y="0"/>
                    <a:pt x="7628521" y="6058"/>
                    <a:pt x="7628521" y="13532"/>
                  </a:cubicBezTo>
                  <a:lnTo>
                    <a:pt x="7628521" y="3847869"/>
                  </a:lnTo>
                  <a:cubicBezTo>
                    <a:pt x="7628521" y="3851457"/>
                    <a:pt x="7627096" y="3854899"/>
                    <a:pt x="7624558" y="3857437"/>
                  </a:cubicBezTo>
                  <a:cubicBezTo>
                    <a:pt x="7622020" y="3859974"/>
                    <a:pt x="7618578" y="3861400"/>
                    <a:pt x="7614989" y="3861400"/>
                  </a:cubicBezTo>
                  <a:lnTo>
                    <a:pt x="13532" y="3861400"/>
                  </a:lnTo>
                  <a:cubicBezTo>
                    <a:pt x="6058" y="3861400"/>
                    <a:pt x="0" y="3855342"/>
                    <a:pt x="0" y="3847869"/>
                  </a:cubicBezTo>
                  <a:lnTo>
                    <a:pt x="0" y="13532"/>
                  </a:lnTo>
                  <a:cubicBezTo>
                    <a:pt x="0" y="6058"/>
                    <a:pt x="6058" y="0"/>
                    <a:pt x="13532"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6" id="6"/>
            <p:cNvSpPr txBox="true"/>
            <p:nvPr/>
          </p:nvSpPr>
          <p:spPr>
            <a:xfrm>
              <a:off x="0" y="-38100"/>
              <a:ext cx="7628521" cy="3899500"/>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2248130" y="461645"/>
            <a:ext cx="13791741" cy="1172211"/>
          </a:xfrm>
          <a:prstGeom prst="rect">
            <a:avLst/>
          </a:prstGeom>
        </p:spPr>
        <p:txBody>
          <a:bodyPr anchor="t" rtlCol="false" tIns="0" lIns="0" bIns="0" rIns="0">
            <a:spAutoFit/>
          </a:bodyPr>
          <a:lstStyle/>
          <a:p>
            <a:pPr algn="ctr">
              <a:lnSpc>
                <a:spcPts val="8320"/>
              </a:lnSpc>
            </a:pPr>
            <a:r>
              <a:rPr lang="en-US" sz="8000" b="true">
                <a:solidFill>
                  <a:srgbClr val="FFFFFF"/>
                </a:solidFill>
                <a:latin typeface="Poppins Bold"/>
                <a:ea typeface="Poppins Bold"/>
                <a:cs typeface="Poppins Bold"/>
                <a:sym typeface="Poppins Bold"/>
              </a:rPr>
              <a:t>Game Panel Class</a:t>
            </a:r>
          </a:p>
        </p:txBody>
      </p:sp>
      <p:sp>
        <p:nvSpPr>
          <p:cNvPr name="AutoShape 8" id="8"/>
          <p:cNvSpPr/>
          <p:nvPr/>
        </p:nvSpPr>
        <p:spPr>
          <a:xfrm flipV="true">
            <a:off x="9144000" y="1633855"/>
            <a:ext cx="0" cy="9120461"/>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AutoShape 9" id="9"/>
          <p:cNvSpPr/>
          <p:nvPr/>
        </p:nvSpPr>
        <p:spPr>
          <a:xfrm flipV="true">
            <a:off x="9144000" y="-5928223"/>
            <a:ext cx="0" cy="6484227"/>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Freeform 10" id="10"/>
          <p:cNvSpPr/>
          <p:nvPr/>
        </p:nvSpPr>
        <p:spPr>
          <a:xfrm flipH="false" flipV="false" rot="0">
            <a:off x="834744" y="2076704"/>
            <a:ext cx="7709075" cy="6022715"/>
          </a:xfrm>
          <a:custGeom>
            <a:avLst/>
            <a:gdLst/>
            <a:ahLst/>
            <a:cxnLst/>
            <a:rect r="r" b="b" t="t" l="l"/>
            <a:pathLst>
              <a:path h="6022715" w="7709075">
                <a:moveTo>
                  <a:pt x="0" y="0"/>
                </a:moveTo>
                <a:lnTo>
                  <a:pt x="7709075" y="0"/>
                </a:lnTo>
                <a:lnTo>
                  <a:pt x="7709075" y="6022715"/>
                </a:lnTo>
                <a:lnTo>
                  <a:pt x="0" y="6022715"/>
                </a:lnTo>
                <a:lnTo>
                  <a:pt x="0" y="0"/>
                </a:lnTo>
                <a:close/>
              </a:path>
            </a:pathLst>
          </a:custGeom>
          <a:blipFill>
            <a:blip r:embed="rId6"/>
            <a:stretch>
              <a:fillRect l="0" t="0" r="0" b="0"/>
            </a:stretch>
          </a:blipFill>
        </p:spPr>
      </p:sp>
      <p:sp>
        <p:nvSpPr>
          <p:cNvPr name="TextBox 11" id="11"/>
          <p:cNvSpPr txBox="true"/>
          <p:nvPr/>
        </p:nvSpPr>
        <p:spPr>
          <a:xfrm rot="0">
            <a:off x="470190" y="8466068"/>
            <a:ext cx="7849898" cy="523876"/>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Poppins Bold"/>
                <a:ea typeface="Poppins Bold"/>
                <a:cs typeface="Poppins Bold"/>
                <a:sym typeface="Poppins Bold"/>
              </a:rPr>
              <a:t>Figure  14</a:t>
            </a:r>
            <a:r>
              <a:rPr lang="en-US" sz="2999">
                <a:solidFill>
                  <a:srgbClr val="FFFFFF"/>
                </a:solidFill>
                <a:latin typeface="Poppins"/>
                <a:ea typeface="Poppins"/>
                <a:cs typeface="Poppins"/>
                <a:sym typeface="Poppins"/>
              </a:rPr>
              <a:t>:  GamePanel class</a:t>
            </a:r>
          </a:p>
        </p:txBody>
      </p:sp>
      <p:sp>
        <p:nvSpPr>
          <p:cNvPr name="TextBox 12" id="12"/>
          <p:cNvSpPr txBox="true"/>
          <p:nvPr/>
        </p:nvSpPr>
        <p:spPr>
          <a:xfrm rot="0">
            <a:off x="10261233" y="3377968"/>
            <a:ext cx="6890302" cy="3664649"/>
          </a:xfrm>
          <a:prstGeom prst="rect">
            <a:avLst/>
          </a:prstGeom>
        </p:spPr>
        <p:txBody>
          <a:bodyPr anchor="t" rtlCol="false" tIns="0" lIns="0" bIns="0" rIns="0">
            <a:spAutoFit/>
          </a:bodyPr>
          <a:lstStyle/>
          <a:p>
            <a:pPr algn="just">
              <a:lnSpc>
                <a:spcPts val="4861"/>
              </a:lnSpc>
            </a:pPr>
            <a:r>
              <a:rPr lang="en-US" sz="3472">
                <a:solidFill>
                  <a:srgbClr val="000000"/>
                </a:solidFill>
                <a:latin typeface="Poppins"/>
                <a:ea typeface="Poppins"/>
                <a:cs typeface="Poppins"/>
                <a:sym typeface="Poppins"/>
              </a:rPr>
              <a:t>Able game loop functionality. This class manages the graphical user interface (GUI), game loop, and interactions with  </a:t>
            </a:r>
            <a:r>
              <a:rPr lang="en-US" sz="3472">
                <a:solidFill>
                  <a:srgbClr val="000000"/>
                </a:solidFill>
                <a:latin typeface="Poppins"/>
                <a:ea typeface="Poppins"/>
                <a:cs typeface="Poppins"/>
                <a:sym typeface="Poppins"/>
              </a:rPr>
              <a:t>other game components. </a:t>
            </a:r>
          </a:p>
          <a:p>
            <a:pPr algn="just">
              <a:lnSpc>
                <a:spcPts val="4861"/>
              </a:lnSpc>
              <a:spcBef>
                <a:spcPct val="0"/>
              </a:spcBef>
            </a:pPr>
          </a:p>
        </p:txBody>
      </p:sp>
    </p:spTree>
  </p:cSld>
  <p:clrMapOvr>
    <a:masterClrMapping/>
  </p:clrMapOvr>
  <p:transition spd="slow">
    <p:push dir="u"/>
  </p:transition>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670703" y="556004"/>
            <a:ext cx="584028" cy="584028"/>
          </a:xfrm>
          <a:custGeom>
            <a:avLst/>
            <a:gdLst/>
            <a:ahLst/>
            <a:cxnLst/>
            <a:rect r="r" b="b" t="t" l="l"/>
            <a:pathLst>
              <a:path h="584028" w="584028">
                <a:moveTo>
                  <a:pt x="0" y="0"/>
                </a:moveTo>
                <a:lnTo>
                  <a:pt x="584029" y="0"/>
                </a:lnTo>
                <a:lnTo>
                  <a:pt x="584029" y="584028"/>
                </a:lnTo>
                <a:lnTo>
                  <a:pt x="0" y="5840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955638" y="1087620"/>
            <a:ext cx="292558" cy="337804"/>
          </a:xfrm>
          <a:custGeom>
            <a:avLst/>
            <a:gdLst/>
            <a:ahLst/>
            <a:cxnLst/>
            <a:rect r="r" b="b" t="t" l="l"/>
            <a:pathLst>
              <a:path h="337804" w="292558">
                <a:moveTo>
                  <a:pt x="0" y="0"/>
                </a:moveTo>
                <a:lnTo>
                  <a:pt x="292558" y="0"/>
                </a:lnTo>
                <a:lnTo>
                  <a:pt x="292558" y="337803"/>
                </a:lnTo>
                <a:lnTo>
                  <a:pt x="0" y="3378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399795" y="2496564"/>
            <a:ext cx="7575203" cy="3834411"/>
            <a:chOff x="0" y="0"/>
            <a:chExt cx="7628521" cy="3861400"/>
          </a:xfrm>
        </p:grpSpPr>
        <p:sp>
          <p:nvSpPr>
            <p:cNvPr name="Freeform 5" id="5"/>
            <p:cNvSpPr/>
            <p:nvPr/>
          </p:nvSpPr>
          <p:spPr>
            <a:xfrm flipH="false" flipV="false" rot="0">
              <a:off x="0" y="0"/>
              <a:ext cx="7628521" cy="3861400"/>
            </a:xfrm>
            <a:custGeom>
              <a:avLst/>
              <a:gdLst/>
              <a:ahLst/>
              <a:cxnLst/>
              <a:rect r="r" b="b" t="t" l="l"/>
              <a:pathLst>
                <a:path h="3861400" w="7628521">
                  <a:moveTo>
                    <a:pt x="13532" y="0"/>
                  </a:moveTo>
                  <a:lnTo>
                    <a:pt x="7614989" y="0"/>
                  </a:lnTo>
                  <a:cubicBezTo>
                    <a:pt x="7622463" y="0"/>
                    <a:pt x="7628521" y="6058"/>
                    <a:pt x="7628521" y="13532"/>
                  </a:cubicBezTo>
                  <a:lnTo>
                    <a:pt x="7628521" y="3847869"/>
                  </a:lnTo>
                  <a:cubicBezTo>
                    <a:pt x="7628521" y="3851457"/>
                    <a:pt x="7627096" y="3854899"/>
                    <a:pt x="7624558" y="3857437"/>
                  </a:cubicBezTo>
                  <a:cubicBezTo>
                    <a:pt x="7622020" y="3859974"/>
                    <a:pt x="7618578" y="3861400"/>
                    <a:pt x="7614989" y="3861400"/>
                  </a:cubicBezTo>
                  <a:lnTo>
                    <a:pt x="13532" y="3861400"/>
                  </a:lnTo>
                  <a:cubicBezTo>
                    <a:pt x="6058" y="3861400"/>
                    <a:pt x="0" y="3855342"/>
                    <a:pt x="0" y="3847869"/>
                  </a:cubicBezTo>
                  <a:lnTo>
                    <a:pt x="0" y="13532"/>
                  </a:lnTo>
                  <a:cubicBezTo>
                    <a:pt x="0" y="6058"/>
                    <a:pt x="6058" y="0"/>
                    <a:pt x="13532"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6" id="6"/>
            <p:cNvSpPr txBox="true"/>
            <p:nvPr/>
          </p:nvSpPr>
          <p:spPr>
            <a:xfrm>
              <a:off x="0" y="-38100"/>
              <a:ext cx="7628521" cy="3899500"/>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6523944" y="280963"/>
            <a:ext cx="13791741" cy="1172211"/>
          </a:xfrm>
          <a:prstGeom prst="rect">
            <a:avLst/>
          </a:prstGeom>
        </p:spPr>
        <p:txBody>
          <a:bodyPr anchor="t" rtlCol="false" tIns="0" lIns="0" bIns="0" rIns="0">
            <a:spAutoFit/>
          </a:bodyPr>
          <a:lstStyle/>
          <a:p>
            <a:pPr algn="ctr">
              <a:lnSpc>
                <a:spcPts val="8320"/>
              </a:lnSpc>
            </a:pPr>
            <a:r>
              <a:rPr lang="en-US" sz="8000" b="true">
                <a:solidFill>
                  <a:srgbClr val="FFFFFF"/>
                </a:solidFill>
                <a:latin typeface="Poppins Bold"/>
                <a:ea typeface="Poppins Bold"/>
                <a:cs typeface="Poppins Bold"/>
                <a:sym typeface="Poppins Bold"/>
              </a:rPr>
              <a:t>Mino Class</a:t>
            </a:r>
          </a:p>
        </p:txBody>
      </p:sp>
      <p:sp>
        <p:nvSpPr>
          <p:cNvPr name="AutoShape 8" id="8"/>
          <p:cNvSpPr/>
          <p:nvPr/>
        </p:nvSpPr>
        <p:spPr>
          <a:xfrm flipV="true">
            <a:off x="9918783" y="1920102"/>
            <a:ext cx="0" cy="9120461"/>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AutoShape 9" id="9"/>
          <p:cNvSpPr/>
          <p:nvPr/>
        </p:nvSpPr>
        <p:spPr>
          <a:xfrm flipV="true">
            <a:off x="9918783" y="-4121289"/>
            <a:ext cx="0" cy="6484227"/>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Freeform 10" id="10"/>
          <p:cNvSpPr/>
          <p:nvPr/>
        </p:nvSpPr>
        <p:spPr>
          <a:xfrm flipH="false" flipV="false" rot="0">
            <a:off x="112994" y="1028700"/>
            <a:ext cx="9324528" cy="7436311"/>
          </a:xfrm>
          <a:custGeom>
            <a:avLst/>
            <a:gdLst/>
            <a:ahLst/>
            <a:cxnLst/>
            <a:rect r="r" b="b" t="t" l="l"/>
            <a:pathLst>
              <a:path h="7436311" w="9324528">
                <a:moveTo>
                  <a:pt x="0" y="0"/>
                </a:moveTo>
                <a:lnTo>
                  <a:pt x="9324528" y="0"/>
                </a:lnTo>
                <a:lnTo>
                  <a:pt x="9324528" y="7436311"/>
                </a:lnTo>
                <a:lnTo>
                  <a:pt x="0" y="7436311"/>
                </a:lnTo>
                <a:lnTo>
                  <a:pt x="0" y="0"/>
                </a:lnTo>
                <a:close/>
              </a:path>
            </a:pathLst>
          </a:custGeom>
          <a:blipFill>
            <a:blip r:embed="rId6"/>
            <a:stretch>
              <a:fillRect l="0" t="0" r="0" b="0"/>
            </a:stretch>
          </a:blipFill>
        </p:spPr>
      </p:sp>
      <p:sp>
        <p:nvSpPr>
          <p:cNvPr name="TextBox 11" id="11"/>
          <p:cNvSpPr txBox="true"/>
          <p:nvPr/>
        </p:nvSpPr>
        <p:spPr>
          <a:xfrm rot="0">
            <a:off x="559642" y="8734424"/>
            <a:ext cx="7849898" cy="523876"/>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Poppins Bold"/>
                <a:ea typeface="Poppins Bold"/>
                <a:cs typeface="Poppins Bold"/>
                <a:sym typeface="Poppins Bold"/>
              </a:rPr>
              <a:t>Figure  14</a:t>
            </a:r>
            <a:r>
              <a:rPr lang="en-US" sz="2999">
                <a:solidFill>
                  <a:srgbClr val="FFFFFF"/>
                </a:solidFill>
                <a:latin typeface="Poppins"/>
                <a:ea typeface="Poppins"/>
                <a:cs typeface="Poppins"/>
                <a:sym typeface="Poppins"/>
              </a:rPr>
              <a:t>:  GamePanel class</a:t>
            </a:r>
          </a:p>
        </p:txBody>
      </p:sp>
      <p:sp>
        <p:nvSpPr>
          <p:cNvPr name="TextBox 12" id="12"/>
          <p:cNvSpPr txBox="true"/>
          <p:nvPr/>
        </p:nvSpPr>
        <p:spPr>
          <a:xfrm rot="0">
            <a:off x="10742245" y="2832890"/>
            <a:ext cx="6975296" cy="1042733"/>
          </a:xfrm>
          <a:prstGeom prst="rect">
            <a:avLst/>
          </a:prstGeom>
        </p:spPr>
        <p:txBody>
          <a:bodyPr anchor="t" rtlCol="false" tIns="0" lIns="0" bIns="0" rIns="0">
            <a:spAutoFit/>
          </a:bodyPr>
          <a:lstStyle/>
          <a:p>
            <a:pPr algn="just">
              <a:lnSpc>
                <a:spcPts val="4113"/>
              </a:lnSpc>
            </a:pPr>
            <a:r>
              <a:rPr lang="en-US" sz="2938">
                <a:solidFill>
                  <a:srgbClr val="000000"/>
                </a:solidFill>
                <a:latin typeface="Poppins"/>
                <a:ea typeface="Poppins"/>
                <a:cs typeface="Poppins"/>
                <a:sym typeface="Poppins"/>
              </a:rPr>
              <a:t>oBlocks:</a:t>
            </a:r>
          </a:p>
          <a:p>
            <a:pPr algn="just">
              <a:lnSpc>
                <a:spcPts val="4113"/>
              </a:lnSpc>
              <a:spcBef>
                <a:spcPct val="0"/>
              </a:spcBef>
            </a:pPr>
          </a:p>
        </p:txBody>
      </p:sp>
      <p:sp>
        <p:nvSpPr>
          <p:cNvPr name="TextBox 13" id="13"/>
          <p:cNvSpPr txBox="true"/>
          <p:nvPr/>
        </p:nvSpPr>
        <p:spPr>
          <a:xfrm rot="0">
            <a:off x="9932166" y="3575584"/>
            <a:ext cx="6975296" cy="523876"/>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Poppins"/>
                <a:ea typeface="Poppins"/>
                <a:cs typeface="Poppins"/>
                <a:sym typeface="Poppins"/>
              </a:rPr>
              <a:t>o Movement and State:</a:t>
            </a:r>
          </a:p>
        </p:txBody>
      </p:sp>
      <p:sp>
        <p:nvSpPr>
          <p:cNvPr name="TextBox 14" id="14"/>
          <p:cNvSpPr txBox="true"/>
          <p:nvPr/>
        </p:nvSpPr>
        <p:spPr>
          <a:xfrm rot="0">
            <a:off x="9932166" y="4446818"/>
            <a:ext cx="6975296" cy="523876"/>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Poppins"/>
                <a:ea typeface="Poppins"/>
                <a:cs typeface="Poppins"/>
                <a:sym typeface="Poppins"/>
              </a:rPr>
              <a:t>o Collision Flags:</a:t>
            </a:r>
          </a:p>
        </p:txBody>
      </p:sp>
    </p:spTree>
  </p:cSld>
  <p:clrMapOvr>
    <a:masterClrMapping/>
  </p:clrMapOvr>
  <p:transition spd="slow">
    <p:push dir="u"/>
  </p:transition>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670703" y="556004"/>
            <a:ext cx="584028" cy="584028"/>
          </a:xfrm>
          <a:custGeom>
            <a:avLst/>
            <a:gdLst/>
            <a:ahLst/>
            <a:cxnLst/>
            <a:rect r="r" b="b" t="t" l="l"/>
            <a:pathLst>
              <a:path h="584028" w="584028">
                <a:moveTo>
                  <a:pt x="0" y="0"/>
                </a:moveTo>
                <a:lnTo>
                  <a:pt x="584029" y="0"/>
                </a:lnTo>
                <a:lnTo>
                  <a:pt x="584029" y="584028"/>
                </a:lnTo>
                <a:lnTo>
                  <a:pt x="0" y="5840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955638" y="1087620"/>
            <a:ext cx="292558" cy="337804"/>
          </a:xfrm>
          <a:custGeom>
            <a:avLst/>
            <a:gdLst/>
            <a:ahLst/>
            <a:cxnLst/>
            <a:rect r="r" b="b" t="t" l="l"/>
            <a:pathLst>
              <a:path h="337804" w="292558">
                <a:moveTo>
                  <a:pt x="0" y="0"/>
                </a:moveTo>
                <a:lnTo>
                  <a:pt x="292558" y="0"/>
                </a:lnTo>
                <a:lnTo>
                  <a:pt x="292558" y="337803"/>
                </a:lnTo>
                <a:lnTo>
                  <a:pt x="0" y="3378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366304" y="2362938"/>
            <a:ext cx="7575203" cy="6671524"/>
            <a:chOff x="0" y="0"/>
            <a:chExt cx="7628521" cy="6718483"/>
          </a:xfrm>
        </p:grpSpPr>
        <p:sp>
          <p:nvSpPr>
            <p:cNvPr name="Freeform 5" id="5"/>
            <p:cNvSpPr/>
            <p:nvPr/>
          </p:nvSpPr>
          <p:spPr>
            <a:xfrm flipH="false" flipV="false" rot="0">
              <a:off x="0" y="0"/>
              <a:ext cx="7628521" cy="6718483"/>
            </a:xfrm>
            <a:custGeom>
              <a:avLst/>
              <a:gdLst/>
              <a:ahLst/>
              <a:cxnLst/>
              <a:rect r="r" b="b" t="t" l="l"/>
              <a:pathLst>
                <a:path h="6718483" w="7628521">
                  <a:moveTo>
                    <a:pt x="13532" y="0"/>
                  </a:moveTo>
                  <a:lnTo>
                    <a:pt x="7614989" y="0"/>
                  </a:lnTo>
                  <a:cubicBezTo>
                    <a:pt x="7622463" y="0"/>
                    <a:pt x="7628521" y="6058"/>
                    <a:pt x="7628521" y="13532"/>
                  </a:cubicBezTo>
                  <a:lnTo>
                    <a:pt x="7628521" y="6704951"/>
                  </a:lnTo>
                  <a:cubicBezTo>
                    <a:pt x="7628521" y="6708540"/>
                    <a:pt x="7627096" y="6711982"/>
                    <a:pt x="7624558" y="6714520"/>
                  </a:cubicBezTo>
                  <a:cubicBezTo>
                    <a:pt x="7622020" y="6717057"/>
                    <a:pt x="7618578" y="6718483"/>
                    <a:pt x="7614989" y="6718483"/>
                  </a:cubicBezTo>
                  <a:lnTo>
                    <a:pt x="13532" y="6718483"/>
                  </a:lnTo>
                  <a:cubicBezTo>
                    <a:pt x="6058" y="6718483"/>
                    <a:pt x="0" y="6712424"/>
                    <a:pt x="0" y="6704951"/>
                  </a:cubicBezTo>
                  <a:lnTo>
                    <a:pt x="0" y="13532"/>
                  </a:lnTo>
                  <a:cubicBezTo>
                    <a:pt x="0" y="6058"/>
                    <a:pt x="6058" y="0"/>
                    <a:pt x="13532"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6" id="6"/>
            <p:cNvSpPr txBox="true"/>
            <p:nvPr/>
          </p:nvSpPr>
          <p:spPr>
            <a:xfrm>
              <a:off x="0" y="-38100"/>
              <a:ext cx="7628521" cy="6756583"/>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9769794" y="546756"/>
            <a:ext cx="8305002" cy="709765"/>
          </a:xfrm>
          <a:prstGeom prst="rect">
            <a:avLst/>
          </a:prstGeom>
        </p:spPr>
        <p:txBody>
          <a:bodyPr anchor="t" rtlCol="false" tIns="0" lIns="0" bIns="0" rIns="0">
            <a:spAutoFit/>
          </a:bodyPr>
          <a:lstStyle/>
          <a:p>
            <a:pPr algn="ctr">
              <a:lnSpc>
                <a:spcPts val="5010"/>
              </a:lnSpc>
            </a:pPr>
            <a:r>
              <a:rPr lang="en-US" sz="4817" b="true">
                <a:solidFill>
                  <a:srgbClr val="FFFFFF"/>
                </a:solidFill>
                <a:latin typeface="Poppins Bold"/>
                <a:ea typeface="Poppins Bold"/>
                <a:cs typeface="Poppins Bold"/>
                <a:sym typeface="Poppins Bold"/>
              </a:rPr>
              <a:t>PlayManager Class</a:t>
            </a:r>
          </a:p>
        </p:txBody>
      </p:sp>
      <p:sp>
        <p:nvSpPr>
          <p:cNvPr name="AutoShape 8" id="8"/>
          <p:cNvSpPr/>
          <p:nvPr/>
        </p:nvSpPr>
        <p:spPr>
          <a:xfrm flipV="true">
            <a:off x="9918783" y="1920102"/>
            <a:ext cx="0" cy="9120461"/>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AutoShape 9" id="9"/>
          <p:cNvSpPr/>
          <p:nvPr/>
        </p:nvSpPr>
        <p:spPr>
          <a:xfrm flipV="true">
            <a:off x="9918783" y="-4121289"/>
            <a:ext cx="0" cy="6484227"/>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Freeform 10" id="10"/>
          <p:cNvSpPr/>
          <p:nvPr/>
        </p:nvSpPr>
        <p:spPr>
          <a:xfrm flipH="false" flipV="false" rot="0">
            <a:off x="1035422" y="848018"/>
            <a:ext cx="7849898" cy="7741962"/>
          </a:xfrm>
          <a:custGeom>
            <a:avLst/>
            <a:gdLst/>
            <a:ahLst/>
            <a:cxnLst/>
            <a:rect r="r" b="b" t="t" l="l"/>
            <a:pathLst>
              <a:path h="7741962" w="7849898">
                <a:moveTo>
                  <a:pt x="0" y="0"/>
                </a:moveTo>
                <a:lnTo>
                  <a:pt x="7849898" y="0"/>
                </a:lnTo>
                <a:lnTo>
                  <a:pt x="7849898" y="7741962"/>
                </a:lnTo>
                <a:lnTo>
                  <a:pt x="0" y="7741962"/>
                </a:lnTo>
                <a:lnTo>
                  <a:pt x="0" y="0"/>
                </a:lnTo>
                <a:close/>
              </a:path>
            </a:pathLst>
          </a:custGeom>
          <a:blipFill>
            <a:blip r:embed="rId6"/>
            <a:stretch>
              <a:fillRect l="0" t="0" r="0" b="0"/>
            </a:stretch>
          </a:blipFill>
        </p:spPr>
      </p:sp>
      <p:sp>
        <p:nvSpPr>
          <p:cNvPr name="TextBox 11" id="11"/>
          <p:cNvSpPr txBox="true"/>
          <p:nvPr/>
        </p:nvSpPr>
        <p:spPr>
          <a:xfrm rot="0">
            <a:off x="559642" y="8734424"/>
            <a:ext cx="7849898" cy="523876"/>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Poppins Bold"/>
                <a:ea typeface="Poppins Bold"/>
                <a:cs typeface="Poppins Bold"/>
                <a:sym typeface="Poppins Bold"/>
              </a:rPr>
              <a:t>Figure  15</a:t>
            </a:r>
            <a:r>
              <a:rPr lang="en-US" sz="2999">
                <a:solidFill>
                  <a:srgbClr val="FFFFFF"/>
                </a:solidFill>
                <a:latin typeface="Poppins"/>
                <a:ea typeface="Poppins"/>
                <a:cs typeface="Poppins"/>
                <a:sym typeface="Poppins"/>
              </a:rPr>
              <a:t>: PlayManager class</a:t>
            </a:r>
          </a:p>
        </p:txBody>
      </p:sp>
      <p:sp>
        <p:nvSpPr>
          <p:cNvPr name="TextBox 12" id="12"/>
          <p:cNvSpPr txBox="true"/>
          <p:nvPr/>
        </p:nvSpPr>
        <p:spPr>
          <a:xfrm rot="0">
            <a:off x="10795010" y="2858512"/>
            <a:ext cx="6717792" cy="5952112"/>
          </a:xfrm>
          <a:prstGeom prst="rect">
            <a:avLst/>
          </a:prstGeom>
        </p:spPr>
        <p:txBody>
          <a:bodyPr anchor="t" rtlCol="false" tIns="0" lIns="0" bIns="0" rIns="0">
            <a:spAutoFit/>
          </a:bodyPr>
          <a:lstStyle/>
          <a:p>
            <a:pPr algn="just">
              <a:lnSpc>
                <a:spcPts val="4302"/>
              </a:lnSpc>
            </a:pPr>
            <a:r>
              <a:rPr lang="en-US" sz="3073">
                <a:solidFill>
                  <a:srgbClr val="000000"/>
                </a:solidFill>
                <a:latin typeface="Poppins"/>
                <a:ea typeface="Poppins"/>
                <a:cs typeface="Poppins"/>
                <a:sym typeface="Poppins"/>
              </a:rPr>
              <a:t>The PlayManager class serves as the primary handler for gameplay mechanics, including managing the play area, controlling Tetris pieces (Mino), and updating the game state. It is responsible for drawing the game area, managing static blocks, handling gameplay actions, and providing visual effects and scoring.</a:t>
            </a:r>
          </a:p>
          <a:p>
            <a:pPr algn="just">
              <a:lnSpc>
                <a:spcPts val="4302"/>
              </a:lnSpc>
              <a:spcBef>
                <a:spcPct val="0"/>
              </a:spcBef>
            </a:pPr>
          </a:p>
        </p:txBody>
      </p:sp>
    </p:spTree>
  </p:cSld>
  <p:clrMapOvr>
    <a:masterClrMapping/>
  </p:clrMapOvr>
  <p:transition spd="slow">
    <p:push dir="u"/>
  </p:transition>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670703" y="556004"/>
            <a:ext cx="584028" cy="584028"/>
          </a:xfrm>
          <a:custGeom>
            <a:avLst/>
            <a:gdLst/>
            <a:ahLst/>
            <a:cxnLst/>
            <a:rect r="r" b="b" t="t" l="l"/>
            <a:pathLst>
              <a:path h="584028" w="584028">
                <a:moveTo>
                  <a:pt x="0" y="0"/>
                </a:moveTo>
                <a:lnTo>
                  <a:pt x="584029" y="0"/>
                </a:lnTo>
                <a:lnTo>
                  <a:pt x="584029" y="584028"/>
                </a:lnTo>
                <a:lnTo>
                  <a:pt x="0" y="5840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955638" y="1087620"/>
            <a:ext cx="292558" cy="337804"/>
          </a:xfrm>
          <a:custGeom>
            <a:avLst/>
            <a:gdLst/>
            <a:ahLst/>
            <a:cxnLst/>
            <a:rect r="r" b="b" t="t" l="l"/>
            <a:pathLst>
              <a:path h="337804" w="292558">
                <a:moveTo>
                  <a:pt x="0" y="0"/>
                </a:moveTo>
                <a:lnTo>
                  <a:pt x="292558" y="0"/>
                </a:lnTo>
                <a:lnTo>
                  <a:pt x="292558" y="337803"/>
                </a:lnTo>
                <a:lnTo>
                  <a:pt x="0" y="3378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366304" y="2362938"/>
            <a:ext cx="7708492" cy="4148973"/>
            <a:chOff x="0" y="0"/>
            <a:chExt cx="7762749" cy="4178176"/>
          </a:xfrm>
        </p:grpSpPr>
        <p:sp>
          <p:nvSpPr>
            <p:cNvPr name="Freeform 5" id="5"/>
            <p:cNvSpPr/>
            <p:nvPr/>
          </p:nvSpPr>
          <p:spPr>
            <a:xfrm flipH="false" flipV="false" rot="0">
              <a:off x="0" y="0"/>
              <a:ext cx="7762749" cy="4178176"/>
            </a:xfrm>
            <a:custGeom>
              <a:avLst/>
              <a:gdLst/>
              <a:ahLst/>
              <a:cxnLst/>
              <a:rect r="r" b="b" t="t" l="l"/>
              <a:pathLst>
                <a:path h="4178176" w="7762749">
                  <a:moveTo>
                    <a:pt x="13298" y="0"/>
                  </a:moveTo>
                  <a:lnTo>
                    <a:pt x="7749451" y="0"/>
                  </a:lnTo>
                  <a:cubicBezTo>
                    <a:pt x="7756796" y="0"/>
                    <a:pt x="7762749" y="5954"/>
                    <a:pt x="7762749" y="13298"/>
                  </a:cubicBezTo>
                  <a:lnTo>
                    <a:pt x="7762749" y="4164878"/>
                  </a:lnTo>
                  <a:cubicBezTo>
                    <a:pt x="7762749" y="4168405"/>
                    <a:pt x="7761348" y="4171788"/>
                    <a:pt x="7758854" y="4174281"/>
                  </a:cubicBezTo>
                  <a:cubicBezTo>
                    <a:pt x="7756360" y="4176775"/>
                    <a:pt x="7752978" y="4178176"/>
                    <a:pt x="7749451" y="4178176"/>
                  </a:cubicBezTo>
                  <a:lnTo>
                    <a:pt x="13298" y="4178176"/>
                  </a:lnTo>
                  <a:cubicBezTo>
                    <a:pt x="5954" y="4178176"/>
                    <a:pt x="0" y="4172222"/>
                    <a:pt x="0" y="4164878"/>
                  </a:cubicBezTo>
                  <a:lnTo>
                    <a:pt x="0" y="13298"/>
                  </a:lnTo>
                  <a:cubicBezTo>
                    <a:pt x="0" y="5954"/>
                    <a:pt x="5954" y="0"/>
                    <a:pt x="13298"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6" id="6"/>
            <p:cNvSpPr txBox="true"/>
            <p:nvPr/>
          </p:nvSpPr>
          <p:spPr>
            <a:xfrm>
              <a:off x="0" y="-38100"/>
              <a:ext cx="7762749" cy="4216276"/>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9769794" y="546756"/>
            <a:ext cx="8305002" cy="709765"/>
          </a:xfrm>
          <a:prstGeom prst="rect">
            <a:avLst/>
          </a:prstGeom>
        </p:spPr>
        <p:txBody>
          <a:bodyPr anchor="t" rtlCol="false" tIns="0" lIns="0" bIns="0" rIns="0">
            <a:spAutoFit/>
          </a:bodyPr>
          <a:lstStyle/>
          <a:p>
            <a:pPr algn="ctr">
              <a:lnSpc>
                <a:spcPts val="5010"/>
              </a:lnSpc>
            </a:pPr>
            <a:r>
              <a:rPr lang="en-US" sz="4817" b="true">
                <a:solidFill>
                  <a:srgbClr val="FFFFFF"/>
                </a:solidFill>
                <a:latin typeface="Poppins Bold"/>
                <a:ea typeface="Poppins Bold"/>
                <a:cs typeface="Poppins Bold"/>
                <a:sym typeface="Poppins Bold"/>
              </a:rPr>
              <a:t>Block Class</a:t>
            </a:r>
          </a:p>
        </p:txBody>
      </p:sp>
      <p:sp>
        <p:nvSpPr>
          <p:cNvPr name="AutoShape 8" id="8"/>
          <p:cNvSpPr/>
          <p:nvPr/>
        </p:nvSpPr>
        <p:spPr>
          <a:xfrm flipV="true">
            <a:off x="9918783" y="1920102"/>
            <a:ext cx="0" cy="9120461"/>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AutoShape 9" id="9"/>
          <p:cNvSpPr/>
          <p:nvPr/>
        </p:nvSpPr>
        <p:spPr>
          <a:xfrm flipV="true">
            <a:off x="9918783" y="-4121289"/>
            <a:ext cx="0" cy="6484227"/>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Freeform 10" id="10"/>
          <p:cNvSpPr/>
          <p:nvPr/>
        </p:nvSpPr>
        <p:spPr>
          <a:xfrm flipH="false" flipV="false" rot="0">
            <a:off x="791915" y="2733467"/>
            <a:ext cx="8478334" cy="4260363"/>
          </a:xfrm>
          <a:custGeom>
            <a:avLst/>
            <a:gdLst/>
            <a:ahLst/>
            <a:cxnLst/>
            <a:rect r="r" b="b" t="t" l="l"/>
            <a:pathLst>
              <a:path h="4260363" w="8478334">
                <a:moveTo>
                  <a:pt x="0" y="0"/>
                </a:moveTo>
                <a:lnTo>
                  <a:pt x="8478334" y="0"/>
                </a:lnTo>
                <a:lnTo>
                  <a:pt x="8478334" y="4260363"/>
                </a:lnTo>
                <a:lnTo>
                  <a:pt x="0" y="4260363"/>
                </a:lnTo>
                <a:lnTo>
                  <a:pt x="0" y="0"/>
                </a:lnTo>
                <a:close/>
              </a:path>
            </a:pathLst>
          </a:custGeom>
          <a:blipFill>
            <a:blip r:embed="rId6"/>
            <a:stretch>
              <a:fillRect l="0" t="0" r="0" b="0"/>
            </a:stretch>
          </a:blipFill>
        </p:spPr>
      </p:sp>
      <p:sp>
        <p:nvSpPr>
          <p:cNvPr name="TextBox 11" id="11"/>
          <p:cNvSpPr txBox="true"/>
          <p:nvPr/>
        </p:nvSpPr>
        <p:spPr>
          <a:xfrm rot="0">
            <a:off x="559642" y="8734424"/>
            <a:ext cx="7849898" cy="523876"/>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Poppins Bold"/>
                <a:ea typeface="Poppins Bold"/>
                <a:cs typeface="Poppins Bold"/>
                <a:sym typeface="Poppins Bold"/>
              </a:rPr>
              <a:t>Figure  16</a:t>
            </a:r>
            <a:r>
              <a:rPr lang="en-US" sz="2999">
                <a:solidFill>
                  <a:srgbClr val="FFFFFF"/>
                </a:solidFill>
                <a:latin typeface="Poppins"/>
                <a:ea typeface="Poppins"/>
                <a:cs typeface="Poppins"/>
                <a:sym typeface="Poppins"/>
              </a:rPr>
              <a:t>: Block class</a:t>
            </a:r>
          </a:p>
        </p:txBody>
      </p:sp>
      <p:sp>
        <p:nvSpPr>
          <p:cNvPr name="TextBox 12" id="12"/>
          <p:cNvSpPr txBox="true"/>
          <p:nvPr/>
        </p:nvSpPr>
        <p:spPr>
          <a:xfrm rot="0">
            <a:off x="10571245" y="2762590"/>
            <a:ext cx="7280810" cy="3254418"/>
          </a:xfrm>
          <a:prstGeom prst="rect">
            <a:avLst/>
          </a:prstGeom>
        </p:spPr>
        <p:txBody>
          <a:bodyPr anchor="t" rtlCol="false" tIns="0" lIns="0" bIns="0" rIns="0">
            <a:spAutoFit/>
          </a:bodyPr>
          <a:lstStyle/>
          <a:p>
            <a:pPr algn="just">
              <a:lnSpc>
                <a:spcPts val="4302"/>
              </a:lnSpc>
              <a:spcBef>
                <a:spcPct val="0"/>
              </a:spcBef>
            </a:pPr>
            <a:r>
              <a:rPr lang="en-US" sz="3073">
                <a:solidFill>
                  <a:srgbClr val="000000"/>
                </a:solidFill>
                <a:latin typeface="Poppins"/>
                <a:ea typeface="Poppins"/>
                <a:cs typeface="Poppins"/>
                <a:sym typeface="Poppins"/>
              </a:rPr>
              <a:t>Which extends Rectangle, represents an individual square unit that makes up a Tetris piece (Mino) or forms part of the static blocks on the playfield. It is a fundamental building block of the game.</a:t>
            </a:r>
          </a:p>
        </p:txBody>
      </p:sp>
    </p:spTree>
  </p:cSld>
  <p:clrMapOvr>
    <a:masterClrMapping/>
  </p:clrMapOvr>
  <p:transition spd="slow">
    <p:push dir="u"/>
  </p:transition>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670703" y="556004"/>
            <a:ext cx="584028" cy="584028"/>
          </a:xfrm>
          <a:custGeom>
            <a:avLst/>
            <a:gdLst/>
            <a:ahLst/>
            <a:cxnLst/>
            <a:rect r="r" b="b" t="t" l="l"/>
            <a:pathLst>
              <a:path h="584028" w="584028">
                <a:moveTo>
                  <a:pt x="0" y="0"/>
                </a:moveTo>
                <a:lnTo>
                  <a:pt x="584029" y="0"/>
                </a:lnTo>
                <a:lnTo>
                  <a:pt x="584029" y="584028"/>
                </a:lnTo>
                <a:lnTo>
                  <a:pt x="0" y="5840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955638" y="1087620"/>
            <a:ext cx="292558" cy="337804"/>
          </a:xfrm>
          <a:custGeom>
            <a:avLst/>
            <a:gdLst/>
            <a:ahLst/>
            <a:cxnLst/>
            <a:rect r="r" b="b" t="t" l="l"/>
            <a:pathLst>
              <a:path h="337804" w="292558">
                <a:moveTo>
                  <a:pt x="0" y="0"/>
                </a:moveTo>
                <a:lnTo>
                  <a:pt x="292558" y="0"/>
                </a:lnTo>
                <a:lnTo>
                  <a:pt x="292558" y="337803"/>
                </a:lnTo>
                <a:lnTo>
                  <a:pt x="0" y="3378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366304" y="2362938"/>
            <a:ext cx="7708492" cy="4148973"/>
            <a:chOff x="0" y="0"/>
            <a:chExt cx="7762749" cy="4178176"/>
          </a:xfrm>
        </p:grpSpPr>
        <p:sp>
          <p:nvSpPr>
            <p:cNvPr name="Freeform 5" id="5"/>
            <p:cNvSpPr/>
            <p:nvPr/>
          </p:nvSpPr>
          <p:spPr>
            <a:xfrm flipH="false" flipV="false" rot="0">
              <a:off x="0" y="0"/>
              <a:ext cx="7762749" cy="4178176"/>
            </a:xfrm>
            <a:custGeom>
              <a:avLst/>
              <a:gdLst/>
              <a:ahLst/>
              <a:cxnLst/>
              <a:rect r="r" b="b" t="t" l="l"/>
              <a:pathLst>
                <a:path h="4178176" w="7762749">
                  <a:moveTo>
                    <a:pt x="13298" y="0"/>
                  </a:moveTo>
                  <a:lnTo>
                    <a:pt x="7749451" y="0"/>
                  </a:lnTo>
                  <a:cubicBezTo>
                    <a:pt x="7756796" y="0"/>
                    <a:pt x="7762749" y="5954"/>
                    <a:pt x="7762749" y="13298"/>
                  </a:cubicBezTo>
                  <a:lnTo>
                    <a:pt x="7762749" y="4164878"/>
                  </a:lnTo>
                  <a:cubicBezTo>
                    <a:pt x="7762749" y="4168405"/>
                    <a:pt x="7761348" y="4171788"/>
                    <a:pt x="7758854" y="4174281"/>
                  </a:cubicBezTo>
                  <a:cubicBezTo>
                    <a:pt x="7756360" y="4176775"/>
                    <a:pt x="7752978" y="4178176"/>
                    <a:pt x="7749451" y="4178176"/>
                  </a:cubicBezTo>
                  <a:lnTo>
                    <a:pt x="13298" y="4178176"/>
                  </a:lnTo>
                  <a:cubicBezTo>
                    <a:pt x="5954" y="4178176"/>
                    <a:pt x="0" y="4172222"/>
                    <a:pt x="0" y="4164878"/>
                  </a:cubicBezTo>
                  <a:lnTo>
                    <a:pt x="0" y="13298"/>
                  </a:lnTo>
                  <a:cubicBezTo>
                    <a:pt x="0" y="5954"/>
                    <a:pt x="5954" y="0"/>
                    <a:pt x="13298"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6" id="6"/>
            <p:cNvSpPr txBox="true"/>
            <p:nvPr/>
          </p:nvSpPr>
          <p:spPr>
            <a:xfrm>
              <a:off x="0" y="-38100"/>
              <a:ext cx="7762749" cy="4216276"/>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9769794" y="546756"/>
            <a:ext cx="8305002" cy="709765"/>
          </a:xfrm>
          <a:prstGeom prst="rect">
            <a:avLst/>
          </a:prstGeom>
        </p:spPr>
        <p:txBody>
          <a:bodyPr anchor="t" rtlCol="false" tIns="0" lIns="0" bIns="0" rIns="0">
            <a:spAutoFit/>
          </a:bodyPr>
          <a:lstStyle/>
          <a:p>
            <a:pPr algn="ctr">
              <a:lnSpc>
                <a:spcPts val="5010"/>
              </a:lnSpc>
            </a:pPr>
            <a:r>
              <a:rPr lang="en-US" sz="4817" b="true">
                <a:solidFill>
                  <a:srgbClr val="FFFFFF"/>
                </a:solidFill>
                <a:latin typeface="Poppins Bold"/>
                <a:ea typeface="Poppins Bold"/>
                <a:cs typeface="Poppins Bold"/>
                <a:sym typeface="Poppins Bold"/>
              </a:rPr>
              <a:t>All Mino Class</a:t>
            </a:r>
          </a:p>
        </p:txBody>
      </p:sp>
      <p:sp>
        <p:nvSpPr>
          <p:cNvPr name="AutoShape 8" id="8"/>
          <p:cNvSpPr/>
          <p:nvPr/>
        </p:nvSpPr>
        <p:spPr>
          <a:xfrm flipV="true">
            <a:off x="9918783" y="1920102"/>
            <a:ext cx="0" cy="9120461"/>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AutoShape 9" id="9"/>
          <p:cNvSpPr/>
          <p:nvPr/>
        </p:nvSpPr>
        <p:spPr>
          <a:xfrm flipV="true">
            <a:off x="9918783" y="-4121289"/>
            <a:ext cx="0" cy="6484227"/>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Freeform 10" id="10"/>
          <p:cNvSpPr/>
          <p:nvPr/>
        </p:nvSpPr>
        <p:spPr>
          <a:xfrm flipH="false" flipV="false" rot="0">
            <a:off x="1575750" y="556004"/>
            <a:ext cx="6833789" cy="7962606"/>
          </a:xfrm>
          <a:custGeom>
            <a:avLst/>
            <a:gdLst/>
            <a:ahLst/>
            <a:cxnLst/>
            <a:rect r="r" b="b" t="t" l="l"/>
            <a:pathLst>
              <a:path h="7962606" w="6833789">
                <a:moveTo>
                  <a:pt x="0" y="0"/>
                </a:moveTo>
                <a:lnTo>
                  <a:pt x="6833790" y="0"/>
                </a:lnTo>
                <a:lnTo>
                  <a:pt x="6833790" y="7962606"/>
                </a:lnTo>
                <a:lnTo>
                  <a:pt x="0" y="7962606"/>
                </a:lnTo>
                <a:lnTo>
                  <a:pt x="0" y="0"/>
                </a:lnTo>
                <a:close/>
              </a:path>
            </a:pathLst>
          </a:custGeom>
          <a:blipFill>
            <a:blip r:embed="rId6"/>
            <a:stretch>
              <a:fillRect l="0" t="0" r="-7592" b="0"/>
            </a:stretch>
          </a:blipFill>
        </p:spPr>
      </p:sp>
      <p:sp>
        <p:nvSpPr>
          <p:cNvPr name="TextBox 11" id="11"/>
          <p:cNvSpPr txBox="true"/>
          <p:nvPr/>
        </p:nvSpPr>
        <p:spPr>
          <a:xfrm rot="0">
            <a:off x="559642" y="8734424"/>
            <a:ext cx="7849898" cy="523876"/>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Poppins Bold"/>
                <a:ea typeface="Poppins Bold"/>
                <a:cs typeface="Poppins Bold"/>
                <a:sym typeface="Poppins Bold"/>
              </a:rPr>
              <a:t>Figure  17</a:t>
            </a:r>
            <a:r>
              <a:rPr lang="en-US" sz="2999">
                <a:solidFill>
                  <a:srgbClr val="FFFFFF"/>
                </a:solidFill>
                <a:latin typeface="Poppins"/>
                <a:ea typeface="Poppins"/>
                <a:cs typeface="Poppins"/>
                <a:sym typeface="Poppins"/>
              </a:rPr>
              <a:t>: Mino_L1 class</a:t>
            </a:r>
          </a:p>
        </p:txBody>
      </p:sp>
      <p:sp>
        <p:nvSpPr>
          <p:cNvPr name="TextBox 12" id="12"/>
          <p:cNvSpPr txBox="true"/>
          <p:nvPr/>
        </p:nvSpPr>
        <p:spPr>
          <a:xfrm rot="0">
            <a:off x="10580145" y="3032360"/>
            <a:ext cx="7280810" cy="2714879"/>
          </a:xfrm>
          <a:prstGeom prst="rect">
            <a:avLst/>
          </a:prstGeom>
        </p:spPr>
        <p:txBody>
          <a:bodyPr anchor="t" rtlCol="false" tIns="0" lIns="0" bIns="0" rIns="0">
            <a:spAutoFit/>
          </a:bodyPr>
          <a:lstStyle/>
          <a:p>
            <a:pPr algn="just">
              <a:lnSpc>
                <a:spcPts val="4302"/>
              </a:lnSpc>
              <a:spcBef>
                <a:spcPct val="0"/>
              </a:spcBef>
            </a:pPr>
            <a:r>
              <a:rPr lang="en-US" sz="3073">
                <a:solidFill>
                  <a:srgbClr val="000000"/>
                </a:solidFill>
                <a:latin typeface="Poppins"/>
                <a:ea typeface="Poppins"/>
                <a:cs typeface="Poppins"/>
                <a:sym typeface="Poppins"/>
              </a:rPr>
              <a:t>Which were built the same and it need to take 1 block out to be the static block and all other 3 Blocks around it will be made base on the data of that static Block</a:t>
            </a:r>
          </a:p>
        </p:txBody>
      </p:sp>
    </p:spTree>
  </p:cSld>
  <p:clrMapOvr>
    <a:masterClrMapping/>
  </p:clrMapOvr>
  <p:transition spd="slow">
    <p:push dir="u"/>
  </p:transition>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4459337" y="-25572"/>
            <a:ext cx="9369326" cy="1602364"/>
          </a:xfrm>
          <a:prstGeom prst="rect">
            <a:avLst/>
          </a:prstGeom>
        </p:spPr>
        <p:txBody>
          <a:bodyPr anchor="t" rtlCol="false" tIns="0" lIns="0" bIns="0" rIns="0">
            <a:spAutoFit/>
          </a:bodyPr>
          <a:lstStyle/>
          <a:p>
            <a:pPr algn="ctr">
              <a:lnSpc>
                <a:spcPts val="12480"/>
              </a:lnSpc>
              <a:spcBef>
                <a:spcPct val="0"/>
              </a:spcBef>
            </a:pPr>
            <a:r>
              <a:rPr lang="en-US" b="true" sz="8914">
                <a:solidFill>
                  <a:srgbClr val="FFFFFF"/>
                </a:solidFill>
                <a:latin typeface="Poppins Bold"/>
                <a:ea typeface="Poppins Bold"/>
                <a:cs typeface="Poppins Bold"/>
                <a:sym typeface="Poppins Bold"/>
              </a:rPr>
              <a:t>Group Members</a:t>
            </a:r>
          </a:p>
        </p:txBody>
      </p:sp>
      <p:grpSp>
        <p:nvGrpSpPr>
          <p:cNvPr name="Group 3" id="3"/>
          <p:cNvGrpSpPr/>
          <p:nvPr/>
        </p:nvGrpSpPr>
        <p:grpSpPr>
          <a:xfrm rot="0">
            <a:off x="6082115" y="1966330"/>
            <a:ext cx="12776994" cy="7869812"/>
            <a:chOff x="0" y="0"/>
            <a:chExt cx="11769511" cy="7249267"/>
          </a:xfrm>
        </p:grpSpPr>
        <p:sp>
          <p:nvSpPr>
            <p:cNvPr name="Freeform 4" id="4"/>
            <p:cNvSpPr/>
            <p:nvPr/>
          </p:nvSpPr>
          <p:spPr>
            <a:xfrm flipH="false" flipV="false" rot="0">
              <a:off x="0" y="0"/>
              <a:ext cx="11769512" cy="7249267"/>
            </a:xfrm>
            <a:custGeom>
              <a:avLst/>
              <a:gdLst/>
              <a:ahLst/>
              <a:cxnLst/>
              <a:rect r="r" b="b" t="t" l="l"/>
              <a:pathLst>
                <a:path h="7249267" w="11769512">
                  <a:moveTo>
                    <a:pt x="44233" y="0"/>
                  </a:moveTo>
                  <a:lnTo>
                    <a:pt x="11725279" y="0"/>
                  </a:lnTo>
                  <a:cubicBezTo>
                    <a:pt x="11749708" y="0"/>
                    <a:pt x="11769512" y="19804"/>
                    <a:pt x="11769512" y="44233"/>
                  </a:cubicBezTo>
                  <a:lnTo>
                    <a:pt x="11769512" y="7205034"/>
                  </a:lnTo>
                  <a:cubicBezTo>
                    <a:pt x="11769512" y="7229463"/>
                    <a:pt x="11749708" y="7249267"/>
                    <a:pt x="11725279" y="7249267"/>
                  </a:cubicBezTo>
                  <a:lnTo>
                    <a:pt x="44233" y="7249267"/>
                  </a:lnTo>
                  <a:cubicBezTo>
                    <a:pt x="19804" y="7249267"/>
                    <a:pt x="0" y="7229463"/>
                    <a:pt x="0" y="7205034"/>
                  </a:cubicBezTo>
                  <a:lnTo>
                    <a:pt x="0" y="44233"/>
                  </a:lnTo>
                  <a:cubicBezTo>
                    <a:pt x="0" y="19804"/>
                    <a:pt x="19804" y="0"/>
                    <a:pt x="44233" y="0"/>
                  </a:cubicBezTo>
                  <a:close/>
                </a:path>
              </a:pathLst>
            </a:custGeom>
            <a:gradFill rotWithShape="true">
              <a:gsLst>
                <a:gs pos="0">
                  <a:srgbClr val="4DA8EA">
                    <a:alpha val="85000"/>
                  </a:srgbClr>
                </a:gs>
                <a:gs pos="100000">
                  <a:srgbClr val="00D856">
                    <a:alpha val="85000"/>
                  </a:srgbClr>
                </a:gs>
              </a:gsLst>
              <a:lin ang="0"/>
            </a:gradFill>
            <a:ln w="9525" cap="rnd">
              <a:solidFill>
                <a:srgbClr val="FFFFFF">
                  <a:alpha val="84706"/>
                </a:srgbClr>
              </a:solidFill>
              <a:prstDash val="solid"/>
              <a:round/>
            </a:ln>
          </p:spPr>
        </p:sp>
        <p:sp>
          <p:nvSpPr>
            <p:cNvPr name="TextBox 5" id="5"/>
            <p:cNvSpPr txBox="true"/>
            <p:nvPr/>
          </p:nvSpPr>
          <p:spPr>
            <a:xfrm>
              <a:off x="0" y="-76200"/>
              <a:ext cx="11769511" cy="7325467"/>
            </a:xfrm>
            <a:prstGeom prst="rect">
              <a:avLst/>
            </a:prstGeom>
          </p:spPr>
          <p:txBody>
            <a:bodyPr anchor="ctr" rtlCol="false" tIns="50800" lIns="50800" bIns="50800" rIns="50800"/>
            <a:lstStyle/>
            <a:p>
              <a:pPr algn="ctr">
                <a:lnSpc>
                  <a:spcPts val="5319"/>
                </a:lnSpc>
                <a:spcBef>
                  <a:spcPct val="0"/>
                </a:spcBef>
              </a:pPr>
            </a:p>
          </p:txBody>
        </p:sp>
      </p:grpSp>
      <p:grpSp>
        <p:nvGrpSpPr>
          <p:cNvPr name="Group 6" id="6"/>
          <p:cNvGrpSpPr/>
          <p:nvPr/>
        </p:nvGrpSpPr>
        <p:grpSpPr>
          <a:xfrm rot="0">
            <a:off x="-2067725" y="2289104"/>
            <a:ext cx="9016084" cy="9016084"/>
            <a:chOff x="0" y="0"/>
            <a:chExt cx="12021446" cy="12021446"/>
          </a:xfrm>
        </p:grpSpPr>
        <p:grpSp>
          <p:nvGrpSpPr>
            <p:cNvPr name="Group 7" id="7"/>
            <p:cNvGrpSpPr/>
            <p:nvPr/>
          </p:nvGrpSpPr>
          <p:grpSpPr>
            <a:xfrm rot="0">
              <a:off x="0" y="0"/>
              <a:ext cx="12021446" cy="1202144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66667" y="266667"/>
              <a:ext cx="11488111" cy="1148811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24906" r="0" b="-24906"/>
                </a:stretch>
              </a:blipFill>
            </p:spPr>
          </p:sp>
        </p:grpSp>
      </p:grpSp>
      <p:sp>
        <p:nvSpPr>
          <p:cNvPr name="TextBox 12" id="12"/>
          <p:cNvSpPr txBox="true"/>
          <p:nvPr/>
        </p:nvSpPr>
        <p:spPr>
          <a:xfrm rot="0">
            <a:off x="7288277" y="3132909"/>
            <a:ext cx="7139596" cy="4621258"/>
          </a:xfrm>
          <a:prstGeom prst="rect">
            <a:avLst/>
          </a:prstGeom>
        </p:spPr>
        <p:txBody>
          <a:bodyPr anchor="t" rtlCol="false" tIns="0" lIns="0" bIns="0" rIns="0">
            <a:spAutoFit/>
          </a:bodyPr>
          <a:lstStyle/>
          <a:p>
            <a:pPr algn="just">
              <a:lnSpc>
                <a:spcPts val="6119"/>
              </a:lnSpc>
            </a:pPr>
            <a:r>
              <a:rPr lang="en-US" sz="3922">
                <a:solidFill>
                  <a:srgbClr val="FFFFFF"/>
                </a:solidFill>
                <a:latin typeface="Poppins"/>
                <a:ea typeface="Poppins"/>
                <a:cs typeface="Poppins"/>
                <a:sym typeface="Poppins"/>
              </a:rPr>
              <a:t> </a:t>
            </a:r>
          </a:p>
          <a:p>
            <a:pPr algn="just">
              <a:lnSpc>
                <a:spcPts val="6119"/>
              </a:lnSpc>
            </a:pPr>
            <a:r>
              <a:rPr lang="en-US" sz="3922">
                <a:solidFill>
                  <a:srgbClr val="FFFFFF"/>
                </a:solidFill>
                <a:latin typeface="Poppins"/>
                <a:ea typeface="Poppins"/>
                <a:cs typeface="Poppins"/>
                <a:sym typeface="Poppins"/>
              </a:rPr>
              <a:t>Nguyễn Phước Thịnh</a:t>
            </a:r>
          </a:p>
          <a:p>
            <a:pPr algn="just">
              <a:lnSpc>
                <a:spcPts val="6119"/>
              </a:lnSpc>
            </a:pPr>
          </a:p>
          <a:p>
            <a:pPr algn="just">
              <a:lnSpc>
                <a:spcPts val="6119"/>
              </a:lnSpc>
            </a:pPr>
            <a:r>
              <a:rPr lang="en-US" sz="3922">
                <a:solidFill>
                  <a:srgbClr val="FFFFFF"/>
                </a:solidFill>
                <a:latin typeface="Poppins"/>
                <a:ea typeface="Poppins"/>
                <a:cs typeface="Poppins"/>
                <a:sym typeface="Poppins"/>
              </a:rPr>
              <a:t>Trịnh Minh Khoa</a:t>
            </a:r>
          </a:p>
          <a:p>
            <a:pPr algn="just">
              <a:lnSpc>
                <a:spcPts val="6119"/>
              </a:lnSpc>
            </a:pPr>
            <a:r>
              <a:rPr lang="en-US" sz="3922">
                <a:solidFill>
                  <a:srgbClr val="FFFFFF"/>
                </a:solidFill>
                <a:latin typeface="Poppins"/>
                <a:ea typeface="Poppins"/>
                <a:cs typeface="Poppins"/>
                <a:sym typeface="Poppins"/>
              </a:rPr>
              <a:t> </a:t>
            </a:r>
          </a:p>
          <a:p>
            <a:pPr algn="just">
              <a:lnSpc>
                <a:spcPts val="6119"/>
              </a:lnSpc>
            </a:pPr>
            <a:r>
              <a:rPr lang="en-US" sz="3922">
                <a:solidFill>
                  <a:srgbClr val="FFFFFF"/>
                </a:solidFill>
                <a:latin typeface="Poppins"/>
                <a:ea typeface="Poppins"/>
                <a:cs typeface="Poppins"/>
                <a:sym typeface="Poppins"/>
              </a:rPr>
              <a:t>Trần Lê Minh Quân</a:t>
            </a:r>
          </a:p>
        </p:txBody>
      </p:sp>
      <p:sp>
        <p:nvSpPr>
          <p:cNvPr name="TextBox 13" id="13"/>
          <p:cNvSpPr txBox="true"/>
          <p:nvPr/>
        </p:nvSpPr>
        <p:spPr>
          <a:xfrm rot="0">
            <a:off x="15045989" y="2361383"/>
            <a:ext cx="3242011" cy="5392783"/>
          </a:xfrm>
          <a:prstGeom prst="rect">
            <a:avLst/>
          </a:prstGeom>
        </p:spPr>
        <p:txBody>
          <a:bodyPr anchor="t" rtlCol="false" tIns="0" lIns="0" bIns="0" rIns="0">
            <a:spAutoFit/>
          </a:bodyPr>
          <a:lstStyle/>
          <a:p>
            <a:pPr algn="l">
              <a:lnSpc>
                <a:spcPts val="6119"/>
              </a:lnSpc>
            </a:pPr>
          </a:p>
          <a:p>
            <a:pPr algn="l">
              <a:lnSpc>
                <a:spcPts val="6119"/>
              </a:lnSpc>
            </a:pPr>
          </a:p>
          <a:p>
            <a:pPr algn="l">
              <a:lnSpc>
                <a:spcPts val="6119"/>
              </a:lnSpc>
            </a:pPr>
            <a:r>
              <a:rPr lang="en-US" sz="3922">
                <a:solidFill>
                  <a:srgbClr val="FFFFFF"/>
                </a:solidFill>
                <a:latin typeface="Poppins"/>
                <a:ea typeface="Poppins"/>
                <a:cs typeface="Poppins"/>
                <a:sym typeface="Poppins"/>
              </a:rPr>
              <a:t>ITITWE22106</a:t>
            </a:r>
          </a:p>
          <a:p>
            <a:pPr algn="l">
              <a:lnSpc>
                <a:spcPts val="6119"/>
              </a:lnSpc>
            </a:pPr>
          </a:p>
          <a:p>
            <a:pPr algn="l">
              <a:lnSpc>
                <a:spcPts val="6119"/>
              </a:lnSpc>
            </a:pPr>
            <a:r>
              <a:rPr lang="en-US" sz="3922">
                <a:solidFill>
                  <a:srgbClr val="FFFFFF"/>
                </a:solidFill>
                <a:latin typeface="Poppins"/>
                <a:ea typeface="Poppins"/>
                <a:cs typeface="Poppins"/>
                <a:sym typeface="Poppins"/>
              </a:rPr>
              <a:t>ITITIU21228</a:t>
            </a:r>
          </a:p>
          <a:p>
            <a:pPr algn="l">
              <a:lnSpc>
                <a:spcPts val="6119"/>
              </a:lnSpc>
            </a:pPr>
          </a:p>
          <a:p>
            <a:pPr algn="l">
              <a:lnSpc>
                <a:spcPts val="6119"/>
              </a:lnSpc>
            </a:pPr>
            <a:r>
              <a:rPr lang="en-US" sz="3922">
                <a:solidFill>
                  <a:srgbClr val="FFFFFF"/>
                </a:solidFill>
                <a:latin typeface="Poppins"/>
                <a:ea typeface="Poppins"/>
                <a:cs typeface="Poppins"/>
                <a:sym typeface="Poppins"/>
              </a:rPr>
              <a:t>ITITWE23042</a:t>
            </a:r>
          </a:p>
        </p:txBody>
      </p:sp>
      <p:sp>
        <p:nvSpPr>
          <p:cNvPr name="AutoShape 14" id="14"/>
          <p:cNvSpPr/>
          <p:nvPr/>
        </p:nvSpPr>
        <p:spPr>
          <a:xfrm>
            <a:off x="12841846" y="4267672"/>
            <a:ext cx="1973634" cy="0"/>
          </a:xfrm>
          <a:prstGeom prst="line">
            <a:avLst/>
          </a:prstGeom>
          <a:ln cap="flat" w="38100">
            <a:solidFill>
              <a:srgbClr val="FFFFFF"/>
            </a:solidFill>
            <a:prstDash val="sysDot"/>
            <a:headEnd type="none" len="sm" w="sm"/>
            <a:tailEnd type="none" len="sm" w="sm"/>
          </a:ln>
        </p:spPr>
      </p:sp>
      <p:sp>
        <p:nvSpPr>
          <p:cNvPr name="AutoShape 15" id="15"/>
          <p:cNvSpPr/>
          <p:nvPr/>
        </p:nvSpPr>
        <p:spPr>
          <a:xfrm flipV="true">
            <a:off x="12031457" y="7491387"/>
            <a:ext cx="2784023" cy="0"/>
          </a:xfrm>
          <a:prstGeom prst="line">
            <a:avLst/>
          </a:prstGeom>
          <a:ln cap="flat" w="38100">
            <a:solidFill>
              <a:srgbClr val="FFFFFF"/>
            </a:solidFill>
            <a:prstDash val="sysDot"/>
            <a:headEnd type="none" len="sm" w="sm"/>
            <a:tailEnd type="none" len="sm" w="sm"/>
          </a:ln>
        </p:spPr>
      </p:sp>
      <p:sp>
        <p:nvSpPr>
          <p:cNvPr name="AutoShape 16" id="16"/>
          <p:cNvSpPr/>
          <p:nvPr/>
        </p:nvSpPr>
        <p:spPr>
          <a:xfrm>
            <a:off x="11837972" y="5722156"/>
            <a:ext cx="2288310" cy="0"/>
          </a:xfrm>
          <a:prstGeom prst="line">
            <a:avLst/>
          </a:prstGeom>
          <a:ln cap="flat" w="38100">
            <a:solidFill>
              <a:srgbClr val="FFFFFF"/>
            </a:solidFill>
            <a:prstDash val="sysDot"/>
            <a:headEnd type="none" len="sm" w="sm"/>
            <a:tailEnd type="none" len="sm" w="sm"/>
          </a:ln>
        </p:spPr>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V="true">
            <a:off x="0" y="4778344"/>
            <a:ext cx="18288000" cy="0"/>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Freeform 3" id="3"/>
          <p:cNvSpPr/>
          <p:nvPr/>
        </p:nvSpPr>
        <p:spPr>
          <a:xfrm flipH="false" flipV="false" rot="0">
            <a:off x="5903172" y="520421"/>
            <a:ext cx="6000713" cy="7869788"/>
          </a:xfrm>
          <a:custGeom>
            <a:avLst/>
            <a:gdLst/>
            <a:ahLst/>
            <a:cxnLst/>
            <a:rect r="r" b="b" t="t" l="l"/>
            <a:pathLst>
              <a:path h="7869788" w="6000713">
                <a:moveTo>
                  <a:pt x="0" y="0"/>
                </a:moveTo>
                <a:lnTo>
                  <a:pt x="6000713" y="0"/>
                </a:lnTo>
                <a:lnTo>
                  <a:pt x="6000713" y="7869788"/>
                </a:lnTo>
                <a:lnTo>
                  <a:pt x="0" y="7869788"/>
                </a:lnTo>
                <a:lnTo>
                  <a:pt x="0" y="0"/>
                </a:lnTo>
                <a:close/>
              </a:path>
            </a:pathLst>
          </a:custGeom>
          <a:blipFill>
            <a:blip r:embed="rId2"/>
            <a:stretch>
              <a:fillRect l="0" t="0" r="0" b="0"/>
            </a:stretch>
          </a:blipFill>
        </p:spPr>
      </p:sp>
      <p:sp>
        <p:nvSpPr>
          <p:cNvPr name="TextBox 4" id="4"/>
          <p:cNvSpPr txBox="true"/>
          <p:nvPr/>
        </p:nvSpPr>
        <p:spPr>
          <a:xfrm rot="0">
            <a:off x="4978579" y="8734424"/>
            <a:ext cx="7849898" cy="523876"/>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Poppins Bold"/>
                <a:ea typeface="Poppins Bold"/>
                <a:cs typeface="Poppins Bold"/>
                <a:sym typeface="Poppins Bold"/>
              </a:rPr>
              <a:t>Figure  18</a:t>
            </a:r>
            <a:r>
              <a:rPr lang="en-US" sz="2999">
                <a:solidFill>
                  <a:srgbClr val="FFFFFF"/>
                </a:solidFill>
                <a:latin typeface="Poppins"/>
                <a:ea typeface="Poppins"/>
                <a:cs typeface="Poppins"/>
                <a:sym typeface="Poppins"/>
              </a:rPr>
              <a:t>: Project UML</a:t>
            </a:r>
          </a:p>
        </p:txBody>
      </p:sp>
    </p:spTree>
  </p:cSld>
  <p:clrMapOvr>
    <a:masterClrMapping/>
  </p:clrMapOvr>
  <p:transition spd="slow">
    <p:push dir="u"/>
  </p:transition>
</p:sld>
</file>

<file path=ppt/slides/slide21.xml><?xml version="1.0" encoding="utf-8"?>
<p:sld xmlns:p="http://schemas.openxmlformats.org/presentationml/2006/main" xmlns:a="http://schemas.openxmlformats.org/drawingml/2006/main">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972274" y="7600764"/>
            <a:ext cx="20279578" cy="0"/>
          </a:xfrm>
          <a:prstGeom prst="line">
            <a:avLst/>
          </a:prstGeom>
          <a:ln cap="flat" w="9525">
            <a:solidFill>
              <a:srgbClr val="FFFFFF"/>
            </a:solidFill>
            <a:prstDash val="solid"/>
            <a:headEnd type="none" len="sm" w="sm"/>
            <a:tailEnd type="none" len="sm" w="sm"/>
          </a:ln>
        </p:spPr>
      </p:sp>
      <p:sp>
        <p:nvSpPr>
          <p:cNvPr name="TextBox 3" id="3"/>
          <p:cNvSpPr txBox="true"/>
          <p:nvPr/>
        </p:nvSpPr>
        <p:spPr>
          <a:xfrm rot="0">
            <a:off x="5074820" y="6344328"/>
            <a:ext cx="8138360" cy="321945"/>
          </a:xfrm>
          <a:prstGeom prst="rect">
            <a:avLst/>
          </a:prstGeom>
        </p:spPr>
        <p:txBody>
          <a:bodyPr anchor="t" rtlCol="false" tIns="0" lIns="0" bIns="0" rIns="0">
            <a:spAutoFit/>
          </a:bodyPr>
          <a:lstStyle/>
          <a:p>
            <a:pPr algn="ctr">
              <a:lnSpc>
                <a:spcPts val="2340"/>
              </a:lnSpc>
            </a:pPr>
            <a:r>
              <a:rPr lang="en-US" sz="2000" spc="744">
                <a:solidFill>
                  <a:srgbClr val="FFFFFF"/>
                </a:solidFill>
                <a:latin typeface="Poppins"/>
                <a:ea typeface="Poppins"/>
                <a:cs typeface="Poppins"/>
                <a:sym typeface="Poppins"/>
              </a:rPr>
              <a:t>A TEAM</a:t>
            </a:r>
          </a:p>
        </p:txBody>
      </p:sp>
      <p:sp>
        <p:nvSpPr>
          <p:cNvPr name="TextBox 4" id="4"/>
          <p:cNvSpPr txBox="true"/>
          <p:nvPr/>
        </p:nvSpPr>
        <p:spPr>
          <a:xfrm rot="0">
            <a:off x="1563006" y="8580103"/>
            <a:ext cx="2466661" cy="425450"/>
          </a:xfrm>
          <a:prstGeom prst="rect">
            <a:avLst/>
          </a:prstGeom>
        </p:spPr>
        <p:txBody>
          <a:bodyPr anchor="t" rtlCol="false" tIns="0" lIns="0" bIns="0" rIns="0">
            <a:spAutoFit/>
          </a:bodyPr>
          <a:lstStyle/>
          <a:p>
            <a:pPr algn="ctr">
              <a:lnSpc>
                <a:spcPts val="3400"/>
              </a:lnSpc>
            </a:pPr>
            <a:r>
              <a:rPr lang="en-US" sz="2000">
                <a:solidFill>
                  <a:srgbClr val="000000"/>
                </a:solidFill>
                <a:latin typeface="Poppins"/>
                <a:ea typeface="Poppins"/>
                <a:cs typeface="Poppins"/>
                <a:sym typeface="Poppins"/>
              </a:rPr>
              <a:t>Start Slide</a:t>
            </a:r>
          </a:p>
        </p:txBody>
      </p:sp>
      <p:sp>
        <p:nvSpPr>
          <p:cNvPr name="TextBox 5" id="5"/>
          <p:cNvSpPr txBox="true"/>
          <p:nvPr/>
        </p:nvSpPr>
        <p:spPr>
          <a:xfrm rot="0">
            <a:off x="7156450" y="4074160"/>
            <a:ext cx="3975100" cy="1852931"/>
          </a:xfrm>
          <a:prstGeom prst="rect">
            <a:avLst/>
          </a:prstGeom>
        </p:spPr>
        <p:txBody>
          <a:bodyPr anchor="t" rtlCol="false" tIns="0" lIns="0" bIns="0" rIns="0">
            <a:spAutoFit/>
          </a:bodyPr>
          <a:lstStyle/>
          <a:p>
            <a:pPr algn="ctr">
              <a:lnSpc>
                <a:spcPts val="14419"/>
              </a:lnSpc>
              <a:spcBef>
                <a:spcPct val="0"/>
              </a:spcBef>
            </a:pPr>
            <a:r>
              <a:rPr lang="en-US" b="true" sz="10299">
                <a:solidFill>
                  <a:srgbClr val="FFFFFF"/>
                </a:solidFill>
                <a:latin typeface="Poppins Bold"/>
                <a:ea typeface="Poppins Bold"/>
                <a:cs typeface="Poppins Bold"/>
                <a:sym typeface="Poppins Bold"/>
              </a:rPr>
              <a:t>Demo</a:t>
            </a:r>
          </a:p>
        </p:txBody>
      </p:sp>
      <p:sp>
        <p:nvSpPr>
          <p:cNvPr name="AutoShape 6" id="6"/>
          <p:cNvSpPr/>
          <p:nvPr/>
        </p:nvSpPr>
        <p:spPr>
          <a:xfrm>
            <a:off x="5010883" y="3469322"/>
            <a:ext cx="20279578" cy="0"/>
          </a:xfrm>
          <a:prstGeom prst="line">
            <a:avLst/>
          </a:prstGeom>
          <a:ln cap="flat" w="9525">
            <a:solidFill>
              <a:srgbClr val="FFFFFF"/>
            </a:solidFill>
            <a:prstDash val="solid"/>
            <a:headEnd type="none" len="sm" w="sm"/>
            <a:tailEnd type="none" len="sm" w="sm"/>
          </a:ln>
        </p:spPr>
      </p:sp>
    </p:spTree>
  </p:cSld>
  <p:clrMapOvr>
    <a:masterClrMapping/>
  </p:clrMapOvr>
  <p:transition spd="slow">
    <p:push dir="u"/>
  </p:transition>
</p:sld>
</file>

<file path=ppt/slides/slide22.xml><?xml version="1.0" encoding="utf-8"?>
<p:sld xmlns:p="http://schemas.openxmlformats.org/presentationml/2006/main" xmlns:a="http://schemas.openxmlformats.org/drawingml/2006/main">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972274" y="7600764"/>
            <a:ext cx="20279578" cy="0"/>
          </a:xfrm>
          <a:prstGeom prst="line">
            <a:avLst/>
          </a:prstGeom>
          <a:ln cap="flat" w="9525">
            <a:solidFill>
              <a:srgbClr val="FFFFFF"/>
            </a:solidFill>
            <a:prstDash val="solid"/>
            <a:headEnd type="none" len="sm" w="sm"/>
            <a:tailEnd type="none" len="sm" w="sm"/>
          </a:ln>
        </p:spPr>
      </p:sp>
      <p:sp>
        <p:nvSpPr>
          <p:cNvPr name="TextBox 3" id="3"/>
          <p:cNvSpPr txBox="true"/>
          <p:nvPr/>
        </p:nvSpPr>
        <p:spPr>
          <a:xfrm rot="0">
            <a:off x="1563006" y="8580103"/>
            <a:ext cx="2466661" cy="425450"/>
          </a:xfrm>
          <a:prstGeom prst="rect">
            <a:avLst/>
          </a:prstGeom>
        </p:spPr>
        <p:txBody>
          <a:bodyPr anchor="t" rtlCol="false" tIns="0" lIns="0" bIns="0" rIns="0">
            <a:spAutoFit/>
          </a:bodyPr>
          <a:lstStyle/>
          <a:p>
            <a:pPr algn="ctr">
              <a:lnSpc>
                <a:spcPts val="3400"/>
              </a:lnSpc>
            </a:pPr>
            <a:r>
              <a:rPr lang="en-US" sz="2000">
                <a:solidFill>
                  <a:srgbClr val="000000"/>
                </a:solidFill>
                <a:latin typeface="Poppins"/>
                <a:ea typeface="Poppins"/>
                <a:cs typeface="Poppins"/>
                <a:sym typeface="Poppins"/>
              </a:rPr>
              <a:t>Start Slide</a:t>
            </a:r>
          </a:p>
        </p:txBody>
      </p:sp>
      <p:sp>
        <p:nvSpPr>
          <p:cNvPr name="AutoShape 4" id="4"/>
          <p:cNvSpPr/>
          <p:nvPr/>
        </p:nvSpPr>
        <p:spPr>
          <a:xfrm>
            <a:off x="5010883" y="3469322"/>
            <a:ext cx="20279578" cy="0"/>
          </a:xfrm>
          <a:prstGeom prst="line">
            <a:avLst/>
          </a:prstGeom>
          <a:ln cap="flat" w="9525">
            <a:solidFill>
              <a:srgbClr val="FFFFFF"/>
            </a:solidFill>
            <a:prstDash val="solid"/>
            <a:headEnd type="none" len="sm" w="sm"/>
            <a:tailEnd type="none" len="sm" w="sm"/>
          </a:ln>
        </p:spPr>
      </p:sp>
      <p:sp>
        <p:nvSpPr>
          <p:cNvPr name="TextBox 5" id="5"/>
          <p:cNvSpPr txBox="true"/>
          <p:nvPr/>
        </p:nvSpPr>
        <p:spPr>
          <a:xfrm rot="0">
            <a:off x="4302516" y="4343720"/>
            <a:ext cx="9682968" cy="1505089"/>
          </a:xfrm>
          <a:prstGeom prst="rect">
            <a:avLst/>
          </a:prstGeom>
        </p:spPr>
        <p:txBody>
          <a:bodyPr anchor="t" rtlCol="false" tIns="0" lIns="0" bIns="0" rIns="0">
            <a:spAutoFit/>
          </a:bodyPr>
          <a:lstStyle/>
          <a:p>
            <a:pPr algn="ctr">
              <a:lnSpc>
                <a:spcPts val="10732"/>
              </a:lnSpc>
            </a:pPr>
            <a:r>
              <a:rPr lang="en-US" sz="10319" b="true">
                <a:solidFill>
                  <a:srgbClr val="FFFFFF"/>
                </a:solidFill>
                <a:latin typeface="Poppins Bold"/>
                <a:ea typeface="Poppins Bold"/>
                <a:cs typeface="Poppins Bold"/>
                <a:sym typeface="Poppins Bold"/>
              </a:rPr>
              <a:t>Thank You</a:t>
            </a:r>
          </a:p>
        </p:txBody>
      </p:sp>
      <p:grpSp>
        <p:nvGrpSpPr>
          <p:cNvPr name="Group 6" id="6"/>
          <p:cNvGrpSpPr/>
          <p:nvPr/>
        </p:nvGrpSpPr>
        <p:grpSpPr>
          <a:xfrm rot="0">
            <a:off x="6023727" y="5969471"/>
            <a:ext cx="6240545" cy="823571"/>
            <a:chOff x="0" y="0"/>
            <a:chExt cx="6284470" cy="829367"/>
          </a:xfrm>
        </p:grpSpPr>
        <p:sp>
          <p:nvSpPr>
            <p:cNvPr name="Freeform 7" id="7"/>
            <p:cNvSpPr/>
            <p:nvPr/>
          </p:nvSpPr>
          <p:spPr>
            <a:xfrm flipH="false" flipV="false" rot="0">
              <a:off x="0" y="0"/>
              <a:ext cx="6284470" cy="829367"/>
            </a:xfrm>
            <a:custGeom>
              <a:avLst/>
              <a:gdLst/>
              <a:ahLst/>
              <a:cxnLst/>
              <a:rect r="r" b="b" t="t" l="l"/>
              <a:pathLst>
                <a:path h="829367" w="6284470">
                  <a:moveTo>
                    <a:pt x="68232" y="0"/>
                  </a:moveTo>
                  <a:lnTo>
                    <a:pt x="6216238" y="0"/>
                  </a:lnTo>
                  <a:cubicBezTo>
                    <a:pt x="6234334" y="0"/>
                    <a:pt x="6251689" y="7189"/>
                    <a:pt x="6264485" y="19985"/>
                  </a:cubicBezTo>
                  <a:cubicBezTo>
                    <a:pt x="6277281" y="32781"/>
                    <a:pt x="6284470" y="50136"/>
                    <a:pt x="6284470" y="68232"/>
                  </a:cubicBezTo>
                  <a:lnTo>
                    <a:pt x="6284470" y="761135"/>
                  </a:lnTo>
                  <a:cubicBezTo>
                    <a:pt x="6284470" y="798819"/>
                    <a:pt x="6253921" y="829367"/>
                    <a:pt x="6216238" y="829367"/>
                  </a:cubicBezTo>
                  <a:lnTo>
                    <a:pt x="68232" y="829367"/>
                  </a:lnTo>
                  <a:cubicBezTo>
                    <a:pt x="50136" y="829367"/>
                    <a:pt x="32781" y="822179"/>
                    <a:pt x="19985" y="809383"/>
                  </a:cubicBezTo>
                  <a:cubicBezTo>
                    <a:pt x="7189" y="796587"/>
                    <a:pt x="0" y="779232"/>
                    <a:pt x="0" y="761135"/>
                  </a:cubicBezTo>
                  <a:lnTo>
                    <a:pt x="0" y="68232"/>
                  </a:lnTo>
                  <a:cubicBezTo>
                    <a:pt x="0" y="50136"/>
                    <a:pt x="7189" y="32781"/>
                    <a:pt x="19985" y="19985"/>
                  </a:cubicBezTo>
                  <a:cubicBezTo>
                    <a:pt x="32781" y="7189"/>
                    <a:pt x="50136" y="0"/>
                    <a:pt x="68232" y="0"/>
                  </a:cubicBezTo>
                  <a:close/>
                </a:path>
              </a:pathLst>
            </a:custGeom>
            <a:gradFill rotWithShape="true">
              <a:gsLst>
                <a:gs pos="0">
                  <a:srgbClr val="4DA8EA">
                    <a:alpha val="85000"/>
                  </a:srgbClr>
                </a:gs>
                <a:gs pos="100000">
                  <a:srgbClr val="00D856">
                    <a:alpha val="85000"/>
                  </a:srgbClr>
                </a:gs>
              </a:gsLst>
              <a:lin ang="0"/>
            </a:gradFill>
            <a:ln w="9525" cap="rnd">
              <a:solidFill>
                <a:srgbClr val="FFFFFF">
                  <a:alpha val="84706"/>
                </a:srgbClr>
              </a:solidFill>
              <a:prstDash val="solid"/>
              <a:round/>
            </a:ln>
          </p:spPr>
        </p:sp>
        <p:sp>
          <p:nvSpPr>
            <p:cNvPr name="TextBox 8" id="8"/>
            <p:cNvSpPr txBox="true"/>
            <p:nvPr/>
          </p:nvSpPr>
          <p:spPr>
            <a:xfrm>
              <a:off x="0" y="-38100"/>
              <a:ext cx="6284470" cy="867467"/>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6450116" y="6210759"/>
            <a:ext cx="5387768" cy="321945"/>
          </a:xfrm>
          <a:prstGeom prst="rect">
            <a:avLst/>
          </a:prstGeom>
        </p:spPr>
        <p:txBody>
          <a:bodyPr anchor="t" rtlCol="false" tIns="0" lIns="0" bIns="0" rIns="0">
            <a:spAutoFit/>
          </a:bodyPr>
          <a:lstStyle/>
          <a:p>
            <a:pPr algn="ctr">
              <a:lnSpc>
                <a:spcPts val="2340"/>
              </a:lnSpc>
            </a:pPr>
            <a:r>
              <a:rPr lang="en-US" sz="2000" spc="744">
                <a:solidFill>
                  <a:srgbClr val="000000"/>
                </a:solidFill>
                <a:latin typeface="Poppins"/>
                <a:ea typeface="Poppins"/>
                <a:cs typeface="Poppins"/>
                <a:sym typeface="Poppins"/>
              </a:rPr>
              <a:t>FOR YOUR ATTENTION</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0" y="9267825"/>
            <a:ext cx="6090032" cy="17"/>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grpSp>
        <p:nvGrpSpPr>
          <p:cNvPr name="Group 3" id="3"/>
          <p:cNvGrpSpPr/>
          <p:nvPr/>
        </p:nvGrpSpPr>
        <p:grpSpPr>
          <a:xfrm rot="0">
            <a:off x="2403265" y="3527312"/>
            <a:ext cx="3280973" cy="328097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AutoShape 6" id="6"/>
          <p:cNvSpPr/>
          <p:nvPr/>
        </p:nvSpPr>
        <p:spPr>
          <a:xfrm flipV="true">
            <a:off x="7503513" y="1019175"/>
            <a:ext cx="8705662" cy="9525"/>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grpSp>
        <p:nvGrpSpPr>
          <p:cNvPr name="Group 7" id="7"/>
          <p:cNvGrpSpPr/>
          <p:nvPr/>
        </p:nvGrpSpPr>
        <p:grpSpPr>
          <a:xfrm rot="0">
            <a:off x="7503513" y="3503013"/>
            <a:ext cx="3280973" cy="328097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2603762" y="3527312"/>
            <a:ext cx="3280973" cy="3280973"/>
            <a:chOff x="0" y="0"/>
            <a:chExt cx="4374631" cy="4374631"/>
          </a:xfrm>
        </p:grpSpPr>
        <p:grpSp>
          <p:nvGrpSpPr>
            <p:cNvPr name="Group 11" id="11"/>
            <p:cNvGrpSpPr/>
            <p:nvPr/>
          </p:nvGrpSpPr>
          <p:grpSpPr>
            <a:xfrm rot="0">
              <a:off x="0" y="0"/>
              <a:ext cx="4374631" cy="437463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2359" y="886018"/>
              <a:ext cx="2169913" cy="2602595"/>
            </a:xfrm>
            <a:custGeom>
              <a:avLst/>
              <a:gdLst/>
              <a:ahLst/>
              <a:cxnLst/>
              <a:rect r="r" b="b" t="t" l="l"/>
              <a:pathLst>
                <a:path h="2602595" w="2169913">
                  <a:moveTo>
                    <a:pt x="0" y="0"/>
                  </a:moveTo>
                  <a:lnTo>
                    <a:pt x="2169913" y="0"/>
                  </a:lnTo>
                  <a:lnTo>
                    <a:pt x="2169913" y="2602595"/>
                  </a:lnTo>
                  <a:lnTo>
                    <a:pt x="0" y="2602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5" id="15"/>
          <p:cNvSpPr/>
          <p:nvPr/>
        </p:nvSpPr>
        <p:spPr>
          <a:xfrm flipH="false" flipV="false" rot="0">
            <a:off x="2738346" y="4318098"/>
            <a:ext cx="2610812" cy="1699401"/>
          </a:xfrm>
          <a:custGeom>
            <a:avLst/>
            <a:gdLst/>
            <a:ahLst/>
            <a:cxnLst/>
            <a:rect r="r" b="b" t="t" l="l"/>
            <a:pathLst>
              <a:path h="1699401" w="2610812">
                <a:moveTo>
                  <a:pt x="0" y="0"/>
                </a:moveTo>
                <a:lnTo>
                  <a:pt x="2610812" y="0"/>
                </a:lnTo>
                <a:lnTo>
                  <a:pt x="2610812" y="1699401"/>
                </a:lnTo>
                <a:lnTo>
                  <a:pt x="0" y="16994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8006027" y="4005527"/>
            <a:ext cx="2275946" cy="2275946"/>
          </a:xfrm>
          <a:custGeom>
            <a:avLst/>
            <a:gdLst/>
            <a:ahLst/>
            <a:cxnLst/>
            <a:rect r="r" b="b" t="t" l="l"/>
            <a:pathLst>
              <a:path h="2275946" w="2275946">
                <a:moveTo>
                  <a:pt x="0" y="0"/>
                </a:moveTo>
                <a:lnTo>
                  <a:pt x="2275946" y="0"/>
                </a:lnTo>
                <a:lnTo>
                  <a:pt x="2275946" y="2275946"/>
                </a:lnTo>
                <a:lnTo>
                  <a:pt x="0" y="22759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789982" y="1831722"/>
            <a:ext cx="8708037" cy="1172211"/>
          </a:xfrm>
          <a:prstGeom prst="rect">
            <a:avLst/>
          </a:prstGeom>
        </p:spPr>
        <p:txBody>
          <a:bodyPr anchor="t" rtlCol="false" tIns="0" lIns="0" bIns="0" rIns="0">
            <a:spAutoFit/>
          </a:bodyPr>
          <a:lstStyle/>
          <a:p>
            <a:pPr algn="ctr">
              <a:lnSpc>
                <a:spcPts val="8320"/>
              </a:lnSpc>
            </a:pPr>
            <a:r>
              <a:rPr lang="en-US" sz="8000" b="true">
                <a:solidFill>
                  <a:srgbClr val="FFFFFF"/>
                </a:solidFill>
                <a:latin typeface="Poppins Bold"/>
                <a:ea typeface="Poppins Bold"/>
                <a:cs typeface="Poppins Bold"/>
                <a:sym typeface="Poppins Bold"/>
              </a:rPr>
              <a:t>Table of Content</a:t>
            </a:r>
          </a:p>
        </p:txBody>
      </p:sp>
      <p:sp>
        <p:nvSpPr>
          <p:cNvPr name="TextBox 18" id="18"/>
          <p:cNvSpPr txBox="true"/>
          <p:nvPr/>
        </p:nvSpPr>
        <p:spPr>
          <a:xfrm rot="0">
            <a:off x="2612101" y="6971901"/>
            <a:ext cx="2863301" cy="499959"/>
          </a:xfrm>
          <a:prstGeom prst="rect">
            <a:avLst/>
          </a:prstGeom>
        </p:spPr>
        <p:txBody>
          <a:bodyPr anchor="t" rtlCol="false" tIns="0" lIns="0" bIns="0" rIns="0">
            <a:spAutoFit/>
          </a:bodyPr>
          <a:lstStyle/>
          <a:p>
            <a:pPr algn="ctr">
              <a:lnSpc>
                <a:spcPts val="3845"/>
              </a:lnSpc>
              <a:spcBef>
                <a:spcPct val="0"/>
              </a:spcBef>
            </a:pPr>
            <a:r>
              <a:rPr lang="en-US" sz="2746">
                <a:solidFill>
                  <a:srgbClr val="FFFFFF"/>
                </a:solidFill>
                <a:latin typeface="Poppins"/>
                <a:ea typeface="Poppins"/>
                <a:cs typeface="Poppins"/>
                <a:sym typeface="Poppins"/>
              </a:rPr>
              <a:t>Game Rules</a:t>
            </a:r>
          </a:p>
        </p:txBody>
      </p:sp>
      <p:sp>
        <p:nvSpPr>
          <p:cNvPr name="TextBox 19" id="19"/>
          <p:cNvSpPr txBox="true"/>
          <p:nvPr/>
        </p:nvSpPr>
        <p:spPr>
          <a:xfrm rot="0">
            <a:off x="7921186" y="6971901"/>
            <a:ext cx="2863301" cy="499959"/>
          </a:xfrm>
          <a:prstGeom prst="rect">
            <a:avLst/>
          </a:prstGeom>
        </p:spPr>
        <p:txBody>
          <a:bodyPr anchor="t" rtlCol="false" tIns="0" lIns="0" bIns="0" rIns="0">
            <a:spAutoFit/>
          </a:bodyPr>
          <a:lstStyle/>
          <a:p>
            <a:pPr algn="ctr">
              <a:lnSpc>
                <a:spcPts val="3845"/>
              </a:lnSpc>
              <a:spcBef>
                <a:spcPct val="0"/>
              </a:spcBef>
            </a:pPr>
            <a:r>
              <a:rPr lang="en-US" sz="2746">
                <a:solidFill>
                  <a:srgbClr val="FFFFFF"/>
                </a:solidFill>
                <a:latin typeface="Poppins"/>
                <a:ea typeface="Poppins"/>
                <a:cs typeface="Poppins"/>
                <a:sym typeface="Poppins"/>
              </a:rPr>
              <a:t>Class design </a:t>
            </a:r>
          </a:p>
        </p:txBody>
      </p:sp>
      <p:sp>
        <p:nvSpPr>
          <p:cNvPr name="TextBox 20" id="20"/>
          <p:cNvSpPr txBox="true"/>
          <p:nvPr/>
        </p:nvSpPr>
        <p:spPr>
          <a:xfrm rot="0">
            <a:off x="12814025" y="6971901"/>
            <a:ext cx="3187740" cy="499959"/>
          </a:xfrm>
          <a:prstGeom prst="rect">
            <a:avLst/>
          </a:prstGeom>
        </p:spPr>
        <p:txBody>
          <a:bodyPr anchor="t" rtlCol="false" tIns="0" lIns="0" bIns="0" rIns="0">
            <a:spAutoFit/>
          </a:bodyPr>
          <a:lstStyle/>
          <a:p>
            <a:pPr algn="ctr">
              <a:lnSpc>
                <a:spcPts val="3845"/>
              </a:lnSpc>
              <a:spcBef>
                <a:spcPct val="0"/>
              </a:spcBef>
            </a:pPr>
            <a:r>
              <a:rPr lang="en-US" sz="2746">
                <a:solidFill>
                  <a:srgbClr val="FFFFFF"/>
                </a:solidFill>
                <a:latin typeface="Poppins"/>
                <a:ea typeface="Poppins"/>
                <a:cs typeface="Poppins"/>
                <a:sym typeface="Poppins"/>
              </a:rPr>
              <a:t>Demo</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972274" y="7600764"/>
            <a:ext cx="20279578" cy="0"/>
          </a:xfrm>
          <a:prstGeom prst="line">
            <a:avLst/>
          </a:prstGeom>
          <a:ln cap="flat" w="9525">
            <a:solidFill>
              <a:srgbClr val="FFFFFF"/>
            </a:solidFill>
            <a:prstDash val="solid"/>
            <a:headEnd type="none" len="sm" w="sm"/>
            <a:tailEnd type="none" len="sm" w="sm"/>
          </a:ln>
        </p:spPr>
      </p:sp>
      <p:sp>
        <p:nvSpPr>
          <p:cNvPr name="TextBox 3" id="3"/>
          <p:cNvSpPr txBox="true"/>
          <p:nvPr/>
        </p:nvSpPr>
        <p:spPr>
          <a:xfrm rot="0">
            <a:off x="5074820" y="6344328"/>
            <a:ext cx="8138360" cy="321945"/>
          </a:xfrm>
          <a:prstGeom prst="rect">
            <a:avLst/>
          </a:prstGeom>
        </p:spPr>
        <p:txBody>
          <a:bodyPr anchor="t" rtlCol="false" tIns="0" lIns="0" bIns="0" rIns="0">
            <a:spAutoFit/>
          </a:bodyPr>
          <a:lstStyle/>
          <a:p>
            <a:pPr algn="ctr">
              <a:lnSpc>
                <a:spcPts val="2340"/>
              </a:lnSpc>
            </a:pPr>
            <a:r>
              <a:rPr lang="en-US" sz="2000" spc="744">
                <a:solidFill>
                  <a:srgbClr val="FFFFFF"/>
                </a:solidFill>
                <a:latin typeface="Poppins"/>
                <a:ea typeface="Poppins"/>
                <a:cs typeface="Poppins"/>
                <a:sym typeface="Poppins"/>
              </a:rPr>
              <a:t>A TEAM</a:t>
            </a:r>
          </a:p>
        </p:txBody>
      </p:sp>
      <p:sp>
        <p:nvSpPr>
          <p:cNvPr name="TextBox 4" id="4"/>
          <p:cNvSpPr txBox="true"/>
          <p:nvPr/>
        </p:nvSpPr>
        <p:spPr>
          <a:xfrm rot="0">
            <a:off x="1563006" y="8580103"/>
            <a:ext cx="2466661" cy="425450"/>
          </a:xfrm>
          <a:prstGeom prst="rect">
            <a:avLst/>
          </a:prstGeom>
        </p:spPr>
        <p:txBody>
          <a:bodyPr anchor="t" rtlCol="false" tIns="0" lIns="0" bIns="0" rIns="0">
            <a:spAutoFit/>
          </a:bodyPr>
          <a:lstStyle/>
          <a:p>
            <a:pPr algn="ctr">
              <a:lnSpc>
                <a:spcPts val="3400"/>
              </a:lnSpc>
            </a:pPr>
            <a:r>
              <a:rPr lang="en-US" sz="2000">
                <a:solidFill>
                  <a:srgbClr val="000000"/>
                </a:solidFill>
                <a:latin typeface="Poppins"/>
                <a:ea typeface="Poppins"/>
                <a:cs typeface="Poppins"/>
                <a:sym typeface="Poppins"/>
              </a:rPr>
              <a:t>Start Slide</a:t>
            </a:r>
          </a:p>
        </p:txBody>
      </p:sp>
      <p:sp>
        <p:nvSpPr>
          <p:cNvPr name="TextBox 5" id="5"/>
          <p:cNvSpPr txBox="true"/>
          <p:nvPr/>
        </p:nvSpPr>
        <p:spPr>
          <a:xfrm rot="0">
            <a:off x="5139465" y="4074160"/>
            <a:ext cx="8009070" cy="1852931"/>
          </a:xfrm>
          <a:prstGeom prst="rect">
            <a:avLst/>
          </a:prstGeom>
        </p:spPr>
        <p:txBody>
          <a:bodyPr anchor="t" rtlCol="false" tIns="0" lIns="0" bIns="0" rIns="0">
            <a:spAutoFit/>
          </a:bodyPr>
          <a:lstStyle/>
          <a:p>
            <a:pPr algn="ctr">
              <a:lnSpc>
                <a:spcPts val="14419"/>
              </a:lnSpc>
              <a:spcBef>
                <a:spcPct val="0"/>
              </a:spcBef>
            </a:pPr>
            <a:r>
              <a:rPr lang="en-US" b="true" sz="10299">
                <a:solidFill>
                  <a:srgbClr val="FFFFFF"/>
                </a:solidFill>
                <a:latin typeface="Poppins Bold"/>
                <a:ea typeface="Poppins Bold"/>
                <a:cs typeface="Poppins Bold"/>
                <a:sym typeface="Poppins Bold"/>
              </a:rPr>
              <a:t>Game Rules</a:t>
            </a:r>
          </a:p>
        </p:txBody>
      </p:sp>
      <p:sp>
        <p:nvSpPr>
          <p:cNvPr name="AutoShape 6" id="6"/>
          <p:cNvSpPr/>
          <p:nvPr/>
        </p:nvSpPr>
        <p:spPr>
          <a:xfrm>
            <a:off x="5010883" y="3469322"/>
            <a:ext cx="20279578" cy="0"/>
          </a:xfrm>
          <a:prstGeom prst="line">
            <a:avLst/>
          </a:prstGeom>
          <a:ln cap="flat" w="9525">
            <a:solidFill>
              <a:srgbClr val="FFFFFF"/>
            </a:solidFill>
            <a:prstDash val="solid"/>
            <a:headEnd type="none" len="sm" w="sm"/>
            <a:tailEnd type="none" len="sm" w="sm"/>
          </a:ln>
        </p:spPr>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663430"/>
            <a:ext cx="8375979" cy="888855"/>
          </a:xfrm>
          <a:prstGeom prst="rect">
            <a:avLst/>
          </a:prstGeom>
        </p:spPr>
        <p:txBody>
          <a:bodyPr anchor="t" rtlCol="false" tIns="0" lIns="0" bIns="0" rIns="0">
            <a:spAutoFit/>
          </a:bodyPr>
          <a:lstStyle/>
          <a:p>
            <a:pPr algn="l">
              <a:lnSpc>
                <a:spcPts val="6306"/>
              </a:lnSpc>
            </a:pPr>
            <a:r>
              <a:rPr lang="en-US" sz="6064" b="true">
                <a:solidFill>
                  <a:srgbClr val="FFFFFF"/>
                </a:solidFill>
                <a:latin typeface="Poppins Bold"/>
                <a:ea typeface="Poppins Bold"/>
                <a:cs typeface="Poppins Bold"/>
                <a:sym typeface="Poppins Bold"/>
              </a:rPr>
              <a:t>Game Rules</a:t>
            </a:r>
          </a:p>
        </p:txBody>
      </p:sp>
      <p:sp>
        <p:nvSpPr>
          <p:cNvPr name="AutoShape 3" id="3"/>
          <p:cNvSpPr/>
          <p:nvPr/>
        </p:nvSpPr>
        <p:spPr>
          <a:xfrm>
            <a:off x="0" y="9267825"/>
            <a:ext cx="6090032" cy="17"/>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AutoShape 4" id="4"/>
          <p:cNvSpPr/>
          <p:nvPr/>
        </p:nvSpPr>
        <p:spPr>
          <a:xfrm flipV="true">
            <a:off x="7503513" y="1019175"/>
            <a:ext cx="8705662" cy="9525"/>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grpSp>
        <p:nvGrpSpPr>
          <p:cNvPr name="Group 5" id="5"/>
          <p:cNvGrpSpPr/>
          <p:nvPr/>
        </p:nvGrpSpPr>
        <p:grpSpPr>
          <a:xfrm rot="0">
            <a:off x="967211" y="2627447"/>
            <a:ext cx="7178083" cy="4636268"/>
            <a:chOff x="0" y="0"/>
            <a:chExt cx="7228607" cy="4668900"/>
          </a:xfrm>
        </p:grpSpPr>
        <p:sp>
          <p:nvSpPr>
            <p:cNvPr name="Freeform 6" id="6"/>
            <p:cNvSpPr/>
            <p:nvPr/>
          </p:nvSpPr>
          <p:spPr>
            <a:xfrm flipH="false" flipV="false" rot="0">
              <a:off x="0" y="0"/>
              <a:ext cx="7228607" cy="4668900"/>
            </a:xfrm>
            <a:custGeom>
              <a:avLst/>
              <a:gdLst/>
              <a:ahLst/>
              <a:cxnLst/>
              <a:rect r="r" b="b" t="t" l="l"/>
              <a:pathLst>
                <a:path h="4668900" w="7228607">
                  <a:moveTo>
                    <a:pt x="14280" y="0"/>
                  </a:moveTo>
                  <a:lnTo>
                    <a:pt x="7214326" y="0"/>
                  </a:lnTo>
                  <a:cubicBezTo>
                    <a:pt x="7218114" y="0"/>
                    <a:pt x="7221746" y="1505"/>
                    <a:pt x="7224424" y="4183"/>
                  </a:cubicBezTo>
                  <a:cubicBezTo>
                    <a:pt x="7227102" y="6861"/>
                    <a:pt x="7228607" y="10493"/>
                    <a:pt x="7228607" y="14280"/>
                  </a:cubicBezTo>
                  <a:lnTo>
                    <a:pt x="7228607" y="4654620"/>
                  </a:lnTo>
                  <a:cubicBezTo>
                    <a:pt x="7228607" y="4658408"/>
                    <a:pt x="7227102" y="4662040"/>
                    <a:pt x="7224424" y="4664718"/>
                  </a:cubicBezTo>
                  <a:cubicBezTo>
                    <a:pt x="7221746" y="4667396"/>
                    <a:pt x="7218114" y="4668900"/>
                    <a:pt x="7214326" y="4668900"/>
                  </a:cubicBezTo>
                  <a:lnTo>
                    <a:pt x="14280" y="4668900"/>
                  </a:lnTo>
                  <a:cubicBezTo>
                    <a:pt x="10493" y="4668900"/>
                    <a:pt x="6861" y="4667396"/>
                    <a:pt x="4183" y="4664718"/>
                  </a:cubicBezTo>
                  <a:cubicBezTo>
                    <a:pt x="1505" y="4662040"/>
                    <a:pt x="0" y="4658408"/>
                    <a:pt x="0" y="4654620"/>
                  </a:cubicBezTo>
                  <a:lnTo>
                    <a:pt x="0" y="14280"/>
                  </a:lnTo>
                  <a:cubicBezTo>
                    <a:pt x="0" y="10493"/>
                    <a:pt x="1505" y="6861"/>
                    <a:pt x="4183" y="4183"/>
                  </a:cubicBezTo>
                  <a:cubicBezTo>
                    <a:pt x="6861" y="1505"/>
                    <a:pt x="10493" y="0"/>
                    <a:pt x="1428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7" id="7"/>
            <p:cNvSpPr txBox="true"/>
            <p:nvPr/>
          </p:nvSpPr>
          <p:spPr>
            <a:xfrm>
              <a:off x="0" y="-38100"/>
              <a:ext cx="7228607" cy="47070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9144000" y="3065734"/>
            <a:ext cx="8186385" cy="2725162"/>
          </a:xfrm>
          <a:custGeom>
            <a:avLst/>
            <a:gdLst/>
            <a:ahLst/>
            <a:cxnLst/>
            <a:rect r="r" b="b" t="t" l="l"/>
            <a:pathLst>
              <a:path h="2725162" w="8186385">
                <a:moveTo>
                  <a:pt x="0" y="0"/>
                </a:moveTo>
                <a:lnTo>
                  <a:pt x="8186385" y="0"/>
                </a:lnTo>
                <a:lnTo>
                  <a:pt x="8186385" y="2725161"/>
                </a:lnTo>
                <a:lnTo>
                  <a:pt x="0" y="2725161"/>
                </a:lnTo>
                <a:lnTo>
                  <a:pt x="0" y="0"/>
                </a:lnTo>
                <a:close/>
              </a:path>
            </a:pathLst>
          </a:custGeom>
          <a:blipFill>
            <a:blip r:embed="rId2"/>
            <a:stretch>
              <a:fillRect l="0" t="0" r="0" b="0"/>
            </a:stretch>
          </a:blipFill>
        </p:spPr>
      </p:sp>
      <p:sp>
        <p:nvSpPr>
          <p:cNvPr name="TextBox 9" id="9"/>
          <p:cNvSpPr txBox="true"/>
          <p:nvPr/>
        </p:nvSpPr>
        <p:spPr>
          <a:xfrm rot="0">
            <a:off x="10482379" y="6963677"/>
            <a:ext cx="5283557" cy="1047751"/>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Poppins Bold"/>
                <a:ea typeface="Poppins Bold"/>
                <a:cs typeface="Poppins Bold"/>
                <a:sym typeface="Poppins Bold"/>
              </a:rPr>
              <a:t>Figure  1 :</a:t>
            </a:r>
            <a:r>
              <a:rPr lang="en-US" sz="2999">
                <a:solidFill>
                  <a:srgbClr val="FFFFFF"/>
                </a:solidFill>
                <a:latin typeface="Poppins"/>
                <a:ea typeface="Poppins"/>
                <a:cs typeface="Poppins"/>
                <a:sym typeface="Poppins"/>
              </a:rPr>
              <a:t> The designed items</a:t>
            </a:r>
          </a:p>
        </p:txBody>
      </p:sp>
      <p:sp>
        <p:nvSpPr>
          <p:cNvPr name="TextBox 10" id="10"/>
          <p:cNvSpPr txBox="true"/>
          <p:nvPr/>
        </p:nvSpPr>
        <p:spPr>
          <a:xfrm rot="0">
            <a:off x="1521190" y="4000844"/>
            <a:ext cx="6382763" cy="2799146"/>
          </a:xfrm>
          <a:prstGeom prst="rect">
            <a:avLst/>
          </a:prstGeom>
        </p:spPr>
        <p:txBody>
          <a:bodyPr anchor="t" rtlCol="false" tIns="0" lIns="0" bIns="0" rIns="0">
            <a:spAutoFit/>
          </a:bodyPr>
          <a:lstStyle/>
          <a:p>
            <a:pPr algn="just">
              <a:lnSpc>
                <a:spcPts val="4537"/>
              </a:lnSpc>
            </a:pPr>
            <a:r>
              <a:rPr lang="en-US" sz="2668" b="true">
                <a:solidFill>
                  <a:srgbClr val="000000"/>
                </a:solidFill>
                <a:latin typeface="Poppins Bold"/>
                <a:ea typeface="Poppins Bold"/>
                <a:cs typeface="Poppins Bold"/>
                <a:sym typeface="Poppins Bold"/>
              </a:rPr>
              <a:t>a.     Mino_Bar                e. Mino_Z1</a:t>
            </a:r>
          </a:p>
          <a:p>
            <a:pPr algn="just">
              <a:lnSpc>
                <a:spcPts val="4537"/>
              </a:lnSpc>
            </a:pPr>
            <a:r>
              <a:rPr lang="en-US" sz="2668" b="true">
                <a:solidFill>
                  <a:srgbClr val="000000"/>
                </a:solidFill>
                <a:latin typeface="Poppins Bold"/>
                <a:ea typeface="Poppins Bold"/>
                <a:cs typeface="Poppins Bold"/>
                <a:sym typeface="Poppins Bold"/>
              </a:rPr>
              <a:t>b.     Mino_L1                      f. Mino_T</a:t>
            </a:r>
          </a:p>
          <a:p>
            <a:pPr algn="just">
              <a:lnSpc>
                <a:spcPts val="4537"/>
              </a:lnSpc>
            </a:pPr>
            <a:r>
              <a:rPr lang="en-US" sz="2668" b="true">
                <a:solidFill>
                  <a:srgbClr val="000000"/>
                </a:solidFill>
                <a:latin typeface="Poppins Bold"/>
                <a:ea typeface="Poppins Bold"/>
                <a:cs typeface="Poppins Bold"/>
                <a:sym typeface="Poppins Bold"/>
              </a:rPr>
              <a:t>c.Mino_L2                          g. Mino_Z2</a:t>
            </a:r>
          </a:p>
          <a:p>
            <a:pPr algn="just">
              <a:lnSpc>
                <a:spcPts val="4537"/>
              </a:lnSpc>
            </a:pPr>
            <a:r>
              <a:rPr lang="en-US" sz="2668" b="true">
                <a:solidFill>
                  <a:srgbClr val="000000"/>
                </a:solidFill>
                <a:latin typeface="Poppins Bold"/>
                <a:ea typeface="Poppins Bold"/>
                <a:cs typeface="Poppins Bold"/>
                <a:sym typeface="Poppins Bold"/>
              </a:rPr>
              <a:t>d.Mino_Square</a:t>
            </a:r>
          </a:p>
          <a:p>
            <a:pPr algn="just">
              <a:lnSpc>
                <a:spcPts val="4197"/>
              </a:lnSpc>
            </a:pPr>
          </a:p>
        </p:txBody>
      </p:sp>
      <p:sp>
        <p:nvSpPr>
          <p:cNvPr name="TextBox 11" id="11"/>
          <p:cNvSpPr txBox="true"/>
          <p:nvPr/>
        </p:nvSpPr>
        <p:spPr>
          <a:xfrm rot="0">
            <a:off x="2618935" y="2741884"/>
            <a:ext cx="3874636" cy="1167802"/>
          </a:xfrm>
          <a:prstGeom prst="rect">
            <a:avLst/>
          </a:prstGeom>
        </p:spPr>
        <p:txBody>
          <a:bodyPr anchor="t" rtlCol="false" tIns="0" lIns="0" bIns="0" rIns="0">
            <a:spAutoFit/>
          </a:bodyPr>
          <a:lstStyle/>
          <a:p>
            <a:pPr algn="ctr">
              <a:lnSpc>
                <a:spcPts val="9606"/>
              </a:lnSpc>
            </a:pPr>
            <a:r>
              <a:rPr lang="en-US" b="true" sz="5650">
                <a:solidFill>
                  <a:srgbClr val="000000"/>
                </a:solidFill>
                <a:latin typeface="Poppins Bold"/>
                <a:ea typeface="Poppins Bold"/>
                <a:cs typeface="Poppins Bold"/>
                <a:sym typeface="Poppins Bold"/>
              </a:rPr>
              <a:t>Items</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663430"/>
            <a:ext cx="8375979" cy="888855"/>
          </a:xfrm>
          <a:prstGeom prst="rect">
            <a:avLst/>
          </a:prstGeom>
        </p:spPr>
        <p:txBody>
          <a:bodyPr anchor="t" rtlCol="false" tIns="0" lIns="0" bIns="0" rIns="0">
            <a:spAutoFit/>
          </a:bodyPr>
          <a:lstStyle/>
          <a:p>
            <a:pPr algn="l">
              <a:lnSpc>
                <a:spcPts val="6306"/>
              </a:lnSpc>
            </a:pPr>
            <a:r>
              <a:rPr lang="en-US" sz="6064" b="true">
                <a:solidFill>
                  <a:srgbClr val="FFFFFF"/>
                </a:solidFill>
                <a:latin typeface="Poppins Bold"/>
                <a:ea typeface="Poppins Bold"/>
                <a:cs typeface="Poppins Bold"/>
                <a:sym typeface="Poppins Bold"/>
              </a:rPr>
              <a:t>Game Rules </a:t>
            </a:r>
          </a:p>
        </p:txBody>
      </p:sp>
      <p:sp>
        <p:nvSpPr>
          <p:cNvPr name="AutoShape 3" id="3"/>
          <p:cNvSpPr/>
          <p:nvPr/>
        </p:nvSpPr>
        <p:spPr>
          <a:xfrm>
            <a:off x="-1395577" y="9267825"/>
            <a:ext cx="6090032" cy="17"/>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AutoShape 4" id="4"/>
          <p:cNvSpPr/>
          <p:nvPr/>
        </p:nvSpPr>
        <p:spPr>
          <a:xfrm flipV="true">
            <a:off x="7503513" y="1019175"/>
            <a:ext cx="8705662" cy="9525"/>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grpSp>
        <p:nvGrpSpPr>
          <p:cNvPr name="Group 5" id="5"/>
          <p:cNvGrpSpPr/>
          <p:nvPr/>
        </p:nvGrpSpPr>
        <p:grpSpPr>
          <a:xfrm rot="5400000">
            <a:off x="10771228" y="4242830"/>
            <a:ext cx="489567" cy="428371"/>
            <a:chOff x="0" y="0"/>
            <a:chExt cx="812800" cy="711200"/>
          </a:xfrm>
        </p:grpSpPr>
        <p:sp>
          <p:nvSpPr>
            <p:cNvPr name="Freeform 6" id="6"/>
            <p:cNvSpPr/>
            <p:nvPr/>
          </p:nvSpPr>
          <p:spPr>
            <a:xfrm flipH="false" flipV="false" rot="0">
              <a:off x="37337" y="55063"/>
              <a:ext cx="738126" cy="656137"/>
            </a:xfrm>
            <a:custGeom>
              <a:avLst/>
              <a:gdLst/>
              <a:ahLst/>
              <a:cxnLst/>
              <a:rect r="r" b="b" t="t" l="l"/>
              <a:pathLst>
                <a:path h="656137" w="738126">
                  <a:moveTo>
                    <a:pt x="416138" y="27318"/>
                  </a:moveTo>
                  <a:lnTo>
                    <a:pt x="728388" y="573756"/>
                  </a:lnTo>
                  <a:cubicBezTo>
                    <a:pt x="738126" y="590798"/>
                    <a:pt x="738056" y="611735"/>
                    <a:pt x="728204" y="628712"/>
                  </a:cubicBezTo>
                  <a:cubicBezTo>
                    <a:pt x="718352" y="645688"/>
                    <a:pt x="700208" y="656137"/>
                    <a:pt x="680580" y="656137"/>
                  </a:cubicBezTo>
                  <a:lnTo>
                    <a:pt x="57546" y="656137"/>
                  </a:lnTo>
                  <a:cubicBezTo>
                    <a:pt x="37918" y="656137"/>
                    <a:pt x="19774" y="645688"/>
                    <a:pt x="9922" y="628712"/>
                  </a:cubicBezTo>
                  <a:cubicBezTo>
                    <a:pt x="70" y="611735"/>
                    <a:pt x="0" y="590798"/>
                    <a:pt x="9738" y="573756"/>
                  </a:cubicBezTo>
                  <a:lnTo>
                    <a:pt x="321988" y="27318"/>
                  </a:lnTo>
                  <a:cubicBezTo>
                    <a:pt x="331641" y="10425"/>
                    <a:pt x="349606" y="0"/>
                    <a:pt x="369063" y="0"/>
                  </a:cubicBezTo>
                  <a:cubicBezTo>
                    <a:pt x="388520" y="0"/>
                    <a:pt x="406485" y="10425"/>
                    <a:pt x="416138" y="27318"/>
                  </a:cubicBezTo>
                  <a:close/>
                </a:path>
              </a:pathLst>
            </a:custGeom>
            <a:gradFill rotWithShape="true">
              <a:gsLst>
                <a:gs pos="0">
                  <a:srgbClr val="000000">
                    <a:alpha val="100000"/>
                  </a:srgbClr>
                </a:gs>
                <a:gs pos="100000">
                  <a:srgbClr val="001B0C">
                    <a:alpha val="100000"/>
                  </a:srgbClr>
                </a:gs>
              </a:gsLst>
              <a:lin ang="0"/>
            </a:gradFill>
          </p:spPr>
        </p:sp>
        <p:sp>
          <p:nvSpPr>
            <p:cNvPr name="TextBox 7" id="7"/>
            <p:cNvSpPr txBox="true"/>
            <p:nvPr/>
          </p:nvSpPr>
          <p:spPr>
            <a:xfrm>
              <a:off x="127000" y="273050"/>
              <a:ext cx="558800" cy="387350"/>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5400000">
            <a:off x="10771228" y="5291665"/>
            <a:ext cx="489567" cy="428371"/>
            <a:chOff x="0" y="0"/>
            <a:chExt cx="812800" cy="711200"/>
          </a:xfrm>
        </p:grpSpPr>
        <p:sp>
          <p:nvSpPr>
            <p:cNvPr name="Freeform 9" id="9"/>
            <p:cNvSpPr/>
            <p:nvPr/>
          </p:nvSpPr>
          <p:spPr>
            <a:xfrm flipH="false" flipV="false" rot="0">
              <a:off x="37337" y="55063"/>
              <a:ext cx="738126" cy="656137"/>
            </a:xfrm>
            <a:custGeom>
              <a:avLst/>
              <a:gdLst/>
              <a:ahLst/>
              <a:cxnLst/>
              <a:rect r="r" b="b" t="t" l="l"/>
              <a:pathLst>
                <a:path h="656137" w="738126">
                  <a:moveTo>
                    <a:pt x="416138" y="27318"/>
                  </a:moveTo>
                  <a:lnTo>
                    <a:pt x="728388" y="573756"/>
                  </a:lnTo>
                  <a:cubicBezTo>
                    <a:pt x="738126" y="590798"/>
                    <a:pt x="738056" y="611735"/>
                    <a:pt x="728204" y="628712"/>
                  </a:cubicBezTo>
                  <a:cubicBezTo>
                    <a:pt x="718352" y="645688"/>
                    <a:pt x="700208" y="656137"/>
                    <a:pt x="680580" y="656137"/>
                  </a:cubicBezTo>
                  <a:lnTo>
                    <a:pt x="57546" y="656137"/>
                  </a:lnTo>
                  <a:cubicBezTo>
                    <a:pt x="37918" y="656137"/>
                    <a:pt x="19774" y="645688"/>
                    <a:pt x="9922" y="628712"/>
                  </a:cubicBezTo>
                  <a:cubicBezTo>
                    <a:pt x="70" y="611735"/>
                    <a:pt x="0" y="590798"/>
                    <a:pt x="9738" y="573756"/>
                  </a:cubicBezTo>
                  <a:lnTo>
                    <a:pt x="321988" y="27318"/>
                  </a:lnTo>
                  <a:cubicBezTo>
                    <a:pt x="331641" y="10425"/>
                    <a:pt x="349606" y="0"/>
                    <a:pt x="369063" y="0"/>
                  </a:cubicBezTo>
                  <a:cubicBezTo>
                    <a:pt x="388520" y="0"/>
                    <a:pt x="406485" y="10425"/>
                    <a:pt x="416138" y="27318"/>
                  </a:cubicBezTo>
                  <a:close/>
                </a:path>
              </a:pathLst>
            </a:custGeom>
            <a:gradFill rotWithShape="true">
              <a:gsLst>
                <a:gs pos="0">
                  <a:srgbClr val="000000">
                    <a:alpha val="100000"/>
                  </a:srgbClr>
                </a:gs>
                <a:gs pos="100000">
                  <a:srgbClr val="001B0C">
                    <a:alpha val="100000"/>
                  </a:srgbClr>
                </a:gs>
              </a:gsLst>
              <a:lin ang="0"/>
            </a:gradFill>
          </p:spPr>
        </p:sp>
        <p:sp>
          <p:nvSpPr>
            <p:cNvPr name="TextBox 10" id="10"/>
            <p:cNvSpPr txBox="true"/>
            <p:nvPr/>
          </p:nvSpPr>
          <p:spPr>
            <a:xfrm>
              <a:off x="127000" y="273050"/>
              <a:ext cx="558800" cy="387350"/>
            </a:xfrm>
            <a:prstGeom prst="rect">
              <a:avLst/>
            </a:prstGeom>
          </p:spPr>
          <p:txBody>
            <a:bodyPr anchor="ctr" rtlCol="false" tIns="50800" lIns="50800" bIns="50800" rIns="50800"/>
            <a:lstStyle/>
            <a:p>
              <a:pPr algn="ctr">
                <a:lnSpc>
                  <a:spcPts val="2799"/>
                </a:lnSpc>
              </a:pPr>
            </a:p>
          </p:txBody>
        </p:sp>
      </p:grpSp>
      <p:sp>
        <p:nvSpPr>
          <p:cNvPr name="Freeform 11" id="11"/>
          <p:cNvSpPr/>
          <p:nvPr/>
        </p:nvSpPr>
        <p:spPr>
          <a:xfrm flipH="false" flipV="false" rot="0">
            <a:off x="4827422" y="2206362"/>
            <a:ext cx="8633155" cy="4985647"/>
          </a:xfrm>
          <a:custGeom>
            <a:avLst/>
            <a:gdLst/>
            <a:ahLst/>
            <a:cxnLst/>
            <a:rect r="r" b="b" t="t" l="l"/>
            <a:pathLst>
              <a:path h="4985647" w="8633155">
                <a:moveTo>
                  <a:pt x="0" y="0"/>
                </a:moveTo>
                <a:lnTo>
                  <a:pt x="8633156" y="0"/>
                </a:lnTo>
                <a:lnTo>
                  <a:pt x="8633156" y="4985647"/>
                </a:lnTo>
                <a:lnTo>
                  <a:pt x="0" y="4985647"/>
                </a:lnTo>
                <a:lnTo>
                  <a:pt x="0" y="0"/>
                </a:lnTo>
                <a:close/>
              </a:path>
            </a:pathLst>
          </a:custGeom>
          <a:blipFill>
            <a:blip r:embed="rId2"/>
            <a:stretch>
              <a:fillRect l="0" t="0" r="0" b="0"/>
            </a:stretch>
          </a:blipFill>
        </p:spPr>
      </p:sp>
      <p:sp>
        <p:nvSpPr>
          <p:cNvPr name="TextBox 12" id="12"/>
          <p:cNvSpPr txBox="true"/>
          <p:nvPr/>
        </p:nvSpPr>
        <p:spPr>
          <a:xfrm rot="0">
            <a:off x="6292278" y="7677784"/>
            <a:ext cx="4937919" cy="483871"/>
          </a:xfrm>
          <a:prstGeom prst="rect">
            <a:avLst/>
          </a:prstGeom>
        </p:spPr>
        <p:txBody>
          <a:bodyPr anchor="t" rtlCol="false" tIns="0" lIns="0" bIns="0" rIns="0">
            <a:spAutoFit/>
          </a:bodyPr>
          <a:lstStyle/>
          <a:p>
            <a:pPr algn="ctr">
              <a:lnSpc>
                <a:spcPts val="3779"/>
              </a:lnSpc>
              <a:spcBef>
                <a:spcPct val="0"/>
              </a:spcBef>
            </a:pPr>
            <a:r>
              <a:rPr lang="en-US" b="true" sz="2699">
                <a:solidFill>
                  <a:srgbClr val="FFFFFF"/>
                </a:solidFill>
                <a:latin typeface="Poppins Bold"/>
                <a:ea typeface="Poppins Bold"/>
                <a:cs typeface="Poppins Bold"/>
                <a:sym typeface="Poppins Bold"/>
              </a:rPr>
              <a:t>Figure 2.The Game Interface</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H="true" flipV="true">
            <a:off x="9144000" y="1928951"/>
            <a:ext cx="0" cy="8358049"/>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grpSp>
        <p:nvGrpSpPr>
          <p:cNvPr name="Group 3" id="3"/>
          <p:cNvGrpSpPr/>
          <p:nvPr/>
        </p:nvGrpSpPr>
        <p:grpSpPr>
          <a:xfrm rot="0">
            <a:off x="1774698" y="2244706"/>
            <a:ext cx="4868372" cy="4999127"/>
            <a:chOff x="0" y="0"/>
            <a:chExt cx="643025" cy="660296"/>
          </a:xfrm>
        </p:grpSpPr>
        <p:sp>
          <p:nvSpPr>
            <p:cNvPr name="Freeform 4" id="4"/>
            <p:cNvSpPr/>
            <p:nvPr/>
          </p:nvSpPr>
          <p:spPr>
            <a:xfrm flipH="false" flipV="false" rot="0">
              <a:off x="0" y="0"/>
              <a:ext cx="643025" cy="660296"/>
            </a:xfrm>
            <a:custGeom>
              <a:avLst/>
              <a:gdLst/>
              <a:ahLst/>
              <a:cxnLst/>
              <a:rect r="r" b="b" t="t" l="l"/>
              <a:pathLst>
                <a:path h="660296" w="643025">
                  <a:moveTo>
                    <a:pt x="36576" y="0"/>
                  </a:moveTo>
                  <a:lnTo>
                    <a:pt x="606450" y="0"/>
                  </a:lnTo>
                  <a:cubicBezTo>
                    <a:pt x="616150" y="0"/>
                    <a:pt x="625453" y="3854"/>
                    <a:pt x="632312" y="10713"/>
                  </a:cubicBezTo>
                  <a:cubicBezTo>
                    <a:pt x="639172" y="17572"/>
                    <a:pt x="643025" y="26875"/>
                    <a:pt x="643025" y="36576"/>
                  </a:cubicBezTo>
                  <a:lnTo>
                    <a:pt x="643025" y="623720"/>
                  </a:lnTo>
                  <a:cubicBezTo>
                    <a:pt x="643025" y="633420"/>
                    <a:pt x="639172" y="642724"/>
                    <a:pt x="632312" y="649583"/>
                  </a:cubicBezTo>
                  <a:cubicBezTo>
                    <a:pt x="625453" y="656442"/>
                    <a:pt x="616150" y="660296"/>
                    <a:pt x="606450" y="660296"/>
                  </a:cubicBezTo>
                  <a:lnTo>
                    <a:pt x="36576" y="660296"/>
                  </a:lnTo>
                  <a:cubicBezTo>
                    <a:pt x="26875" y="660296"/>
                    <a:pt x="17572" y="656442"/>
                    <a:pt x="10713" y="649583"/>
                  </a:cubicBezTo>
                  <a:cubicBezTo>
                    <a:pt x="3854" y="642724"/>
                    <a:pt x="0" y="633420"/>
                    <a:pt x="0" y="623720"/>
                  </a:cubicBezTo>
                  <a:lnTo>
                    <a:pt x="0" y="36576"/>
                  </a:lnTo>
                  <a:cubicBezTo>
                    <a:pt x="0" y="26875"/>
                    <a:pt x="3854" y="17572"/>
                    <a:pt x="10713" y="10713"/>
                  </a:cubicBezTo>
                  <a:cubicBezTo>
                    <a:pt x="17572" y="3854"/>
                    <a:pt x="26875" y="0"/>
                    <a:pt x="36576" y="0"/>
                  </a:cubicBezTo>
                  <a:close/>
                </a:path>
              </a:pathLst>
            </a:custGeom>
            <a:blipFill>
              <a:blip r:embed="rId2"/>
              <a:stretch>
                <a:fillRect l="0" t="-7472" r="0" b="-7472"/>
              </a:stretch>
            </a:blipFill>
          </p:spPr>
        </p:sp>
      </p:grpSp>
      <p:grpSp>
        <p:nvGrpSpPr>
          <p:cNvPr name="Group 5" id="5"/>
          <p:cNvGrpSpPr/>
          <p:nvPr/>
        </p:nvGrpSpPr>
        <p:grpSpPr>
          <a:xfrm rot="0">
            <a:off x="11275394" y="2141659"/>
            <a:ext cx="5482974" cy="5205220"/>
            <a:chOff x="0" y="0"/>
            <a:chExt cx="643025" cy="610451"/>
          </a:xfrm>
        </p:grpSpPr>
        <p:sp>
          <p:nvSpPr>
            <p:cNvPr name="Freeform 6" id="6"/>
            <p:cNvSpPr/>
            <p:nvPr/>
          </p:nvSpPr>
          <p:spPr>
            <a:xfrm flipH="false" flipV="false" rot="0">
              <a:off x="0" y="0"/>
              <a:ext cx="643025" cy="610451"/>
            </a:xfrm>
            <a:custGeom>
              <a:avLst/>
              <a:gdLst/>
              <a:ahLst/>
              <a:cxnLst/>
              <a:rect r="r" b="b" t="t" l="l"/>
              <a:pathLst>
                <a:path h="610451" w="643025">
                  <a:moveTo>
                    <a:pt x="32476" y="0"/>
                  </a:moveTo>
                  <a:lnTo>
                    <a:pt x="610549" y="0"/>
                  </a:lnTo>
                  <a:cubicBezTo>
                    <a:pt x="619163" y="0"/>
                    <a:pt x="627423" y="3422"/>
                    <a:pt x="633513" y="9512"/>
                  </a:cubicBezTo>
                  <a:cubicBezTo>
                    <a:pt x="639604" y="15602"/>
                    <a:pt x="643025" y="23863"/>
                    <a:pt x="643025" y="32476"/>
                  </a:cubicBezTo>
                  <a:lnTo>
                    <a:pt x="643025" y="577975"/>
                  </a:lnTo>
                  <a:cubicBezTo>
                    <a:pt x="643025" y="595911"/>
                    <a:pt x="628485" y="610451"/>
                    <a:pt x="610549" y="610451"/>
                  </a:cubicBezTo>
                  <a:lnTo>
                    <a:pt x="32476" y="610451"/>
                  </a:lnTo>
                  <a:cubicBezTo>
                    <a:pt x="14540" y="610451"/>
                    <a:pt x="0" y="595911"/>
                    <a:pt x="0" y="577975"/>
                  </a:cubicBezTo>
                  <a:lnTo>
                    <a:pt x="0" y="32476"/>
                  </a:lnTo>
                  <a:cubicBezTo>
                    <a:pt x="0" y="14540"/>
                    <a:pt x="14540" y="0"/>
                    <a:pt x="32476" y="0"/>
                  </a:cubicBezTo>
                  <a:close/>
                </a:path>
              </a:pathLst>
            </a:custGeom>
            <a:blipFill>
              <a:blip r:embed="rId3"/>
              <a:stretch>
                <a:fillRect l="0" t="-1369" r="0" b="-1369"/>
              </a:stretch>
            </a:blipFill>
          </p:spPr>
        </p:sp>
      </p:grpSp>
      <p:sp>
        <p:nvSpPr>
          <p:cNvPr name="AutoShape 7" id="7"/>
          <p:cNvSpPr/>
          <p:nvPr/>
        </p:nvSpPr>
        <p:spPr>
          <a:xfrm flipV="true">
            <a:off x="9144000" y="-5765586"/>
            <a:ext cx="0" cy="6484227"/>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8" id="8"/>
          <p:cNvSpPr txBox="true"/>
          <p:nvPr/>
        </p:nvSpPr>
        <p:spPr>
          <a:xfrm rot="0">
            <a:off x="4759962" y="756741"/>
            <a:ext cx="8768075" cy="1172211"/>
          </a:xfrm>
          <a:prstGeom prst="rect">
            <a:avLst/>
          </a:prstGeom>
        </p:spPr>
        <p:txBody>
          <a:bodyPr anchor="t" rtlCol="false" tIns="0" lIns="0" bIns="0" rIns="0">
            <a:spAutoFit/>
          </a:bodyPr>
          <a:lstStyle/>
          <a:p>
            <a:pPr algn="ctr">
              <a:lnSpc>
                <a:spcPts val="8320"/>
              </a:lnSpc>
            </a:pPr>
            <a:r>
              <a:rPr lang="en-US" sz="8000" b="true">
                <a:solidFill>
                  <a:srgbClr val="FFFFFF"/>
                </a:solidFill>
                <a:latin typeface="Poppins Bold"/>
                <a:ea typeface="Poppins Bold"/>
                <a:cs typeface="Poppins Bold"/>
                <a:sym typeface="Poppins Bold"/>
              </a:rPr>
              <a:t>Game Rules</a:t>
            </a:r>
          </a:p>
        </p:txBody>
      </p:sp>
      <p:sp>
        <p:nvSpPr>
          <p:cNvPr name="TextBox 9" id="9"/>
          <p:cNvSpPr txBox="true"/>
          <p:nvPr/>
        </p:nvSpPr>
        <p:spPr>
          <a:xfrm rot="0">
            <a:off x="10020097" y="8180806"/>
            <a:ext cx="7015881" cy="1571626"/>
          </a:xfrm>
          <a:prstGeom prst="rect">
            <a:avLst/>
          </a:prstGeom>
        </p:spPr>
        <p:txBody>
          <a:bodyPr anchor="t" rtlCol="false" tIns="0" lIns="0" bIns="0" rIns="0">
            <a:spAutoFit/>
          </a:bodyPr>
          <a:lstStyle/>
          <a:p>
            <a:pPr algn="ctr">
              <a:lnSpc>
                <a:spcPts val="4199"/>
              </a:lnSpc>
            </a:pPr>
            <a:r>
              <a:rPr lang="en-US" sz="2999" b="true">
                <a:solidFill>
                  <a:srgbClr val="FFFFFF"/>
                </a:solidFill>
                <a:latin typeface="Poppins Bold"/>
                <a:ea typeface="Poppins Bold"/>
                <a:cs typeface="Poppins Bold"/>
                <a:sym typeface="Poppins Bold"/>
              </a:rPr>
              <a:t>Figure  4</a:t>
            </a:r>
            <a:r>
              <a:rPr lang="en-US" sz="2999">
                <a:solidFill>
                  <a:srgbClr val="FFFFFF"/>
                </a:solidFill>
                <a:latin typeface="Poppins"/>
                <a:ea typeface="Poppins"/>
                <a:cs typeface="Poppins"/>
                <a:sym typeface="Poppins"/>
              </a:rPr>
              <a:t> :The Data Frame(Next Brick Panel)</a:t>
            </a:r>
          </a:p>
          <a:p>
            <a:pPr algn="ctr">
              <a:lnSpc>
                <a:spcPts val="4199"/>
              </a:lnSpc>
              <a:spcBef>
                <a:spcPct val="0"/>
              </a:spcBef>
            </a:pPr>
          </a:p>
        </p:txBody>
      </p:sp>
      <p:sp>
        <p:nvSpPr>
          <p:cNvPr name="TextBox 10" id="10"/>
          <p:cNvSpPr txBox="true"/>
          <p:nvPr/>
        </p:nvSpPr>
        <p:spPr>
          <a:xfrm rot="0">
            <a:off x="1087649" y="8180806"/>
            <a:ext cx="7267626" cy="523876"/>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Poppins Bold"/>
                <a:ea typeface="Poppins Bold"/>
                <a:cs typeface="Poppins Bold"/>
                <a:sym typeface="Poppins Bold"/>
              </a:rPr>
              <a:t>Figure  3</a:t>
            </a:r>
            <a:r>
              <a:rPr lang="en-US" sz="2999">
                <a:solidFill>
                  <a:srgbClr val="FFFFFF"/>
                </a:solidFill>
                <a:latin typeface="Poppins"/>
                <a:ea typeface="Poppins"/>
                <a:cs typeface="Poppins"/>
                <a:sym typeface="Poppins"/>
              </a:rPr>
              <a:t> : The Status Panel                                       </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V="true">
            <a:off x="9144000" y="1919426"/>
            <a:ext cx="0" cy="8821969"/>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AutoShape 3" id="3"/>
          <p:cNvSpPr/>
          <p:nvPr/>
        </p:nvSpPr>
        <p:spPr>
          <a:xfrm flipV="true">
            <a:off x="9144000" y="-5775111"/>
            <a:ext cx="0" cy="6484227"/>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Freeform 4" id="4"/>
          <p:cNvSpPr/>
          <p:nvPr/>
        </p:nvSpPr>
        <p:spPr>
          <a:xfrm flipH="false" flipV="false" rot="0">
            <a:off x="2466685" y="1809510"/>
            <a:ext cx="3717322" cy="6143226"/>
          </a:xfrm>
          <a:custGeom>
            <a:avLst/>
            <a:gdLst/>
            <a:ahLst/>
            <a:cxnLst/>
            <a:rect r="r" b="b" t="t" l="l"/>
            <a:pathLst>
              <a:path h="6143226" w="3717322">
                <a:moveTo>
                  <a:pt x="0" y="0"/>
                </a:moveTo>
                <a:lnTo>
                  <a:pt x="3717322" y="0"/>
                </a:lnTo>
                <a:lnTo>
                  <a:pt x="3717322" y="6143226"/>
                </a:lnTo>
                <a:lnTo>
                  <a:pt x="0" y="6143226"/>
                </a:lnTo>
                <a:lnTo>
                  <a:pt x="0" y="0"/>
                </a:lnTo>
                <a:close/>
              </a:path>
            </a:pathLst>
          </a:custGeom>
          <a:blipFill>
            <a:blip r:embed="rId2"/>
            <a:stretch>
              <a:fillRect l="-806" t="0" r="-806" b="0"/>
            </a:stretch>
          </a:blipFill>
        </p:spPr>
      </p:sp>
      <p:sp>
        <p:nvSpPr>
          <p:cNvPr name="Freeform 5" id="5"/>
          <p:cNvSpPr/>
          <p:nvPr/>
        </p:nvSpPr>
        <p:spPr>
          <a:xfrm flipH="false" flipV="false" rot="0">
            <a:off x="12391687" y="2081604"/>
            <a:ext cx="3581930" cy="5871133"/>
          </a:xfrm>
          <a:custGeom>
            <a:avLst/>
            <a:gdLst/>
            <a:ahLst/>
            <a:cxnLst/>
            <a:rect r="r" b="b" t="t" l="l"/>
            <a:pathLst>
              <a:path h="5871133" w="3581930">
                <a:moveTo>
                  <a:pt x="0" y="0"/>
                </a:moveTo>
                <a:lnTo>
                  <a:pt x="3581929" y="0"/>
                </a:lnTo>
                <a:lnTo>
                  <a:pt x="3581929" y="5871132"/>
                </a:lnTo>
                <a:lnTo>
                  <a:pt x="0" y="5871132"/>
                </a:lnTo>
                <a:lnTo>
                  <a:pt x="0" y="0"/>
                </a:lnTo>
                <a:close/>
              </a:path>
            </a:pathLst>
          </a:custGeom>
          <a:blipFill>
            <a:blip r:embed="rId3"/>
            <a:stretch>
              <a:fillRect l="0" t="0" r="0" b="0"/>
            </a:stretch>
          </a:blipFill>
        </p:spPr>
      </p:sp>
      <p:sp>
        <p:nvSpPr>
          <p:cNvPr name="TextBox 6" id="6"/>
          <p:cNvSpPr txBox="true"/>
          <p:nvPr/>
        </p:nvSpPr>
        <p:spPr>
          <a:xfrm rot="0">
            <a:off x="3242186" y="747216"/>
            <a:ext cx="11803628" cy="1172211"/>
          </a:xfrm>
          <a:prstGeom prst="rect">
            <a:avLst/>
          </a:prstGeom>
        </p:spPr>
        <p:txBody>
          <a:bodyPr anchor="t" rtlCol="false" tIns="0" lIns="0" bIns="0" rIns="0">
            <a:spAutoFit/>
          </a:bodyPr>
          <a:lstStyle/>
          <a:p>
            <a:pPr algn="ctr">
              <a:lnSpc>
                <a:spcPts val="8320"/>
              </a:lnSpc>
            </a:pPr>
            <a:r>
              <a:rPr lang="en-US" sz="8000" b="true">
                <a:solidFill>
                  <a:srgbClr val="FFFFFF"/>
                </a:solidFill>
                <a:latin typeface="Poppins Bold"/>
                <a:ea typeface="Poppins Bold"/>
                <a:cs typeface="Poppins Bold"/>
                <a:sym typeface="Poppins Bold"/>
              </a:rPr>
              <a:t>Game Rules</a:t>
            </a:r>
          </a:p>
        </p:txBody>
      </p:sp>
      <p:sp>
        <p:nvSpPr>
          <p:cNvPr name="TextBox 7" id="7"/>
          <p:cNvSpPr txBox="true"/>
          <p:nvPr/>
        </p:nvSpPr>
        <p:spPr>
          <a:xfrm rot="0">
            <a:off x="1804461" y="8603314"/>
            <a:ext cx="6028122" cy="523876"/>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Poppins Bold"/>
                <a:ea typeface="Poppins Bold"/>
                <a:cs typeface="Poppins Bold"/>
                <a:sym typeface="Poppins Bold"/>
              </a:rPr>
              <a:t>Figure  5 : GamePanel</a:t>
            </a:r>
          </a:p>
        </p:txBody>
      </p:sp>
      <p:sp>
        <p:nvSpPr>
          <p:cNvPr name="TextBox 8" id="8"/>
          <p:cNvSpPr txBox="true"/>
          <p:nvPr/>
        </p:nvSpPr>
        <p:spPr>
          <a:xfrm rot="0">
            <a:off x="11168590" y="8379476"/>
            <a:ext cx="6028122" cy="523876"/>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Poppins Bold"/>
                <a:ea typeface="Poppins Bold"/>
                <a:cs typeface="Poppins Bold"/>
                <a:sym typeface="Poppins Bold"/>
              </a:rPr>
              <a:t>Figure 6:  GamePanel</a:t>
            </a:r>
          </a:p>
        </p:txBody>
      </p:sp>
    </p:spTree>
  </p:cSld>
  <p:clrMapOvr>
    <a:masterClrMapping/>
  </p:clrMapOvr>
  <p:transition spd="slow">
    <p:push dir="u"/>
  </p:transition>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V="true">
            <a:off x="9144000" y="1919426"/>
            <a:ext cx="0" cy="8821969"/>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AutoShape 3" id="3"/>
          <p:cNvSpPr/>
          <p:nvPr/>
        </p:nvSpPr>
        <p:spPr>
          <a:xfrm flipV="true">
            <a:off x="9144000" y="-5775111"/>
            <a:ext cx="0" cy="6484227"/>
          </a:xfrm>
          <a:prstGeom prst="line">
            <a:avLst/>
          </a:prstGeom>
          <a:ln cap="rnd" w="200025">
            <a:gradFill>
              <a:gsLst>
                <a:gs pos="0">
                  <a:srgbClr val="4DA8EA">
                    <a:alpha val="100000"/>
                  </a:srgbClr>
                </a:gs>
                <a:gs pos="100000">
                  <a:srgbClr val="00D856">
                    <a:alpha val="100000"/>
                  </a:srgbClr>
                </a:gs>
              </a:gsLst>
              <a:lin ang="0"/>
            </a:gradFill>
            <a:prstDash val="solid"/>
            <a:headEnd type="none" len="sm" w="sm"/>
            <a:tailEnd type="none" len="sm" w="sm"/>
          </a:ln>
        </p:spPr>
      </p:sp>
      <p:sp>
        <p:nvSpPr>
          <p:cNvPr name="Freeform 4" id="4"/>
          <p:cNvSpPr/>
          <p:nvPr/>
        </p:nvSpPr>
        <p:spPr>
          <a:xfrm flipH="false" flipV="false" rot="0">
            <a:off x="1431602" y="3260445"/>
            <a:ext cx="5449449" cy="3131515"/>
          </a:xfrm>
          <a:custGeom>
            <a:avLst/>
            <a:gdLst/>
            <a:ahLst/>
            <a:cxnLst/>
            <a:rect r="r" b="b" t="t" l="l"/>
            <a:pathLst>
              <a:path h="3131515" w="5449449">
                <a:moveTo>
                  <a:pt x="0" y="0"/>
                </a:moveTo>
                <a:lnTo>
                  <a:pt x="5449449" y="0"/>
                </a:lnTo>
                <a:lnTo>
                  <a:pt x="5449449" y="3131514"/>
                </a:lnTo>
                <a:lnTo>
                  <a:pt x="0" y="3131514"/>
                </a:lnTo>
                <a:lnTo>
                  <a:pt x="0" y="0"/>
                </a:lnTo>
                <a:close/>
              </a:path>
            </a:pathLst>
          </a:custGeom>
          <a:blipFill>
            <a:blip r:embed="rId2"/>
            <a:stretch>
              <a:fillRect l="0" t="0" r="0" b="0"/>
            </a:stretch>
          </a:blipFill>
        </p:spPr>
      </p:sp>
      <p:sp>
        <p:nvSpPr>
          <p:cNvPr name="Freeform 5" id="5"/>
          <p:cNvSpPr/>
          <p:nvPr/>
        </p:nvSpPr>
        <p:spPr>
          <a:xfrm flipH="false" flipV="false" rot="0">
            <a:off x="12511218" y="3395128"/>
            <a:ext cx="4748082" cy="2728475"/>
          </a:xfrm>
          <a:custGeom>
            <a:avLst/>
            <a:gdLst/>
            <a:ahLst/>
            <a:cxnLst/>
            <a:rect r="r" b="b" t="t" l="l"/>
            <a:pathLst>
              <a:path h="2728475" w="4748082">
                <a:moveTo>
                  <a:pt x="0" y="0"/>
                </a:moveTo>
                <a:lnTo>
                  <a:pt x="4748082" y="0"/>
                </a:lnTo>
                <a:lnTo>
                  <a:pt x="4748082" y="2728475"/>
                </a:lnTo>
                <a:lnTo>
                  <a:pt x="0" y="2728475"/>
                </a:lnTo>
                <a:lnTo>
                  <a:pt x="0" y="0"/>
                </a:lnTo>
                <a:close/>
              </a:path>
            </a:pathLst>
          </a:custGeom>
          <a:blipFill>
            <a:blip r:embed="rId3"/>
            <a:stretch>
              <a:fillRect l="0" t="0" r="0" b="0"/>
            </a:stretch>
          </a:blipFill>
        </p:spPr>
      </p:sp>
      <p:sp>
        <p:nvSpPr>
          <p:cNvPr name="TextBox 6" id="6"/>
          <p:cNvSpPr txBox="true"/>
          <p:nvPr/>
        </p:nvSpPr>
        <p:spPr>
          <a:xfrm rot="0">
            <a:off x="3242186" y="747216"/>
            <a:ext cx="11803628" cy="1172211"/>
          </a:xfrm>
          <a:prstGeom prst="rect">
            <a:avLst/>
          </a:prstGeom>
        </p:spPr>
        <p:txBody>
          <a:bodyPr anchor="t" rtlCol="false" tIns="0" lIns="0" bIns="0" rIns="0">
            <a:spAutoFit/>
          </a:bodyPr>
          <a:lstStyle/>
          <a:p>
            <a:pPr algn="ctr">
              <a:lnSpc>
                <a:spcPts val="8320"/>
              </a:lnSpc>
            </a:pPr>
            <a:r>
              <a:rPr lang="en-US" sz="8000" b="true">
                <a:solidFill>
                  <a:srgbClr val="FFFFFF"/>
                </a:solidFill>
                <a:latin typeface="Poppins Bold"/>
                <a:ea typeface="Poppins Bold"/>
                <a:cs typeface="Poppins Bold"/>
                <a:sym typeface="Poppins Bold"/>
              </a:rPr>
              <a:t>Game Rules</a:t>
            </a:r>
          </a:p>
        </p:txBody>
      </p:sp>
      <p:sp>
        <p:nvSpPr>
          <p:cNvPr name="TextBox 7" id="7"/>
          <p:cNvSpPr txBox="true"/>
          <p:nvPr/>
        </p:nvSpPr>
        <p:spPr>
          <a:xfrm rot="0">
            <a:off x="1804461" y="8603314"/>
            <a:ext cx="6028122" cy="523876"/>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Poppins Bold"/>
                <a:ea typeface="Poppins Bold"/>
                <a:cs typeface="Poppins Bold"/>
                <a:sym typeface="Poppins Bold"/>
              </a:rPr>
              <a:t>Figure  7: Mino before rotation </a:t>
            </a:r>
          </a:p>
        </p:txBody>
      </p:sp>
      <p:sp>
        <p:nvSpPr>
          <p:cNvPr name="TextBox 8" id="8"/>
          <p:cNvSpPr txBox="true"/>
          <p:nvPr/>
        </p:nvSpPr>
        <p:spPr>
          <a:xfrm rot="0">
            <a:off x="11168590" y="8379476"/>
            <a:ext cx="6028122" cy="523876"/>
          </a:xfrm>
          <a:prstGeom prst="rect">
            <a:avLst/>
          </a:prstGeom>
        </p:spPr>
        <p:txBody>
          <a:bodyPr anchor="t" rtlCol="false" tIns="0" lIns="0" bIns="0" rIns="0">
            <a:spAutoFit/>
          </a:bodyPr>
          <a:lstStyle/>
          <a:p>
            <a:pPr algn="ctr">
              <a:lnSpc>
                <a:spcPts val="4199"/>
              </a:lnSpc>
              <a:spcBef>
                <a:spcPct val="0"/>
              </a:spcBef>
            </a:pPr>
            <a:r>
              <a:rPr lang="en-US" b="true" sz="2999">
                <a:solidFill>
                  <a:srgbClr val="FFFFFF"/>
                </a:solidFill>
                <a:latin typeface="Poppins Bold"/>
                <a:ea typeface="Poppins Bold"/>
                <a:cs typeface="Poppins Bold"/>
                <a:sym typeface="Poppins Bold"/>
              </a:rPr>
              <a:t>Figure 8:  Mino after rotation</a:t>
            </a: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DAGXr_qRZq4</dc:identifier>
  <dcterms:modified xsi:type="dcterms:W3CDTF">2011-08-01T06:04:30Z</dcterms:modified>
  <cp:revision>1</cp:revision>
  <dc:title>PDM project</dc:title>
</cp:coreProperties>
</file>