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81" r:id="rId5"/>
    <p:sldId id="282" r:id="rId6"/>
    <p:sldId id="288" r:id="rId7"/>
    <p:sldId id="285" r:id="rId8"/>
    <p:sldId id="286" r:id="rId9"/>
    <p:sldId id="290" r:id="rId10"/>
    <p:sldId id="292" r:id="rId11"/>
    <p:sldId id="259" r:id="rId12"/>
    <p:sldId id="260" r:id="rId13"/>
    <p:sldId id="261" r:id="rId14"/>
    <p:sldId id="262" r:id="rId15"/>
    <p:sldId id="263" r:id="rId16"/>
    <p:sldId id="264" r:id="rId17"/>
    <p:sldId id="293" r:id="rId18"/>
    <p:sldId id="294" r:id="rId19"/>
    <p:sldId id="295" r:id="rId20"/>
    <p:sldId id="296" r:id="rId21"/>
    <p:sldId id="291" r:id="rId22"/>
    <p:sldId id="297" r:id="rId23"/>
    <p:sldId id="298" r:id="rId24"/>
    <p:sldId id="299" r:id="rId25"/>
    <p:sldId id="300" r:id="rId26"/>
    <p:sldId id="301" r:id="rId27"/>
    <p:sldId id="302" r:id="rId28"/>
    <p:sldId id="303" r:id="rId29"/>
    <p:sldId id="304" r:id="rId30"/>
    <p:sldId id="306" r:id="rId31"/>
    <p:sldId id="287" r:id="rId32"/>
    <p:sldId id="289" r:id="rId33"/>
    <p:sldId id="271" r:id="rId34"/>
    <p:sldId id="272" r:id="rId35"/>
    <p:sldId id="273" r:id="rId36"/>
    <p:sldId id="274" r:id="rId37"/>
    <p:sldId id="275" r:id="rId38"/>
    <p:sldId id="276" r:id="rId39"/>
    <p:sldId id="277" r:id="rId40"/>
    <p:sldId id="278" r:id="rId41"/>
    <p:sldId id="279" r:id="rId42"/>
    <p:sldId id="280" r:id="rId43"/>
    <p:sldId id="267" r:id="rId44"/>
    <p:sldId id="270" r:id="rId45"/>
    <p:sldId id="268" r:id="rId46"/>
    <p:sldId id="269" r:id="rId4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varScale="1">
        <p:scale>
          <a:sx n="65" d="100"/>
          <a:sy n="65" d="100"/>
        </p:scale>
        <p:origin x="123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63365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103637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37725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300824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101498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15517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296121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277066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210695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171248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0D36C70-0454-4273-80B0-263B5F9BDEC4}" type="datetimeFigureOut">
              <a:rPr lang="zh-TW" altLang="en-US" smtClean="0"/>
              <a:t>2020/7/12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258760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36C70-0454-4273-80B0-263B5F9BDEC4}" type="datetimeFigureOut">
              <a:rPr lang="zh-TW" altLang="en-US" smtClean="0"/>
              <a:t>2020/7/12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D4C15-E5EF-43C9-9A8D-BBEEEAE788F5}" type="slidenum">
              <a:rPr lang="zh-TW" altLang="en-US" smtClean="0"/>
              <a:t>‹#›</a:t>
            </a:fld>
            <a:endParaRPr lang="zh-TW" altLang="en-US"/>
          </a:p>
        </p:txBody>
      </p:sp>
    </p:spTree>
    <p:extLst>
      <p:ext uri="{BB962C8B-B14F-4D97-AF65-F5344CB8AC3E}">
        <p14:creationId xmlns:p14="http://schemas.microsoft.com/office/powerpoint/2010/main" val="3994344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資料預處理實務</a:t>
            </a:r>
            <a:endParaRPr lang="zh-TW" altLang="en-US" dirty="0"/>
          </a:p>
        </p:txBody>
      </p:sp>
      <p:sp>
        <p:nvSpPr>
          <p:cNvPr id="3" name="副標題 2"/>
          <p:cNvSpPr>
            <a:spLocks noGrp="1"/>
          </p:cNvSpPr>
          <p:nvPr>
            <p:ph type="subTitle" idx="1"/>
          </p:nvPr>
        </p:nvSpPr>
        <p:spPr/>
        <p:txBody>
          <a:bodyPr/>
          <a:lstStyle/>
          <a:p>
            <a:r>
              <a:rPr lang="zh-TW" altLang="en-US" dirty="0" smtClean="0"/>
              <a:t>影評</a:t>
            </a:r>
            <a:endParaRPr lang="zh-TW" altLang="en-US" dirty="0"/>
          </a:p>
        </p:txBody>
      </p:sp>
    </p:spTree>
    <p:extLst>
      <p:ext uri="{BB962C8B-B14F-4D97-AF65-F5344CB8AC3E}">
        <p14:creationId xmlns:p14="http://schemas.microsoft.com/office/powerpoint/2010/main" val="403913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819" y="1943933"/>
            <a:ext cx="6307394" cy="646331"/>
          </a:xfrm>
          <a:prstGeom prst="rect">
            <a:avLst/>
          </a:prstGeom>
        </p:spPr>
        <p:txBody>
          <a:bodyPr wrap="square">
            <a:spAutoFit/>
          </a:bodyPr>
          <a:lstStyle/>
          <a:p>
            <a:r>
              <a:rPr lang="en-US" altLang="zh-TW" dirty="0" smtClean="0"/>
              <a:t>Linear &amp; Tree-based models for IMDB Movie Review Classification</a:t>
            </a:r>
          </a:p>
          <a:p>
            <a:r>
              <a:rPr lang="en-US" altLang="zh-TW" dirty="0" smtClean="0"/>
              <a:t>https://www.kaggle.com/azunre/tl-for-nlp-section2-1-2-4-movies</a:t>
            </a:r>
            <a:endParaRPr lang="zh-TW" altLang="en-US" dirty="0"/>
          </a:p>
        </p:txBody>
      </p:sp>
      <p:sp>
        <p:nvSpPr>
          <p:cNvPr id="3" name="矩形 2"/>
          <p:cNvSpPr/>
          <p:nvPr/>
        </p:nvSpPr>
        <p:spPr>
          <a:xfrm>
            <a:off x="1115960" y="3803925"/>
            <a:ext cx="5815781" cy="369332"/>
          </a:xfrm>
          <a:prstGeom prst="rect">
            <a:avLst/>
          </a:prstGeom>
        </p:spPr>
        <p:txBody>
          <a:bodyPr wrap="square">
            <a:spAutoFit/>
          </a:bodyPr>
          <a:lstStyle/>
          <a:p>
            <a:r>
              <a:rPr lang="en-US" altLang="zh-TW" dirty="0" smtClean="0"/>
              <a:t>TL for NLP: section3.1_Movies_Word_Embeddin</a:t>
            </a:r>
            <a:endParaRPr lang="en-US" altLang="zh-TW" dirty="0"/>
          </a:p>
        </p:txBody>
      </p:sp>
    </p:spTree>
    <p:extLst>
      <p:ext uri="{BB962C8B-B14F-4D97-AF65-F5344CB8AC3E}">
        <p14:creationId xmlns:p14="http://schemas.microsoft.com/office/powerpoint/2010/main" val="44159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共同部分</a:t>
            </a:r>
            <a:endParaRPr lang="zh-TW" altLang="en-US" dirty="0"/>
          </a:p>
        </p:txBody>
      </p:sp>
      <p:sp>
        <p:nvSpPr>
          <p:cNvPr id="3" name="矩形 2"/>
          <p:cNvSpPr/>
          <p:nvPr/>
        </p:nvSpPr>
        <p:spPr>
          <a:xfrm>
            <a:off x="412955" y="2096162"/>
            <a:ext cx="8288593" cy="2246769"/>
          </a:xfrm>
          <a:prstGeom prst="rect">
            <a:avLst/>
          </a:prstGeom>
        </p:spPr>
        <p:txBody>
          <a:bodyPr wrap="square">
            <a:spAutoFit/>
          </a:bodyPr>
          <a:lstStyle/>
          <a:p>
            <a:r>
              <a:rPr lang="en-US" altLang="zh-TW" sz="2000" dirty="0" smtClean="0"/>
              <a:t>import random</a:t>
            </a:r>
          </a:p>
          <a:p>
            <a:r>
              <a:rPr lang="en-US" altLang="zh-TW" sz="2000" dirty="0" smtClean="0"/>
              <a:t>import pandas as </a:t>
            </a:r>
            <a:r>
              <a:rPr lang="en-US" altLang="zh-TW" sz="2000" dirty="0" err="1" smtClean="0"/>
              <a:t>pd</a:t>
            </a:r>
            <a:endParaRPr lang="en-US" altLang="zh-TW" sz="2000" dirty="0" smtClean="0"/>
          </a:p>
          <a:p>
            <a:endParaRPr lang="en-US" altLang="zh-TW" sz="2000" dirty="0" smtClean="0"/>
          </a:p>
          <a:p>
            <a:r>
              <a:rPr lang="en-US" altLang="zh-TW" sz="2000" dirty="0" smtClean="0"/>
              <a:t>## Read-in the reviews and print some basic descriptions of them</a:t>
            </a:r>
          </a:p>
          <a:p>
            <a:endParaRPr lang="en-US" altLang="zh-TW" sz="2000" dirty="0" smtClean="0"/>
          </a:p>
          <a:p>
            <a:r>
              <a:rPr lang="en-US" altLang="zh-TW" sz="2000" dirty="0" smtClean="0"/>
              <a:t>!</a:t>
            </a:r>
            <a:r>
              <a:rPr lang="en-US" altLang="zh-TW" sz="2000" dirty="0" err="1" smtClean="0"/>
              <a:t>wget</a:t>
            </a:r>
            <a:r>
              <a:rPr lang="en-US" altLang="zh-TW" sz="2000" dirty="0" smtClean="0"/>
              <a:t> -q "http://ai.stanford.edu/~</a:t>
            </a:r>
            <a:r>
              <a:rPr lang="en-US" altLang="zh-TW" sz="2000" dirty="0" err="1" smtClean="0"/>
              <a:t>amaas</a:t>
            </a:r>
            <a:r>
              <a:rPr lang="en-US" altLang="zh-TW" sz="2000" dirty="0" smtClean="0"/>
              <a:t>/data/sentiment/aclImdb_v1.tar.gz"</a:t>
            </a:r>
          </a:p>
          <a:p>
            <a:r>
              <a:rPr lang="en-US" altLang="zh-TW" sz="2000" dirty="0" smtClean="0"/>
              <a:t>!tar </a:t>
            </a:r>
            <a:r>
              <a:rPr lang="en-US" altLang="zh-TW" sz="2000" dirty="0" err="1" smtClean="0"/>
              <a:t>xzf</a:t>
            </a:r>
            <a:r>
              <a:rPr lang="en-US" altLang="zh-TW" sz="2000" dirty="0" smtClean="0"/>
              <a:t> aclImdb_v1.tar.gz</a:t>
            </a:r>
            <a:endParaRPr lang="zh-TW" altLang="en-US" sz="2000" dirty="0"/>
          </a:p>
        </p:txBody>
      </p:sp>
    </p:spTree>
    <p:extLst>
      <p:ext uri="{BB962C8B-B14F-4D97-AF65-F5344CB8AC3E}">
        <p14:creationId xmlns:p14="http://schemas.microsoft.com/office/powerpoint/2010/main" val="76838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650" y="603354"/>
            <a:ext cx="8151556" cy="954107"/>
          </a:xfrm>
          <a:prstGeom prst="rect">
            <a:avLst/>
          </a:prstGeom>
        </p:spPr>
        <p:txBody>
          <a:bodyPr wrap="square">
            <a:spAutoFit/>
          </a:bodyPr>
          <a:lstStyle/>
          <a:p>
            <a:r>
              <a:rPr lang="en-US" altLang="zh-TW" sz="2800" dirty="0" smtClean="0"/>
              <a:t>Define Tokenization, Stop-word and Punctuation Removal Functions</a:t>
            </a:r>
          </a:p>
        </p:txBody>
      </p:sp>
      <p:sp>
        <p:nvSpPr>
          <p:cNvPr id="4" name="矩形 3"/>
          <p:cNvSpPr/>
          <p:nvPr/>
        </p:nvSpPr>
        <p:spPr>
          <a:xfrm>
            <a:off x="628650" y="1922573"/>
            <a:ext cx="7817260" cy="1015663"/>
          </a:xfrm>
          <a:prstGeom prst="rect">
            <a:avLst/>
          </a:prstGeom>
        </p:spPr>
        <p:txBody>
          <a:bodyPr wrap="square">
            <a:spAutoFit/>
          </a:bodyPr>
          <a:lstStyle/>
          <a:p>
            <a:r>
              <a:rPr lang="en-US" altLang="zh-TW" sz="2000" dirty="0" err="1" smtClean="0"/>
              <a:t>Nsamp</a:t>
            </a:r>
            <a:r>
              <a:rPr lang="en-US" altLang="zh-TW" sz="2000" dirty="0" smtClean="0"/>
              <a:t> = 1000 # number of samples to generate in each class -</a:t>
            </a:r>
          </a:p>
          <a:p>
            <a:r>
              <a:rPr lang="en-US" altLang="zh-TW" sz="2000" dirty="0" err="1" smtClean="0"/>
              <a:t>maxtokens</a:t>
            </a:r>
            <a:r>
              <a:rPr lang="en-US" altLang="zh-TW" sz="2000" dirty="0" smtClean="0"/>
              <a:t> = 200 # the maximum number of tokens per document</a:t>
            </a:r>
          </a:p>
          <a:p>
            <a:r>
              <a:rPr lang="en-US" altLang="zh-TW" sz="2000" dirty="0" err="1" smtClean="0"/>
              <a:t>maxtokenlen</a:t>
            </a:r>
            <a:r>
              <a:rPr lang="en-US" altLang="zh-TW" sz="2000" dirty="0" smtClean="0"/>
              <a:t> = 100 # the maximum length of each token</a:t>
            </a:r>
            <a:endParaRPr lang="zh-TW" altLang="en-US" sz="2000" dirty="0"/>
          </a:p>
        </p:txBody>
      </p:sp>
    </p:spTree>
    <p:extLst>
      <p:ext uri="{BB962C8B-B14F-4D97-AF65-F5344CB8AC3E}">
        <p14:creationId xmlns:p14="http://schemas.microsoft.com/office/powerpoint/2010/main" val="140502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Tokenization</a:t>
            </a:r>
            <a:endParaRPr lang="zh-TW" altLang="en-US" dirty="0"/>
          </a:p>
        </p:txBody>
      </p:sp>
      <p:sp>
        <p:nvSpPr>
          <p:cNvPr id="3" name="矩形 2"/>
          <p:cNvSpPr/>
          <p:nvPr/>
        </p:nvSpPr>
        <p:spPr>
          <a:xfrm>
            <a:off x="811160" y="2030728"/>
            <a:ext cx="7320117" cy="3046988"/>
          </a:xfrm>
          <a:prstGeom prst="rect">
            <a:avLst/>
          </a:prstGeom>
        </p:spPr>
        <p:txBody>
          <a:bodyPr wrap="square">
            <a:spAutoFit/>
          </a:bodyPr>
          <a:lstStyle/>
          <a:p>
            <a:r>
              <a:rPr lang="en-US" altLang="zh-TW" sz="3200" dirty="0" err="1" smtClean="0"/>
              <a:t>def</a:t>
            </a:r>
            <a:r>
              <a:rPr lang="en-US" altLang="zh-TW" sz="3200" dirty="0" smtClean="0"/>
              <a:t> tokenize(row):</a:t>
            </a:r>
          </a:p>
          <a:p>
            <a:r>
              <a:rPr lang="en-US" altLang="zh-TW" sz="3200" dirty="0" smtClean="0"/>
              <a:t>    if row is None or row is '':</a:t>
            </a:r>
          </a:p>
          <a:p>
            <a:r>
              <a:rPr lang="en-US" altLang="zh-TW" sz="3200" dirty="0" smtClean="0"/>
              <a:t>        tokens = ""</a:t>
            </a:r>
          </a:p>
          <a:p>
            <a:r>
              <a:rPr lang="en-US" altLang="zh-TW" sz="3200" dirty="0" smtClean="0"/>
              <a:t>    else:</a:t>
            </a:r>
          </a:p>
          <a:p>
            <a:r>
              <a:rPr lang="en-US" altLang="zh-TW" sz="3200" dirty="0" smtClean="0"/>
              <a:t>        tokens = </a:t>
            </a:r>
            <a:r>
              <a:rPr lang="en-US" altLang="zh-TW" sz="3200" dirty="0" err="1" smtClean="0"/>
              <a:t>row.split</a:t>
            </a:r>
            <a:r>
              <a:rPr lang="en-US" altLang="zh-TW" sz="3200" dirty="0" smtClean="0"/>
              <a:t>(" ")[:</a:t>
            </a:r>
            <a:r>
              <a:rPr lang="en-US" altLang="zh-TW" sz="3200" dirty="0" err="1" smtClean="0"/>
              <a:t>maxtokens</a:t>
            </a:r>
            <a:r>
              <a:rPr lang="en-US" altLang="zh-TW" sz="3200" dirty="0" smtClean="0"/>
              <a:t>]</a:t>
            </a:r>
          </a:p>
          <a:p>
            <a:r>
              <a:rPr lang="en-US" altLang="zh-TW" sz="3200" dirty="0" smtClean="0"/>
              <a:t>    return tokens</a:t>
            </a:r>
            <a:endParaRPr lang="zh-TW" altLang="en-US" sz="3200" dirty="0"/>
          </a:p>
        </p:txBody>
      </p:sp>
    </p:spTree>
    <p:extLst>
      <p:ext uri="{BB962C8B-B14F-4D97-AF65-F5344CB8AC3E}">
        <p14:creationId xmlns:p14="http://schemas.microsoft.com/office/powerpoint/2010/main" val="169492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regular expressions to remove unnecessary characters</a:t>
            </a:r>
            <a:endParaRPr lang="zh-TW" altLang="en-US" dirty="0"/>
          </a:p>
        </p:txBody>
      </p:sp>
      <p:sp>
        <p:nvSpPr>
          <p:cNvPr id="3" name="矩形 2"/>
          <p:cNvSpPr/>
          <p:nvPr/>
        </p:nvSpPr>
        <p:spPr>
          <a:xfrm>
            <a:off x="1056968" y="1845269"/>
            <a:ext cx="7458382" cy="3970318"/>
          </a:xfrm>
          <a:prstGeom prst="rect">
            <a:avLst/>
          </a:prstGeom>
        </p:spPr>
        <p:txBody>
          <a:bodyPr wrap="square">
            <a:spAutoFit/>
          </a:bodyPr>
          <a:lstStyle/>
          <a:p>
            <a:r>
              <a:rPr lang="en-US" altLang="zh-TW" dirty="0" smtClean="0"/>
              <a:t>import re</a:t>
            </a:r>
          </a:p>
          <a:p>
            <a:endParaRPr lang="en-US" altLang="zh-TW" dirty="0" smtClean="0"/>
          </a:p>
          <a:p>
            <a:r>
              <a:rPr lang="en-US" altLang="zh-TW" dirty="0" err="1" smtClean="0"/>
              <a:t>def</a:t>
            </a:r>
            <a:r>
              <a:rPr lang="en-US" altLang="zh-TW" dirty="0" smtClean="0"/>
              <a:t> </a:t>
            </a:r>
            <a:r>
              <a:rPr lang="en-US" altLang="zh-TW" dirty="0" err="1" smtClean="0"/>
              <a:t>reg_expressions</a:t>
            </a:r>
            <a:r>
              <a:rPr lang="en-US" altLang="zh-TW" dirty="0" smtClean="0"/>
              <a:t>(row):</a:t>
            </a:r>
          </a:p>
          <a:p>
            <a:r>
              <a:rPr lang="en-US" altLang="zh-TW" dirty="0" smtClean="0"/>
              <a:t>    tokens = []</a:t>
            </a:r>
          </a:p>
          <a:p>
            <a:r>
              <a:rPr lang="en-US" altLang="zh-TW" dirty="0" smtClean="0"/>
              <a:t>    try:</a:t>
            </a:r>
          </a:p>
          <a:p>
            <a:r>
              <a:rPr lang="en-US" altLang="zh-TW" dirty="0" smtClean="0"/>
              <a:t>        for token in row:</a:t>
            </a:r>
          </a:p>
          <a:p>
            <a:r>
              <a:rPr lang="en-US" altLang="zh-TW" dirty="0" smtClean="0"/>
              <a:t>            token = </a:t>
            </a:r>
            <a:r>
              <a:rPr lang="en-US" altLang="zh-TW" dirty="0" err="1" smtClean="0"/>
              <a:t>token.lower</a:t>
            </a:r>
            <a:r>
              <a:rPr lang="en-US" altLang="zh-TW" dirty="0" smtClean="0"/>
              <a:t>() # make all characters lower case</a:t>
            </a:r>
          </a:p>
          <a:p>
            <a:r>
              <a:rPr lang="en-US" altLang="zh-TW" dirty="0" smtClean="0"/>
              <a:t>            token = </a:t>
            </a:r>
            <a:r>
              <a:rPr lang="en-US" altLang="zh-TW" dirty="0" err="1" smtClean="0"/>
              <a:t>re.sub</a:t>
            </a:r>
            <a:r>
              <a:rPr lang="en-US" altLang="zh-TW" dirty="0" smtClean="0"/>
              <a:t>(r'[\W\d]', "", token)</a:t>
            </a:r>
          </a:p>
          <a:p>
            <a:r>
              <a:rPr lang="en-US" altLang="zh-TW" dirty="0" smtClean="0"/>
              <a:t>            token = token[:</a:t>
            </a:r>
            <a:r>
              <a:rPr lang="en-US" altLang="zh-TW" dirty="0" err="1" smtClean="0"/>
              <a:t>maxtokenlen</a:t>
            </a:r>
            <a:r>
              <a:rPr lang="en-US" altLang="zh-TW" dirty="0" smtClean="0"/>
              <a:t>] # truncate token</a:t>
            </a:r>
          </a:p>
          <a:p>
            <a:r>
              <a:rPr lang="en-US" altLang="zh-TW" dirty="0" smtClean="0"/>
              <a:t>            </a:t>
            </a:r>
            <a:r>
              <a:rPr lang="en-US" altLang="zh-TW" dirty="0" err="1" smtClean="0"/>
              <a:t>tokens.append</a:t>
            </a:r>
            <a:r>
              <a:rPr lang="en-US" altLang="zh-TW" dirty="0" smtClean="0"/>
              <a:t>(token)</a:t>
            </a:r>
          </a:p>
          <a:p>
            <a:r>
              <a:rPr lang="en-US" altLang="zh-TW" dirty="0" smtClean="0"/>
              <a:t>    except:</a:t>
            </a:r>
          </a:p>
          <a:p>
            <a:r>
              <a:rPr lang="en-US" altLang="zh-TW" dirty="0" smtClean="0"/>
              <a:t>        token = ""</a:t>
            </a:r>
          </a:p>
          <a:p>
            <a:r>
              <a:rPr lang="en-US" altLang="zh-TW" dirty="0" smtClean="0"/>
              <a:t>        </a:t>
            </a:r>
            <a:r>
              <a:rPr lang="en-US" altLang="zh-TW" dirty="0" err="1" smtClean="0"/>
              <a:t>tokens.append</a:t>
            </a:r>
            <a:r>
              <a:rPr lang="en-US" altLang="zh-TW" dirty="0" smtClean="0"/>
              <a:t>(token)</a:t>
            </a:r>
          </a:p>
          <a:p>
            <a:r>
              <a:rPr lang="en-US" altLang="zh-TW" dirty="0" smtClean="0"/>
              <a:t>    return tokens</a:t>
            </a:r>
            <a:endParaRPr lang="zh-TW" altLang="en-US" dirty="0"/>
          </a:p>
        </p:txBody>
      </p:sp>
    </p:spTree>
    <p:extLst>
      <p:ext uri="{BB962C8B-B14F-4D97-AF65-F5344CB8AC3E}">
        <p14:creationId xmlns:p14="http://schemas.microsoft.com/office/powerpoint/2010/main" val="324189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6863" y="504184"/>
            <a:ext cx="8008375" cy="2185214"/>
          </a:xfrm>
          <a:prstGeom prst="rect">
            <a:avLst/>
          </a:prstGeom>
        </p:spPr>
        <p:txBody>
          <a:bodyPr wrap="square">
            <a:spAutoFit/>
          </a:bodyPr>
          <a:lstStyle/>
          <a:p>
            <a:r>
              <a:rPr lang="en-US" altLang="zh-TW" sz="2800" dirty="0" smtClean="0"/>
              <a:t>Stop-word removal</a:t>
            </a:r>
          </a:p>
          <a:p>
            <a:endParaRPr lang="en-US" altLang="zh-TW" dirty="0" smtClean="0"/>
          </a:p>
          <a:p>
            <a:r>
              <a:rPr lang="en-US" altLang="zh-TW" dirty="0" smtClean="0"/>
              <a:t>Stop-words are words that are very common in text but offer no useful information that can be used to classify the text. </a:t>
            </a:r>
            <a:endParaRPr lang="en-US" altLang="zh-TW" dirty="0"/>
          </a:p>
          <a:p>
            <a:r>
              <a:rPr lang="en-US" altLang="zh-TW" dirty="0" smtClean="0"/>
              <a:t>Words such as </a:t>
            </a:r>
            <a:r>
              <a:rPr lang="en-US" altLang="zh-TW" b="1" dirty="0" smtClean="0">
                <a:solidFill>
                  <a:srgbClr val="FF0000"/>
                </a:solidFill>
                <a:effectLst>
                  <a:outerShdw blurRad="38100" dist="38100" dir="2700000" algn="tl">
                    <a:srgbClr val="000000">
                      <a:alpha val="43137"/>
                    </a:srgbClr>
                  </a:outerShdw>
                </a:effectLst>
              </a:rPr>
              <a:t>is, and, the, are </a:t>
            </a:r>
            <a:r>
              <a:rPr lang="en-US" altLang="zh-TW" dirty="0" err="1" smtClean="0"/>
              <a:t>are</a:t>
            </a:r>
            <a:r>
              <a:rPr lang="en-US" altLang="zh-TW" dirty="0" smtClean="0"/>
              <a:t> examples of stop-words. </a:t>
            </a:r>
          </a:p>
          <a:p>
            <a:r>
              <a:rPr lang="en-US" altLang="zh-TW" dirty="0" smtClean="0"/>
              <a:t>The NLTK library contains a list of </a:t>
            </a:r>
            <a:r>
              <a:rPr lang="en-US" altLang="zh-TW" b="1" dirty="0" smtClean="0">
                <a:solidFill>
                  <a:srgbClr val="FF0000"/>
                </a:solidFill>
                <a:effectLst>
                  <a:outerShdw blurRad="38100" dist="38100" dir="2700000" algn="tl">
                    <a:srgbClr val="000000">
                      <a:alpha val="43137"/>
                    </a:srgbClr>
                  </a:outerShdw>
                </a:effectLst>
              </a:rPr>
              <a:t>127</a:t>
            </a:r>
            <a:r>
              <a:rPr lang="en-US" altLang="zh-TW" dirty="0" smtClean="0"/>
              <a:t> English stop-words and can be used to filter our tokenized strings.</a:t>
            </a:r>
            <a:endParaRPr lang="zh-TW" altLang="en-US" dirty="0"/>
          </a:p>
        </p:txBody>
      </p:sp>
      <p:sp>
        <p:nvSpPr>
          <p:cNvPr id="4" name="矩形 3"/>
          <p:cNvSpPr/>
          <p:nvPr/>
        </p:nvSpPr>
        <p:spPr>
          <a:xfrm>
            <a:off x="791497" y="2820357"/>
            <a:ext cx="7762568" cy="3693319"/>
          </a:xfrm>
          <a:prstGeom prst="rect">
            <a:avLst/>
          </a:prstGeom>
        </p:spPr>
        <p:txBody>
          <a:bodyPr wrap="square">
            <a:spAutoFit/>
          </a:bodyPr>
          <a:lstStyle/>
          <a:p>
            <a:r>
              <a:rPr lang="en-US" altLang="zh-TW" dirty="0" smtClean="0"/>
              <a:t>import </a:t>
            </a:r>
            <a:r>
              <a:rPr lang="en-US" altLang="zh-TW" dirty="0" err="1" smtClean="0"/>
              <a:t>nltk</a:t>
            </a:r>
            <a:endParaRPr lang="en-US" altLang="zh-TW" dirty="0" smtClean="0"/>
          </a:p>
          <a:p>
            <a:endParaRPr lang="en-US" altLang="zh-TW" dirty="0" smtClean="0"/>
          </a:p>
          <a:p>
            <a:r>
              <a:rPr lang="en-US" altLang="zh-TW" dirty="0" err="1" smtClean="0"/>
              <a:t>nltk.download</a:t>
            </a:r>
            <a:r>
              <a:rPr lang="en-US" altLang="zh-TW" dirty="0" smtClean="0"/>
              <a:t>('</a:t>
            </a:r>
            <a:r>
              <a:rPr lang="en-US" altLang="zh-TW" dirty="0" err="1" smtClean="0"/>
              <a:t>stopwords</a:t>
            </a:r>
            <a:r>
              <a:rPr lang="en-US" altLang="zh-TW" dirty="0" smtClean="0"/>
              <a:t>')</a:t>
            </a:r>
          </a:p>
          <a:p>
            <a:r>
              <a:rPr lang="en-US" altLang="zh-TW" dirty="0" smtClean="0"/>
              <a:t>from </a:t>
            </a:r>
            <a:r>
              <a:rPr lang="en-US" altLang="zh-TW" dirty="0" err="1" smtClean="0"/>
              <a:t>nltk.corpus</a:t>
            </a:r>
            <a:r>
              <a:rPr lang="en-US" altLang="zh-TW" dirty="0" smtClean="0"/>
              <a:t> import </a:t>
            </a:r>
            <a:r>
              <a:rPr lang="en-US" altLang="zh-TW" dirty="0" err="1" smtClean="0"/>
              <a:t>stopwords</a:t>
            </a:r>
            <a:endParaRPr lang="en-US" altLang="zh-TW" dirty="0" smtClean="0"/>
          </a:p>
          <a:p>
            <a:r>
              <a:rPr lang="en-US" altLang="zh-TW" dirty="0" err="1" smtClean="0"/>
              <a:t>stopwords</a:t>
            </a:r>
            <a:r>
              <a:rPr lang="en-US" altLang="zh-TW" dirty="0" smtClean="0"/>
              <a:t> = </a:t>
            </a:r>
            <a:r>
              <a:rPr lang="en-US" altLang="zh-TW" dirty="0" err="1" smtClean="0"/>
              <a:t>stopwords.words</a:t>
            </a:r>
            <a:r>
              <a:rPr lang="en-US" altLang="zh-TW" dirty="0" smtClean="0"/>
              <a:t>('</a:t>
            </a:r>
            <a:r>
              <a:rPr lang="en-US" altLang="zh-TW" dirty="0" err="1" smtClean="0"/>
              <a:t>english</a:t>
            </a:r>
            <a:r>
              <a:rPr lang="en-US" altLang="zh-TW" dirty="0" smtClean="0"/>
              <a:t>')    </a:t>
            </a:r>
          </a:p>
          <a:p>
            <a:endParaRPr lang="en-US" altLang="zh-TW" dirty="0" smtClean="0"/>
          </a:p>
          <a:p>
            <a:r>
              <a:rPr lang="en-US" altLang="zh-TW" dirty="0" smtClean="0"/>
              <a:t># print(</a:t>
            </a:r>
            <a:r>
              <a:rPr lang="en-US" altLang="zh-TW" dirty="0" err="1" smtClean="0"/>
              <a:t>stopwords</a:t>
            </a:r>
            <a:r>
              <a:rPr lang="en-US" altLang="zh-TW" dirty="0" smtClean="0"/>
              <a:t>) # see default </a:t>
            </a:r>
            <a:r>
              <a:rPr lang="en-US" altLang="zh-TW" dirty="0" err="1" smtClean="0"/>
              <a:t>stopwords</a:t>
            </a:r>
            <a:endParaRPr lang="en-US" altLang="zh-TW" dirty="0" smtClean="0"/>
          </a:p>
          <a:p>
            <a:r>
              <a:rPr lang="en-US" altLang="zh-TW" dirty="0" smtClean="0"/>
              <a:t># it may be beneficial to drop negation words from the removal list, </a:t>
            </a:r>
          </a:p>
          <a:p>
            <a:r>
              <a:rPr lang="en-US" altLang="zh-TW" dirty="0" smtClean="0"/>
              <a:t>#</a:t>
            </a:r>
            <a:r>
              <a:rPr lang="zh-TW" altLang="en-US" dirty="0" smtClean="0"/>
              <a:t> </a:t>
            </a:r>
            <a:r>
              <a:rPr lang="en-US" altLang="zh-TW" dirty="0" smtClean="0"/>
              <a:t>as they can change the positive/negative meaning</a:t>
            </a:r>
          </a:p>
          <a:p>
            <a:r>
              <a:rPr lang="en-US" altLang="zh-TW" dirty="0" smtClean="0"/>
              <a:t># of a sentence</a:t>
            </a:r>
          </a:p>
          <a:p>
            <a:r>
              <a:rPr lang="en-US" altLang="zh-TW" dirty="0" smtClean="0"/>
              <a:t># </a:t>
            </a:r>
            <a:r>
              <a:rPr lang="en-US" altLang="zh-TW" dirty="0" err="1" smtClean="0"/>
              <a:t>stopwords.remove</a:t>
            </a:r>
            <a:r>
              <a:rPr lang="en-US" altLang="zh-TW" dirty="0" smtClean="0"/>
              <a:t>("no")</a:t>
            </a:r>
          </a:p>
          <a:p>
            <a:r>
              <a:rPr lang="en-US" altLang="zh-TW" dirty="0" smtClean="0"/>
              <a:t># </a:t>
            </a:r>
            <a:r>
              <a:rPr lang="en-US" altLang="zh-TW" dirty="0" err="1" smtClean="0"/>
              <a:t>stopwords.remove</a:t>
            </a:r>
            <a:r>
              <a:rPr lang="en-US" altLang="zh-TW" dirty="0" smtClean="0"/>
              <a:t>("nor")</a:t>
            </a:r>
          </a:p>
          <a:p>
            <a:r>
              <a:rPr lang="en-US" altLang="zh-TW" dirty="0" smtClean="0"/>
              <a:t># </a:t>
            </a:r>
            <a:r>
              <a:rPr lang="en-US" altLang="zh-TW" dirty="0" err="1" smtClean="0"/>
              <a:t>stopwords.remove</a:t>
            </a:r>
            <a:r>
              <a:rPr lang="en-US" altLang="zh-TW" dirty="0" smtClean="0"/>
              <a:t>("not")</a:t>
            </a:r>
            <a:endParaRPr lang="zh-TW" altLang="en-US" dirty="0"/>
          </a:p>
        </p:txBody>
      </p:sp>
    </p:spTree>
    <p:extLst>
      <p:ext uri="{BB962C8B-B14F-4D97-AF65-F5344CB8AC3E}">
        <p14:creationId xmlns:p14="http://schemas.microsoft.com/office/powerpoint/2010/main" val="384707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矩形 2"/>
          <p:cNvSpPr/>
          <p:nvPr/>
        </p:nvSpPr>
        <p:spPr>
          <a:xfrm>
            <a:off x="628650" y="2139730"/>
            <a:ext cx="7772401" cy="1569660"/>
          </a:xfrm>
          <a:prstGeom prst="rect">
            <a:avLst/>
          </a:prstGeom>
        </p:spPr>
        <p:txBody>
          <a:bodyPr wrap="square">
            <a:spAutoFit/>
          </a:bodyPr>
          <a:lstStyle/>
          <a:p>
            <a:r>
              <a:rPr lang="en-US" altLang="zh-TW" sz="2400" dirty="0" err="1" smtClean="0"/>
              <a:t>def</a:t>
            </a:r>
            <a:r>
              <a:rPr lang="en-US" altLang="zh-TW" sz="2400" dirty="0" smtClean="0"/>
              <a:t> </a:t>
            </a:r>
            <a:r>
              <a:rPr lang="en-US" altLang="zh-TW" sz="2400" dirty="0" err="1" smtClean="0"/>
              <a:t>stop_word_removal</a:t>
            </a:r>
            <a:r>
              <a:rPr lang="en-US" altLang="zh-TW" sz="2400" dirty="0" smtClean="0"/>
              <a:t>(row):</a:t>
            </a:r>
          </a:p>
          <a:p>
            <a:r>
              <a:rPr lang="en-US" altLang="zh-TW" sz="2400" dirty="0" smtClean="0"/>
              <a:t>    token = [token for token in row if token not in </a:t>
            </a:r>
            <a:r>
              <a:rPr lang="en-US" altLang="zh-TW" sz="2400" dirty="0" err="1" smtClean="0"/>
              <a:t>stopwords</a:t>
            </a:r>
            <a:r>
              <a:rPr lang="en-US" altLang="zh-TW" sz="2400" dirty="0" smtClean="0"/>
              <a:t>]</a:t>
            </a:r>
          </a:p>
          <a:p>
            <a:r>
              <a:rPr lang="en-US" altLang="zh-TW" sz="2400" dirty="0" smtClean="0"/>
              <a:t>    token = filter(None, token)</a:t>
            </a:r>
          </a:p>
          <a:p>
            <a:r>
              <a:rPr lang="en-US" altLang="zh-TW" sz="2400" dirty="0" smtClean="0"/>
              <a:t>    return token</a:t>
            </a:r>
            <a:endParaRPr lang="zh-TW" altLang="en-US" sz="2400" dirty="0"/>
          </a:p>
        </p:txBody>
      </p:sp>
    </p:spTree>
    <p:extLst>
      <p:ext uri="{BB962C8B-B14F-4D97-AF65-F5344CB8AC3E}">
        <p14:creationId xmlns:p14="http://schemas.microsoft.com/office/powerpoint/2010/main" val="340403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smtClean="0"/>
              <a:t>Bag-of-words model</a:t>
            </a:r>
            <a:endParaRPr lang="en-US" altLang="zh-TW" sz="3600" dirty="0"/>
          </a:p>
        </p:txBody>
      </p:sp>
    </p:spTree>
    <p:extLst>
      <p:ext uri="{BB962C8B-B14F-4D97-AF65-F5344CB8AC3E}">
        <p14:creationId xmlns:p14="http://schemas.microsoft.com/office/powerpoint/2010/main" val="231236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729" y="326356"/>
            <a:ext cx="7300452" cy="2031325"/>
          </a:xfrm>
          <a:prstGeom prst="rect">
            <a:avLst/>
          </a:prstGeom>
        </p:spPr>
        <p:txBody>
          <a:bodyPr wrap="square">
            <a:spAutoFit/>
          </a:bodyPr>
          <a:lstStyle/>
          <a:p>
            <a:r>
              <a:rPr lang="zh-TW" altLang="en-US" dirty="0" smtClean="0"/>
              <a:t>詞袋模型（英語：</a:t>
            </a:r>
            <a:r>
              <a:rPr lang="en-US" altLang="zh-TW" dirty="0" smtClean="0"/>
              <a:t>Bag-of-words model</a:t>
            </a:r>
            <a:r>
              <a:rPr lang="zh-TW" altLang="en-US" dirty="0" smtClean="0"/>
              <a:t>）是個在自然語言處理和信息檢索</a:t>
            </a:r>
            <a:r>
              <a:rPr lang="en-US" altLang="zh-TW" dirty="0" smtClean="0"/>
              <a:t>(IR)</a:t>
            </a:r>
            <a:r>
              <a:rPr lang="zh-TW" altLang="en-US" dirty="0" smtClean="0"/>
              <a:t>下被簡化的表達模型。</a:t>
            </a:r>
            <a:endParaRPr lang="en-US" altLang="zh-TW" dirty="0" smtClean="0"/>
          </a:p>
          <a:p>
            <a:r>
              <a:rPr lang="zh-TW" altLang="en-US" dirty="0" smtClean="0"/>
              <a:t>此模型下，一段文本（比如一個句子或是一個文檔）可以用一個裝著這些詞的袋子來表示，這種表示方式不考慮文法以及詞的順序。</a:t>
            </a:r>
            <a:endParaRPr lang="en-US" altLang="zh-TW" dirty="0" smtClean="0"/>
          </a:p>
          <a:p>
            <a:endParaRPr lang="en-US" altLang="zh-TW" dirty="0" smtClean="0"/>
          </a:p>
          <a:p>
            <a:r>
              <a:rPr lang="zh-TW" altLang="en-US" dirty="0" smtClean="0"/>
              <a:t>詞袋模型被廣泛應用在文件分類，詞出現的頻率可以用來當作訓練分類器的特徵</a:t>
            </a:r>
            <a:endParaRPr lang="zh-TW" altLang="en-US" dirty="0"/>
          </a:p>
        </p:txBody>
      </p:sp>
      <p:sp>
        <p:nvSpPr>
          <p:cNvPr id="6" name="矩形 5"/>
          <p:cNvSpPr/>
          <p:nvPr/>
        </p:nvSpPr>
        <p:spPr>
          <a:xfrm>
            <a:off x="526026" y="2357681"/>
            <a:ext cx="6032090" cy="369332"/>
          </a:xfrm>
          <a:prstGeom prst="rect">
            <a:avLst/>
          </a:prstGeom>
        </p:spPr>
        <p:txBody>
          <a:bodyPr wrap="square">
            <a:spAutoFit/>
          </a:bodyPr>
          <a:lstStyle/>
          <a:p>
            <a:r>
              <a:rPr lang="en-US" altLang="zh-TW" dirty="0" smtClean="0"/>
              <a:t>https://en.wikipedia.org/wiki/Bag-of-words_model</a:t>
            </a:r>
            <a:endParaRPr lang="zh-TW" altLang="en-US" dirty="0"/>
          </a:p>
        </p:txBody>
      </p:sp>
      <p:pic>
        <p:nvPicPr>
          <p:cNvPr id="7" name="內容版面配置區 3"/>
          <p:cNvPicPr>
            <a:picLocks noChangeAspect="1"/>
          </p:cNvPicPr>
          <p:nvPr/>
        </p:nvPicPr>
        <p:blipFill rotWithShape="1">
          <a:blip r:embed="rId2"/>
          <a:srcRect l="16699" t="18529" r="24326" b="20163"/>
          <a:stretch/>
        </p:blipFill>
        <p:spPr>
          <a:xfrm>
            <a:off x="1022555" y="2848180"/>
            <a:ext cx="6176363" cy="3611614"/>
          </a:xfrm>
          <a:prstGeom prst="rect">
            <a:avLst/>
          </a:prstGeom>
        </p:spPr>
      </p:pic>
    </p:spTree>
    <p:extLst>
      <p:ext uri="{BB962C8B-B14F-4D97-AF65-F5344CB8AC3E}">
        <p14:creationId xmlns:p14="http://schemas.microsoft.com/office/powerpoint/2010/main" val="194173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6" name="內容版面配置區 5"/>
          <p:cNvPicPr>
            <a:picLocks noGrp="1" noChangeAspect="1"/>
          </p:cNvPicPr>
          <p:nvPr>
            <p:ph idx="1"/>
          </p:nvPr>
        </p:nvPicPr>
        <p:blipFill>
          <a:blip r:embed="rId2"/>
          <a:stretch>
            <a:fillRect/>
          </a:stretch>
        </p:blipFill>
        <p:spPr>
          <a:xfrm>
            <a:off x="540403" y="2011453"/>
            <a:ext cx="8063194" cy="2590044"/>
          </a:xfrm>
          <a:prstGeom prst="rect">
            <a:avLst/>
          </a:prstGeom>
        </p:spPr>
      </p:pic>
    </p:spTree>
    <p:extLst>
      <p:ext uri="{BB962C8B-B14F-4D97-AF65-F5344CB8AC3E}">
        <p14:creationId xmlns:p14="http://schemas.microsoft.com/office/powerpoint/2010/main" val="393101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038" y="1183964"/>
            <a:ext cx="8106697" cy="4247317"/>
          </a:xfrm>
          <a:prstGeom prst="rect">
            <a:avLst/>
          </a:prstGeom>
        </p:spPr>
        <p:txBody>
          <a:bodyPr wrap="square">
            <a:spAutoFit/>
          </a:bodyPr>
          <a:lstStyle/>
          <a:p>
            <a:r>
              <a:rPr lang="zh-TW" altLang="en-US" dirty="0" smtClean="0"/>
              <a:t>情緒分析 </a:t>
            </a:r>
            <a:r>
              <a:rPr lang="en-US" altLang="zh-TW" dirty="0" smtClean="0"/>
              <a:t>(sentiment analysis) </a:t>
            </a:r>
            <a:r>
              <a:rPr lang="zh-TW" altLang="en-US" dirty="0" smtClean="0"/>
              <a:t>又稱為意見探勘 </a:t>
            </a:r>
            <a:r>
              <a:rPr lang="en-US" altLang="zh-TW" dirty="0" smtClean="0"/>
              <a:t>(opinion mining). </a:t>
            </a:r>
            <a:r>
              <a:rPr lang="zh-TW" altLang="en-US" dirty="0" smtClean="0"/>
              <a:t>是使用 </a:t>
            </a:r>
            <a:r>
              <a:rPr lang="en-US" altLang="zh-TW" dirty="0" smtClean="0"/>
              <a:t>"</a:t>
            </a:r>
            <a:r>
              <a:rPr lang="zh-TW" altLang="en-US" dirty="0" smtClean="0"/>
              <a:t>自然語言處理</a:t>
            </a:r>
            <a:r>
              <a:rPr lang="en-US" altLang="zh-TW" dirty="0" smtClean="0"/>
              <a:t>", </a:t>
            </a:r>
            <a:r>
              <a:rPr lang="zh-TW" altLang="en-US" dirty="0" smtClean="0"/>
              <a:t>文字分析等方法</a:t>
            </a:r>
            <a:r>
              <a:rPr lang="en-US" altLang="zh-TW" dirty="0" smtClean="0"/>
              <a:t>, </a:t>
            </a:r>
            <a:r>
              <a:rPr lang="zh-TW" altLang="en-US" dirty="0" smtClean="0"/>
              <a:t>找出作者某些話題上的態度</a:t>
            </a:r>
            <a:r>
              <a:rPr lang="en-US" altLang="zh-TW" dirty="0" smtClean="0"/>
              <a:t>, </a:t>
            </a:r>
            <a:r>
              <a:rPr lang="zh-TW" altLang="en-US" dirty="0" smtClean="0"/>
              <a:t>情感</a:t>
            </a:r>
            <a:r>
              <a:rPr lang="en-US" altLang="zh-TW" dirty="0" smtClean="0"/>
              <a:t>, </a:t>
            </a:r>
            <a:r>
              <a:rPr lang="zh-TW" altLang="en-US" dirty="0" smtClean="0"/>
              <a:t>評價或情緒</a:t>
            </a:r>
            <a:r>
              <a:rPr lang="en-US" altLang="zh-TW" dirty="0" smtClean="0"/>
              <a:t>. </a:t>
            </a:r>
          </a:p>
          <a:p>
            <a:endParaRPr lang="en-US" altLang="zh-TW" dirty="0"/>
          </a:p>
          <a:p>
            <a:r>
              <a:rPr lang="zh-TW" altLang="en-US" dirty="0" smtClean="0"/>
              <a:t>情緒分析的商業價值</a:t>
            </a:r>
            <a:r>
              <a:rPr lang="en-US" altLang="zh-TW" dirty="0" smtClean="0"/>
              <a:t>, </a:t>
            </a:r>
            <a:r>
              <a:rPr lang="zh-TW" altLang="en-US" dirty="0" smtClean="0"/>
              <a:t>可以提早得知顧客對公司或產品觀感</a:t>
            </a:r>
            <a:r>
              <a:rPr lang="en-US" altLang="zh-TW" dirty="0" smtClean="0"/>
              <a:t>, </a:t>
            </a:r>
            <a:r>
              <a:rPr lang="zh-TW" altLang="en-US" dirty="0" smtClean="0"/>
              <a:t>以調整銷售策略方向</a:t>
            </a:r>
            <a:r>
              <a:rPr lang="en-US" altLang="zh-TW" dirty="0" smtClean="0"/>
              <a:t>. </a:t>
            </a:r>
          </a:p>
          <a:p>
            <a:endParaRPr lang="en-US" altLang="zh-TW" dirty="0"/>
          </a:p>
          <a:p>
            <a:r>
              <a:rPr lang="en-US" altLang="zh-TW" dirty="0" smtClean="0"/>
              <a:t>IMDb </a:t>
            </a:r>
            <a:r>
              <a:rPr lang="zh-TW" altLang="en-US" dirty="0" smtClean="0"/>
              <a:t>網路資料庫 </a:t>
            </a:r>
            <a:r>
              <a:rPr lang="en-US" altLang="zh-TW" dirty="0" smtClean="0"/>
              <a:t>(Internet Movie Database), </a:t>
            </a:r>
            <a:r>
              <a:rPr lang="zh-TW" altLang="en-US" dirty="0" smtClean="0"/>
              <a:t>是一個電影相關的線上資料庫</a:t>
            </a:r>
            <a:r>
              <a:rPr lang="en-US" altLang="zh-TW" dirty="0" smtClean="0"/>
              <a:t>. IMDb </a:t>
            </a:r>
            <a:r>
              <a:rPr lang="zh-TW" altLang="en-US" dirty="0" smtClean="0"/>
              <a:t>開始於 </a:t>
            </a:r>
            <a:r>
              <a:rPr lang="en-US" altLang="zh-TW" dirty="0" smtClean="0"/>
              <a:t>1990 </a:t>
            </a:r>
            <a:r>
              <a:rPr lang="zh-TW" altLang="en-US" dirty="0" smtClean="0"/>
              <a:t>年</a:t>
            </a:r>
            <a:r>
              <a:rPr lang="en-US" altLang="zh-TW" dirty="0" smtClean="0"/>
              <a:t>, </a:t>
            </a:r>
            <a:r>
              <a:rPr lang="zh-TW" altLang="en-US" dirty="0" smtClean="0"/>
              <a:t>自 </a:t>
            </a:r>
            <a:r>
              <a:rPr lang="en-US" altLang="zh-TW" dirty="0" smtClean="0"/>
              <a:t>1998 </a:t>
            </a:r>
            <a:r>
              <a:rPr lang="zh-TW" altLang="en-US" dirty="0" smtClean="0"/>
              <a:t>年起成為亞馬遜旗下的網站</a:t>
            </a:r>
            <a:r>
              <a:rPr lang="en-US" altLang="zh-TW" dirty="0" smtClean="0"/>
              <a:t>, </a:t>
            </a:r>
            <a:r>
              <a:rPr lang="zh-TW" altLang="en-US" dirty="0" smtClean="0"/>
              <a:t>至今已經累積大量的電影資訊</a:t>
            </a:r>
            <a:r>
              <a:rPr lang="en-US" altLang="zh-TW" dirty="0" smtClean="0"/>
              <a:t>. IMDb </a:t>
            </a:r>
            <a:r>
              <a:rPr lang="zh-TW" altLang="en-US" dirty="0" smtClean="0"/>
              <a:t>共收錄了四百多萬作品資料</a:t>
            </a:r>
            <a:r>
              <a:rPr lang="en-US" altLang="zh-TW" dirty="0" smtClean="0"/>
              <a:t>. </a:t>
            </a:r>
          </a:p>
          <a:p>
            <a:endParaRPr lang="en-US" altLang="zh-TW" dirty="0" smtClean="0"/>
          </a:p>
          <a:p>
            <a:r>
              <a:rPr lang="en-US" altLang="zh-TW" dirty="0" smtClean="0"/>
              <a:t>IMDb </a:t>
            </a:r>
            <a:r>
              <a:rPr lang="zh-TW" altLang="en-US" dirty="0" smtClean="0"/>
              <a:t>資料集共有 </a:t>
            </a:r>
            <a:r>
              <a:rPr lang="en-US" altLang="zh-TW" dirty="0" smtClean="0"/>
              <a:t>50,000 </a:t>
            </a:r>
            <a:r>
              <a:rPr lang="zh-TW" altLang="en-US" dirty="0" smtClean="0"/>
              <a:t>筆 </a:t>
            </a:r>
            <a:r>
              <a:rPr lang="en-US" altLang="zh-TW" dirty="0" smtClean="0"/>
              <a:t>"</a:t>
            </a:r>
            <a:r>
              <a:rPr lang="zh-TW" altLang="en-US" dirty="0" smtClean="0"/>
              <a:t>影評文字</a:t>
            </a:r>
            <a:r>
              <a:rPr lang="en-US" altLang="zh-TW" dirty="0" smtClean="0"/>
              <a:t>", </a:t>
            </a:r>
            <a:r>
              <a:rPr lang="zh-TW" altLang="en-US" dirty="0" smtClean="0"/>
              <a:t>分為訓練資料與測試資料各 </a:t>
            </a:r>
            <a:r>
              <a:rPr lang="en-US" altLang="zh-TW" dirty="0" smtClean="0"/>
              <a:t>25,000 </a:t>
            </a:r>
            <a:r>
              <a:rPr lang="zh-TW" altLang="en-US" dirty="0" smtClean="0"/>
              <a:t>筆</a:t>
            </a:r>
            <a:r>
              <a:rPr lang="en-US" altLang="zh-TW" dirty="0" smtClean="0"/>
              <a:t>, </a:t>
            </a:r>
          </a:p>
          <a:p>
            <a:r>
              <a:rPr lang="zh-TW" altLang="en-US" dirty="0" smtClean="0"/>
              <a:t>每一筆 </a:t>
            </a:r>
            <a:r>
              <a:rPr lang="en-US" altLang="zh-TW" dirty="0" smtClean="0"/>
              <a:t>"</a:t>
            </a:r>
            <a:r>
              <a:rPr lang="zh-TW" altLang="en-US" dirty="0" smtClean="0"/>
              <a:t>影評文字</a:t>
            </a:r>
            <a:r>
              <a:rPr lang="en-US" altLang="zh-TW" dirty="0" smtClean="0"/>
              <a:t>" </a:t>
            </a:r>
            <a:r>
              <a:rPr lang="zh-TW" altLang="en-US" dirty="0" smtClean="0"/>
              <a:t>都被標記成 </a:t>
            </a:r>
            <a:r>
              <a:rPr lang="en-US" altLang="zh-TW" dirty="0" smtClean="0"/>
              <a:t>"</a:t>
            </a:r>
            <a:r>
              <a:rPr lang="zh-TW" altLang="en-US" dirty="0" smtClean="0"/>
              <a:t>正面評價</a:t>
            </a:r>
            <a:r>
              <a:rPr lang="en-US" altLang="zh-TW" dirty="0" smtClean="0"/>
              <a:t>" </a:t>
            </a:r>
            <a:r>
              <a:rPr lang="zh-TW" altLang="en-US" dirty="0" smtClean="0"/>
              <a:t>或 </a:t>
            </a:r>
            <a:r>
              <a:rPr lang="en-US" altLang="zh-TW" dirty="0" smtClean="0"/>
              <a:t>"</a:t>
            </a:r>
            <a:r>
              <a:rPr lang="zh-TW" altLang="en-US" dirty="0" smtClean="0"/>
              <a:t>負面評價</a:t>
            </a:r>
            <a:r>
              <a:rPr lang="en-US" altLang="zh-TW" dirty="0" smtClean="0"/>
              <a:t>". </a:t>
            </a:r>
          </a:p>
          <a:p>
            <a:endParaRPr lang="en-US" altLang="zh-TW" dirty="0" smtClean="0"/>
          </a:p>
          <a:p>
            <a:r>
              <a:rPr lang="zh-TW" altLang="en-US" dirty="0" smtClean="0"/>
              <a:t>我們希望能建立一個模型</a:t>
            </a:r>
            <a:r>
              <a:rPr lang="en-US" altLang="zh-TW" dirty="0" smtClean="0"/>
              <a:t>, </a:t>
            </a:r>
            <a:r>
              <a:rPr lang="zh-TW" altLang="en-US" dirty="0" smtClean="0"/>
              <a:t>經過大量 </a:t>
            </a:r>
            <a:r>
              <a:rPr lang="en-US" altLang="zh-TW" dirty="0" smtClean="0"/>
              <a:t>"</a:t>
            </a:r>
            <a:r>
              <a:rPr lang="zh-TW" altLang="en-US" dirty="0" smtClean="0"/>
              <a:t>影評文字</a:t>
            </a:r>
            <a:r>
              <a:rPr lang="en-US" altLang="zh-TW" dirty="0" smtClean="0"/>
              <a:t>" </a:t>
            </a:r>
            <a:r>
              <a:rPr lang="zh-TW" altLang="en-US" dirty="0" smtClean="0"/>
              <a:t>訓練後</a:t>
            </a:r>
            <a:r>
              <a:rPr lang="en-US" altLang="zh-TW" dirty="0" smtClean="0"/>
              <a:t>, </a:t>
            </a:r>
            <a:r>
              <a:rPr lang="zh-TW" altLang="en-US" dirty="0" smtClean="0"/>
              <a:t>此模型能用於預測 </a:t>
            </a:r>
            <a:r>
              <a:rPr lang="en-US" altLang="zh-TW" dirty="0" smtClean="0"/>
              <a:t>"</a:t>
            </a:r>
            <a:r>
              <a:rPr lang="zh-TW" altLang="en-US" dirty="0" smtClean="0"/>
              <a:t>影評文字</a:t>
            </a:r>
            <a:r>
              <a:rPr lang="en-US" altLang="zh-TW" dirty="0" smtClean="0"/>
              <a:t>" </a:t>
            </a:r>
            <a:r>
              <a:rPr lang="zh-TW" altLang="en-US" dirty="0" smtClean="0"/>
              <a:t>是 </a:t>
            </a:r>
            <a:r>
              <a:rPr lang="en-US" altLang="zh-TW" dirty="0" smtClean="0"/>
              <a:t>"</a:t>
            </a:r>
            <a:r>
              <a:rPr lang="zh-TW" altLang="en-US" dirty="0" smtClean="0"/>
              <a:t>正面評價</a:t>
            </a:r>
            <a:r>
              <a:rPr lang="en-US" altLang="zh-TW" dirty="0" smtClean="0"/>
              <a:t>" </a:t>
            </a:r>
            <a:r>
              <a:rPr lang="zh-TW" altLang="en-US" dirty="0" smtClean="0"/>
              <a:t>或 </a:t>
            </a:r>
            <a:r>
              <a:rPr lang="en-US" altLang="zh-TW" dirty="0" smtClean="0"/>
              <a:t>"</a:t>
            </a:r>
            <a:r>
              <a:rPr lang="zh-TW" altLang="en-US" dirty="0" smtClean="0"/>
              <a:t>負面評價</a:t>
            </a:r>
            <a:r>
              <a:rPr lang="en-US" altLang="zh-TW" dirty="0" smtClean="0"/>
              <a:t>". </a:t>
            </a:r>
            <a:endParaRPr lang="zh-TW" altLang="en-US" dirty="0" smtClean="0"/>
          </a:p>
        </p:txBody>
      </p:sp>
    </p:spTree>
    <p:extLst>
      <p:ext uri="{BB962C8B-B14F-4D97-AF65-F5344CB8AC3E}">
        <p14:creationId xmlns:p14="http://schemas.microsoft.com/office/powerpoint/2010/main" val="343527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1" y="4197216"/>
            <a:ext cx="4576916" cy="830997"/>
          </a:xfrm>
          <a:prstGeom prst="rect">
            <a:avLst/>
          </a:prstGeom>
        </p:spPr>
        <p:txBody>
          <a:bodyPr wrap="square">
            <a:spAutoFit/>
          </a:bodyPr>
          <a:lstStyle/>
          <a:p>
            <a:r>
              <a:rPr lang="en-US" altLang="zh-TW" sz="2400" dirty="0" smtClean="0"/>
              <a:t>(1) </a:t>
            </a:r>
            <a:r>
              <a:rPr lang="en-US" altLang="zh-TW" sz="2400" dirty="0" smtClean="0"/>
              <a:t>BoW1 = </a:t>
            </a:r>
            <a:r>
              <a:rPr lang="en-US" altLang="zh-TW" sz="2400" dirty="0" smtClean="0"/>
              <a:t>[1, 2, 1, 1, 2, 1, 1, 0, 0, 0]</a:t>
            </a:r>
          </a:p>
          <a:p>
            <a:r>
              <a:rPr lang="en-US" altLang="zh-TW" sz="2400" dirty="0" smtClean="0"/>
              <a:t>(2) </a:t>
            </a:r>
            <a:r>
              <a:rPr lang="en-US" altLang="zh-TW" sz="2400" dirty="0" smtClean="0"/>
              <a:t>BoW</a:t>
            </a:r>
            <a:r>
              <a:rPr lang="en-US" altLang="zh-TW" sz="2400" dirty="0"/>
              <a:t>2</a:t>
            </a:r>
            <a:r>
              <a:rPr lang="en-US" altLang="zh-TW" sz="2400" dirty="0" smtClean="0"/>
              <a:t> = </a:t>
            </a:r>
            <a:r>
              <a:rPr lang="en-US" altLang="zh-TW" sz="2400" dirty="0" smtClean="0"/>
              <a:t>[0, 1, 1, 1, 0, 1, 0, 1, 1, 1]</a:t>
            </a:r>
            <a:endParaRPr lang="zh-TW" altLang="en-US" sz="2400" dirty="0"/>
          </a:p>
        </p:txBody>
      </p:sp>
      <p:sp>
        <p:nvSpPr>
          <p:cNvPr id="3" name="矩形 2"/>
          <p:cNvSpPr/>
          <p:nvPr/>
        </p:nvSpPr>
        <p:spPr>
          <a:xfrm>
            <a:off x="909483" y="1096663"/>
            <a:ext cx="7516762" cy="646331"/>
          </a:xfrm>
          <a:prstGeom prst="rect">
            <a:avLst/>
          </a:prstGeom>
        </p:spPr>
        <p:txBody>
          <a:bodyPr wrap="square">
            <a:spAutoFit/>
          </a:bodyPr>
          <a:lstStyle/>
          <a:p>
            <a:r>
              <a:rPr lang="en-US" altLang="zh-TW" dirty="0" smtClean="0"/>
              <a:t>BoW1 = {"John":1,"likes":2,"to":1,"watch":1,"movies":2,"Mary":1,"too":1};</a:t>
            </a:r>
          </a:p>
          <a:p>
            <a:r>
              <a:rPr lang="en-US" altLang="zh-TW" dirty="0" smtClean="0"/>
              <a:t>BoW2 = {"Mary":1,"also":1,"likes":1,"to":1,"watch":1,"football":1,"games":1};</a:t>
            </a:r>
            <a:endParaRPr lang="zh-TW" altLang="en-US" dirty="0"/>
          </a:p>
        </p:txBody>
      </p:sp>
      <p:sp>
        <p:nvSpPr>
          <p:cNvPr id="4" name="矩形 3"/>
          <p:cNvSpPr/>
          <p:nvPr/>
        </p:nvSpPr>
        <p:spPr>
          <a:xfrm>
            <a:off x="909483" y="2046775"/>
            <a:ext cx="7162801" cy="923330"/>
          </a:xfrm>
          <a:prstGeom prst="rect">
            <a:avLst/>
          </a:prstGeom>
        </p:spPr>
        <p:txBody>
          <a:bodyPr wrap="square">
            <a:spAutoFit/>
          </a:bodyPr>
          <a:lstStyle/>
          <a:p>
            <a:r>
              <a:rPr lang="en-US" altLang="zh-TW" dirty="0" smtClean="0"/>
              <a:t>BoW3 = {"John":1,"likes":3,"to":2,"watch":2,"movies":2,"Mary":2,"too":1,"also":1,"football":1,"games":1};</a:t>
            </a:r>
            <a:endParaRPr lang="zh-TW" altLang="en-US" dirty="0"/>
          </a:p>
        </p:txBody>
      </p:sp>
      <p:sp>
        <p:nvSpPr>
          <p:cNvPr id="5" name="矩形 4"/>
          <p:cNvSpPr/>
          <p:nvPr/>
        </p:nvSpPr>
        <p:spPr>
          <a:xfrm>
            <a:off x="909483" y="3352828"/>
            <a:ext cx="5397631" cy="461665"/>
          </a:xfrm>
          <a:prstGeom prst="rect">
            <a:avLst/>
          </a:prstGeom>
        </p:spPr>
        <p:txBody>
          <a:bodyPr wrap="none">
            <a:spAutoFit/>
          </a:bodyPr>
          <a:lstStyle/>
          <a:p>
            <a:r>
              <a:rPr lang="zh-TW" altLang="en-US" sz="2400" dirty="0" smtClean="0"/>
              <a:t>只有上述單字</a:t>
            </a:r>
            <a:r>
              <a:rPr lang="en-US" altLang="zh-TW" sz="2400" dirty="0" smtClean="0"/>
              <a:t>,</a:t>
            </a:r>
            <a:r>
              <a:rPr lang="zh-TW" altLang="en-US" sz="2400" dirty="0" smtClean="0"/>
              <a:t>且以</a:t>
            </a:r>
            <a:r>
              <a:rPr lang="en-US" altLang="zh-TW" sz="2400" dirty="0" smtClean="0"/>
              <a:t>BoW3 </a:t>
            </a:r>
            <a:r>
              <a:rPr lang="zh-TW" altLang="en-US" sz="2400" dirty="0" smtClean="0"/>
              <a:t>的順序為基準</a:t>
            </a:r>
            <a:endParaRPr lang="en-US" altLang="zh-TW" sz="2400" dirty="0"/>
          </a:p>
        </p:txBody>
      </p:sp>
    </p:spTree>
    <p:extLst>
      <p:ext uri="{BB962C8B-B14F-4D97-AF65-F5344CB8AC3E}">
        <p14:creationId xmlns:p14="http://schemas.microsoft.com/office/powerpoint/2010/main" val="131735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9484" y="959517"/>
            <a:ext cx="6474542" cy="3693319"/>
          </a:xfrm>
          <a:prstGeom prst="rect">
            <a:avLst/>
          </a:prstGeom>
        </p:spPr>
        <p:txBody>
          <a:bodyPr wrap="square">
            <a:spAutoFit/>
          </a:bodyPr>
          <a:lstStyle/>
          <a:p>
            <a:r>
              <a:rPr lang="en-US" altLang="zh-TW" dirty="0" smtClean="0"/>
              <a:t>Bag-of-words model</a:t>
            </a:r>
          </a:p>
          <a:p>
            <a:r>
              <a:rPr lang="en-US" altLang="zh-TW" dirty="0" smtClean="0"/>
              <a:t>To interpret the text by making a numerical representation of it. </a:t>
            </a:r>
          </a:p>
          <a:p>
            <a:endParaRPr lang="en-US" altLang="zh-TW" dirty="0"/>
          </a:p>
          <a:p>
            <a:r>
              <a:rPr lang="en-US" altLang="zh-TW" dirty="0" smtClean="0"/>
              <a:t>One way to do this is by using something called a "bag-of-words" model. </a:t>
            </a:r>
          </a:p>
          <a:p>
            <a:r>
              <a:rPr lang="en-US" altLang="zh-TW" dirty="0" smtClean="0"/>
              <a:t>This model simply counts the frequency of word tokens for each email and thereby represents it as a vector of these counts.</a:t>
            </a:r>
          </a:p>
          <a:p>
            <a:endParaRPr lang="en-US" altLang="zh-TW" dirty="0" smtClean="0"/>
          </a:p>
          <a:p>
            <a:r>
              <a:rPr lang="en-US" altLang="zh-TW" dirty="0" smtClean="0"/>
              <a:t>** Assemble matrices function**</a:t>
            </a:r>
          </a:p>
          <a:p>
            <a:endParaRPr lang="en-US" altLang="zh-TW" dirty="0" smtClean="0"/>
          </a:p>
          <a:p>
            <a:r>
              <a:rPr lang="en-US" altLang="zh-TW" dirty="0" smtClean="0"/>
              <a:t>The </a:t>
            </a:r>
            <a:r>
              <a:rPr lang="en-US" altLang="zh-TW" dirty="0" err="1" smtClean="0"/>
              <a:t>assemble_bag</a:t>
            </a:r>
            <a:r>
              <a:rPr lang="en-US" altLang="zh-TW" dirty="0" smtClean="0"/>
              <a:t>() function assembles a new </a:t>
            </a:r>
            <a:r>
              <a:rPr lang="en-US" altLang="zh-TW" dirty="0" err="1" smtClean="0"/>
              <a:t>dataframe</a:t>
            </a:r>
            <a:r>
              <a:rPr lang="en-US" altLang="zh-TW" dirty="0" smtClean="0"/>
              <a:t> containing all the unique words found in the text documents. </a:t>
            </a:r>
          </a:p>
          <a:p>
            <a:r>
              <a:rPr lang="en-US" altLang="zh-TW" dirty="0" smtClean="0"/>
              <a:t>It counts the word frequency and then returns the new </a:t>
            </a:r>
            <a:r>
              <a:rPr lang="en-US" altLang="zh-TW" dirty="0" err="1" smtClean="0"/>
              <a:t>dataframe</a:t>
            </a:r>
            <a:r>
              <a:rPr lang="en-US" altLang="zh-TW" dirty="0" smtClean="0"/>
              <a:t>.</a:t>
            </a:r>
            <a:endParaRPr lang="zh-TW" altLang="en-US" dirty="0"/>
          </a:p>
        </p:txBody>
      </p:sp>
    </p:spTree>
    <p:extLst>
      <p:ext uri="{BB962C8B-B14F-4D97-AF65-F5344CB8AC3E}">
        <p14:creationId xmlns:p14="http://schemas.microsoft.com/office/powerpoint/2010/main" val="2577664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2838" y="760328"/>
            <a:ext cx="7516762" cy="5355312"/>
          </a:xfrm>
          <a:prstGeom prst="rect">
            <a:avLst/>
          </a:prstGeom>
        </p:spPr>
        <p:txBody>
          <a:bodyPr wrap="square">
            <a:spAutoFit/>
          </a:bodyPr>
          <a:lstStyle/>
          <a:p>
            <a:r>
              <a:rPr lang="en-US" altLang="zh-TW" dirty="0" err="1" smtClean="0"/>
              <a:t>def</a:t>
            </a:r>
            <a:r>
              <a:rPr lang="en-US" altLang="zh-TW" dirty="0" smtClean="0"/>
              <a:t> </a:t>
            </a:r>
            <a:r>
              <a:rPr lang="en-US" altLang="zh-TW" dirty="0" err="1" smtClean="0"/>
              <a:t>assemble_bag</a:t>
            </a:r>
            <a:r>
              <a:rPr lang="en-US" altLang="zh-TW" dirty="0" smtClean="0"/>
              <a:t>(data):</a:t>
            </a:r>
          </a:p>
          <a:p>
            <a:r>
              <a:rPr lang="en-US" altLang="zh-TW" dirty="0" smtClean="0"/>
              <a:t>    </a:t>
            </a:r>
            <a:r>
              <a:rPr lang="en-US" altLang="zh-TW" dirty="0" err="1" smtClean="0"/>
              <a:t>used_tokens</a:t>
            </a:r>
            <a:r>
              <a:rPr lang="en-US" altLang="zh-TW" dirty="0" smtClean="0"/>
              <a:t> = []</a:t>
            </a:r>
          </a:p>
          <a:p>
            <a:r>
              <a:rPr lang="en-US" altLang="zh-TW" dirty="0" smtClean="0"/>
              <a:t>    </a:t>
            </a:r>
            <a:r>
              <a:rPr lang="en-US" altLang="zh-TW" dirty="0" err="1" smtClean="0"/>
              <a:t>all_tokens</a:t>
            </a:r>
            <a:r>
              <a:rPr lang="en-US" altLang="zh-TW" dirty="0" smtClean="0"/>
              <a:t> = []</a:t>
            </a:r>
          </a:p>
          <a:p>
            <a:endParaRPr lang="en-US" altLang="zh-TW" dirty="0" smtClean="0"/>
          </a:p>
          <a:p>
            <a:r>
              <a:rPr lang="en-US" altLang="zh-TW" dirty="0" smtClean="0"/>
              <a:t>    for item in data:</a:t>
            </a:r>
          </a:p>
          <a:p>
            <a:r>
              <a:rPr lang="en-US" altLang="zh-TW" dirty="0" smtClean="0"/>
              <a:t>        for token in item:</a:t>
            </a:r>
          </a:p>
          <a:p>
            <a:r>
              <a:rPr lang="en-US" altLang="zh-TW" dirty="0" smtClean="0"/>
              <a:t>            if token in </a:t>
            </a:r>
            <a:r>
              <a:rPr lang="en-US" altLang="zh-TW" dirty="0" err="1" smtClean="0"/>
              <a:t>all_tokens</a:t>
            </a:r>
            <a:r>
              <a:rPr lang="en-US" altLang="zh-TW" dirty="0" smtClean="0"/>
              <a:t>:</a:t>
            </a:r>
          </a:p>
          <a:p>
            <a:r>
              <a:rPr lang="en-US" altLang="zh-TW" dirty="0" smtClean="0"/>
              <a:t>                if token not in </a:t>
            </a:r>
            <a:r>
              <a:rPr lang="en-US" altLang="zh-TW" dirty="0" err="1" smtClean="0"/>
              <a:t>used_tokens</a:t>
            </a:r>
            <a:r>
              <a:rPr lang="en-US" altLang="zh-TW" dirty="0" smtClean="0"/>
              <a:t>:</a:t>
            </a:r>
          </a:p>
          <a:p>
            <a:r>
              <a:rPr lang="en-US" altLang="zh-TW" dirty="0" smtClean="0"/>
              <a:t>                    </a:t>
            </a:r>
            <a:r>
              <a:rPr lang="en-US" altLang="zh-TW" dirty="0" err="1" smtClean="0"/>
              <a:t>used_tokens.append</a:t>
            </a:r>
            <a:r>
              <a:rPr lang="en-US" altLang="zh-TW" dirty="0" smtClean="0"/>
              <a:t>(token)</a:t>
            </a:r>
          </a:p>
          <a:p>
            <a:r>
              <a:rPr lang="en-US" altLang="zh-TW" dirty="0" smtClean="0"/>
              <a:t>            else:</a:t>
            </a:r>
          </a:p>
          <a:p>
            <a:r>
              <a:rPr lang="en-US" altLang="zh-TW" dirty="0" smtClean="0"/>
              <a:t>                </a:t>
            </a:r>
            <a:r>
              <a:rPr lang="en-US" altLang="zh-TW" dirty="0" err="1" smtClean="0"/>
              <a:t>all_tokens.append</a:t>
            </a:r>
            <a:r>
              <a:rPr lang="en-US" altLang="zh-TW" dirty="0" smtClean="0"/>
              <a:t>(token)</a:t>
            </a:r>
          </a:p>
          <a:p>
            <a:r>
              <a:rPr lang="en-US" altLang="zh-TW" dirty="0" smtClean="0"/>
              <a:t>    </a:t>
            </a:r>
          </a:p>
          <a:p>
            <a:r>
              <a:rPr lang="en-US" altLang="zh-TW" dirty="0" smtClean="0"/>
              <a:t>    </a:t>
            </a:r>
            <a:r>
              <a:rPr lang="en-US" altLang="zh-TW" dirty="0" err="1" smtClean="0"/>
              <a:t>df</a:t>
            </a:r>
            <a:r>
              <a:rPr lang="en-US" altLang="zh-TW" dirty="0" smtClean="0"/>
              <a:t> = </a:t>
            </a:r>
            <a:r>
              <a:rPr lang="en-US" altLang="zh-TW" dirty="0" err="1" smtClean="0"/>
              <a:t>pd.DataFrame</a:t>
            </a:r>
            <a:r>
              <a:rPr lang="en-US" altLang="zh-TW" dirty="0" smtClean="0"/>
              <a:t>(0, index = </a:t>
            </a:r>
            <a:r>
              <a:rPr lang="en-US" altLang="zh-TW" dirty="0" err="1" smtClean="0"/>
              <a:t>np.arange</a:t>
            </a:r>
            <a:r>
              <a:rPr lang="en-US" altLang="zh-TW" dirty="0" smtClean="0"/>
              <a:t>(</a:t>
            </a:r>
            <a:r>
              <a:rPr lang="en-US" altLang="zh-TW" dirty="0" err="1" smtClean="0"/>
              <a:t>len</a:t>
            </a:r>
            <a:r>
              <a:rPr lang="en-US" altLang="zh-TW" dirty="0" smtClean="0"/>
              <a:t>(data)), columns = </a:t>
            </a:r>
            <a:r>
              <a:rPr lang="en-US" altLang="zh-TW" dirty="0" err="1" smtClean="0"/>
              <a:t>used_tokens</a:t>
            </a:r>
            <a:r>
              <a:rPr lang="en-US" altLang="zh-TW" dirty="0" smtClean="0"/>
              <a:t>)</a:t>
            </a:r>
          </a:p>
          <a:p>
            <a:r>
              <a:rPr lang="en-US" altLang="zh-TW" dirty="0" smtClean="0"/>
              <a:t>    </a:t>
            </a:r>
          </a:p>
          <a:p>
            <a:r>
              <a:rPr lang="en-US" altLang="zh-TW" dirty="0" smtClean="0"/>
              <a:t>    for </a:t>
            </a:r>
            <a:r>
              <a:rPr lang="en-US" altLang="zh-TW" dirty="0" err="1" smtClean="0"/>
              <a:t>i</a:t>
            </a:r>
            <a:r>
              <a:rPr lang="en-US" altLang="zh-TW" dirty="0" smtClean="0"/>
              <a:t>, item in enumerate(data):</a:t>
            </a:r>
          </a:p>
          <a:p>
            <a:r>
              <a:rPr lang="en-US" altLang="zh-TW" dirty="0" smtClean="0"/>
              <a:t>        for token in item:</a:t>
            </a:r>
          </a:p>
          <a:p>
            <a:r>
              <a:rPr lang="en-US" altLang="zh-TW" dirty="0" smtClean="0"/>
              <a:t>            if token in </a:t>
            </a:r>
            <a:r>
              <a:rPr lang="en-US" altLang="zh-TW" dirty="0" err="1" smtClean="0"/>
              <a:t>used_tokens</a:t>
            </a:r>
            <a:r>
              <a:rPr lang="en-US" altLang="zh-TW" dirty="0" smtClean="0"/>
              <a:t>:</a:t>
            </a:r>
          </a:p>
          <a:p>
            <a:r>
              <a:rPr lang="en-US" altLang="zh-TW" dirty="0" smtClean="0"/>
              <a:t>                </a:t>
            </a:r>
            <a:r>
              <a:rPr lang="en-US" altLang="zh-TW" dirty="0" err="1" smtClean="0"/>
              <a:t>df.iloc</a:t>
            </a:r>
            <a:r>
              <a:rPr lang="en-US" altLang="zh-TW" dirty="0" smtClean="0"/>
              <a:t>[</a:t>
            </a:r>
            <a:r>
              <a:rPr lang="en-US" altLang="zh-TW" dirty="0" err="1" smtClean="0"/>
              <a:t>i</a:t>
            </a:r>
            <a:r>
              <a:rPr lang="en-US" altLang="zh-TW" dirty="0" smtClean="0"/>
              <a:t>][token] += 1    </a:t>
            </a:r>
          </a:p>
          <a:p>
            <a:r>
              <a:rPr lang="en-US" altLang="zh-TW" dirty="0" smtClean="0"/>
              <a:t>    return </a:t>
            </a:r>
            <a:r>
              <a:rPr lang="en-US" altLang="zh-TW" dirty="0" err="1" smtClean="0"/>
              <a:t>df</a:t>
            </a:r>
            <a:endParaRPr lang="zh-TW" altLang="en-US" dirty="0"/>
          </a:p>
        </p:txBody>
      </p:sp>
    </p:spTree>
    <p:extLst>
      <p:ext uri="{BB962C8B-B14F-4D97-AF65-F5344CB8AC3E}">
        <p14:creationId xmlns:p14="http://schemas.microsoft.com/office/powerpoint/2010/main" val="961613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7717" y="717444"/>
            <a:ext cx="5543954" cy="461665"/>
          </a:xfrm>
          <a:prstGeom prst="rect">
            <a:avLst/>
          </a:prstGeom>
        </p:spPr>
        <p:txBody>
          <a:bodyPr wrap="none">
            <a:spAutoFit/>
          </a:bodyPr>
          <a:lstStyle/>
          <a:p>
            <a:r>
              <a:rPr lang="en-US" altLang="zh-TW" sz="2400" dirty="0" smtClean="0"/>
              <a:t>Putting It All Together To Assemble Dataset</a:t>
            </a:r>
            <a:endParaRPr lang="zh-TW" altLang="en-US" sz="2400" dirty="0"/>
          </a:p>
        </p:txBody>
      </p:sp>
      <p:sp>
        <p:nvSpPr>
          <p:cNvPr id="3" name="矩形 2"/>
          <p:cNvSpPr/>
          <p:nvPr/>
        </p:nvSpPr>
        <p:spPr>
          <a:xfrm>
            <a:off x="791495" y="1870868"/>
            <a:ext cx="6956324" cy="3416320"/>
          </a:xfrm>
          <a:prstGeom prst="rect">
            <a:avLst/>
          </a:prstGeom>
        </p:spPr>
        <p:txBody>
          <a:bodyPr wrap="square">
            <a:spAutoFit/>
          </a:bodyPr>
          <a:lstStyle/>
          <a:p>
            <a:r>
              <a:rPr lang="en-US" altLang="zh-TW" sz="2400" dirty="0" smtClean="0"/>
              <a:t>import </a:t>
            </a:r>
            <a:r>
              <a:rPr lang="en-US" altLang="zh-TW" sz="2400" dirty="0" err="1" smtClean="0"/>
              <a:t>os</a:t>
            </a:r>
            <a:endParaRPr lang="en-US" altLang="zh-TW" sz="2400" dirty="0" smtClean="0"/>
          </a:p>
          <a:p>
            <a:r>
              <a:rPr lang="en-US" altLang="zh-TW" sz="2400" dirty="0" smtClean="0"/>
              <a:t>import </a:t>
            </a:r>
            <a:r>
              <a:rPr lang="en-US" altLang="zh-TW" sz="2400" dirty="0" err="1" smtClean="0"/>
              <a:t>numpy</a:t>
            </a:r>
            <a:r>
              <a:rPr lang="en-US" altLang="zh-TW" sz="2400" dirty="0" smtClean="0"/>
              <a:t> as np</a:t>
            </a:r>
          </a:p>
          <a:p>
            <a:endParaRPr lang="en-US" altLang="zh-TW" sz="2400" dirty="0" smtClean="0"/>
          </a:p>
          <a:p>
            <a:r>
              <a:rPr lang="en-US" altLang="zh-TW" sz="2400" dirty="0" smtClean="0"/>
              <a:t># shuffle raw data first</a:t>
            </a:r>
          </a:p>
          <a:p>
            <a:r>
              <a:rPr lang="en-US" altLang="zh-TW" sz="2400" dirty="0" err="1" smtClean="0"/>
              <a:t>def</a:t>
            </a:r>
            <a:r>
              <a:rPr lang="en-US" altLang="zh-TW" sz="2400" dirty="0" smtClean="0"/>
              <a:t> </a:t>
            </a:r>
            <a:r>
              <a:rPr lang="en-US" altLang="zh-TW" sz="2400" dirty="0" err="1" smtClean="0"/>
              <a:t>unison_shuffle_data</a:t>
            </a:r>
            <a:r>
              <a:rPr lang="en-US" altLang="zh-TW" sz="2400" dirty="0" smtClean="0"/>
              <a:t>(data, header):</a:t>
            </a:r>
          </a:p>
          <a:p>
            <a:r>
              <a:rPr lang="en-US" altLang="zh-TW" sz="2400" dirty="0" smtClean="0"/>
              <a:t>    p = </a:t>
            </a:r>
            <a:r>
              <a:rPr lang="en-US" altLang="zh-TW" sz="2400" dirty="0" err="1" smtClean="0"/>
              <a:t>np.random.permutation</a:t>
            </a:r>
            <a:r>
              <a:rPr lang="en-US" altLang="zh-TW" sz="2400" dirty="0" smtClean="0"/>
              <a:t>(</a:t>
            </a:r>
            <a:r>
              <a:rPr lang="en-US" altLang="zh-TW" sz="2400" dirty="0" err="1" smtClean="0"/>
              <a:t>len</a:t>
            </a:r>
            <a:r>
              <a:rPr lang="en-US" altLang="zh-TW" sz="2400" dirty="0" smtClean="0"/>
              <a:t>(header))</a:t>
            </a:r>
          </a:p>
          <a:p>
            <a:r>
              <a:rPr lang="en-US" altLang="zh-TW" sz="2400" dirty="0" smtClean="0"/>
              <a:t>    data = data[p]</a:t>
            </a:r>
          </a:p>
          <a:p>
            <a:r>
              <a:rPr lang="en-US" altLang="zh-TW" sz="2400" dirty="0" smtClean="0"/>
              <a:t>    header = </a:t>
            </a:r>
            <a:r>
              <a:rPr lang="en-US" altLang="zh-TW" sz="2400" dirty="0" err="1" smtClean="0"/>
              <a:t>np.asarray</a:t>
            </a:r>
            <a:r>
              <a:rPr lang="en-US" altLang="zh-TW" sz="2400" dirty="0" smtClean="0"/>
              <a:t>(header)[p]</a:t>
            </a:r>
          </a:p>
          <a:p>
            <a:r>
              <a:rPr lang="en-US" altLang="zh-TW" sz="2400" dirty="0" smtClean="0"/>
              <a:t>    return data, header</a:t>
            </a:r>
            <a:endParaRPr lang="en-US" altLang="zh-TW" sz="2400" dirty="0"/>
          </a:p>
        </p:txBody>
      </p:sp>
    </p:spTree>
    <p:extLst>
      <p:ext uri="{BB962C8B-B14F-4D97-AF65-F5344CB8AC3E}">
        <p14:creationId xmlns:p14="http://schemas.microsoft.com/office/powerpoint/2010/main" val="4250444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8478" y="1075809"/>
            <a:ext cx="6926826" cy="4801314"/>
          </a:xfrm>
          <a:prstGeom prst="rect">
            <a:avLst/>
          </a:prstGeom>
        </p:spPr>
        <p:txBody>
          <a:bodyPr wrap="square">
            <a:spAutoFit/>
          </a:bodyPr>
          <a:lstStyle/>
          <a:p>
            <a:r>
              <a:rPr lang="en-US" altLang="zh-TW" dirty="0" smtClean="0"/>
              <a:t># load data in appropriate form</a:t>
            </a:r>
          </a:p>
          <a:p>
            <a:r>
              <a:rPr lang="en-US" altLang="zh-TW" dirty="0" err="1" smtClean="0"/>
              <a:t>def</a:t>
            </a:r>
            <a:r>
              <a:rPr lang="en-US" altLang="zh-TW" dirty="0" smtClean="0"/>
              <a:t> </a:t>
            </a:r>
            <a:r>
              <a:rPr lang="en-US" altLang="zh-TW" b="1" dirty="0" err="1" smtClean="0">
                <a:solidFill>
                  <a:srgbClr val="FF0000"/>
                </a:solidFill>
                <a:effectLst>
                  <a:outerShdw blurRad="38100" dist="38100" dir="2700000" algn="tl">
                    <a:srgbClr val="000000">
                      <a:alpha val="43137"/>
                    </a:srgbClr>
                  </a:outerShdw>
                </a:effectLst>
              </a:rPr>
              <a:t>load_data</a:t>
            </a:r>
            <a:r>
              <a:rPr lang="en-US" altLang="zh-TW" b="1" dirty="0" smtClean="0">
                <a:solidFill>
                  <a:srgbClr val="FF0000"/>
                </a:solidFill>
                <a:effectLst>
                  <a:outerShdw blurRad="38100" dist="38100" dir="2700000" algn="tl">
                    <a:srgbClr val="000000">
                      <a:alpha val="43137"/>
                    </a:srgbClr>
                  </a:outerShdw>
                </a:effectLst>
              </a:rPr>
              <a:t>(path):</a:t>
            </a:r>
          </a:p>
          <a:p>
            <a:r>
              <a:rPr lang="en-US" altLang="zh-TW" dirty="0" smtClean="0"/>
              <a:t>    data, sentiments = [], []</a:t>
            </a:r>
          </a:p>
          <a:p>
            <a:r>
              <a:rPr lang="en-US" altLang="zh-TW" dirty="0" smtClean="0"/>
              <a:t>    for folder, sentiment in (('</a:t>
            </a:r>
            <a:r>
              <a:rPr lang="en-US" altLang="zh-TW" dirty="0" err="1" smtClean="0"/>
              <a:t>neg</a:t>
            </a:r>
            <a:r>
              <a:rPr lang="en-US" altLang="zh-TW" dirty="0" smtClean="0"/>
              <a:t>', 0), ('</a:t>
            </a:r>
            <a:r>
              <a:rPr lang="en-US" altLang="zh-TW" dirty="0" err="1" smtClean="0"/>
              <a:t>pos</a:t>
            </a:r>
            <a:r>
              <a:rPr lang="en-US" altLang="zh-TW" dirty="0" smtClean="0"/>
              <a:t>', 1)):</a:t>
            </a:r>
          </a:p>
          <a:p>
            <a:r>
              <a:rPr lang="en-US" altLang="zh-TW" dirty="0" smtClean="0"/>
              <a:t>        folder = </a:t>
            </a:r>
            <a:r>
              <a:rPr lang="en-US" altLang="zh-TW" dirty="0" err="1" smtClean="0"/>
              <a:t>os.path.join</a:t>
            </a:r>
            <a:r>
              <a:rPr lang="en-US" altLang="zh-TW" dirty="0" smtClean="0"/>
              <a:t>(path, folder)</a:t>
            </a:r>
          </a:p>
          <a:p>
            <a:r>
              <a:rPr lang="en-US" altLang="zh-TW" dirty="0" smtClean="0"/>
              <a:t>        for name in </a:t>
            </a:r>
            <a:r>
              <a:rPr lang="en-US" altLang="zh-TW" dirty="0" err="1" smtClean="0"/>
              <a:t>os.listdir</a:t>
            </a:r>
            <a:r>
              <a:rPr lang="en-US" altLang="zh-TW" dirty="0" smtClean="0"/>
              <a:t>(folder):</a:t>
            </a:r>
          </a:p>
          <a:p>
            <a:r>
              <a:rPr lang="en-US" altLang="zh-TW" dirty="0" smtClean="0"/>
              <a:t>            with open(</a:t>
            </a:r>
            <a:r>
              <a:rPr lang="en-US" altLang="zh-TW" dirty="0" err="1" smtClean="0"/>
              <a:t>os.path.join</a:t>
            </a:r>
            <a:r>
              <a:rPr lang="en-US" altLang="zh-TW" dirty="0" smtClean="0"/>
              <a:t>(folder, name), 'r') as reader:</a:t>
            </a:r>
          </a:p>
          <a:p>
            <a:r>
              <a:rPr lang="en-US" altLang="zh-TW" dirty="0" smtClean="0"/>
              <a:t>                  text = </a:t>
            </a:r>
            <a:r>
              <a:rPr lang="en-US" altLang="zh-TW" dirty="0" err="1" smtClean="0"/>
              <a:t>reader.read</a:t>
            </a:r>
            <a:r>
              <a:rPr lang="en-US" altLang="zh-TW" dirty="0" smtClean="0"/>
              <a:t>()</a:t>
            </a:r>
          </a:p>
          <a:p>
            <a:r>
              <a:rPr lang="en-US" altLang="zh-TW" dirty="0" smtClean="0"/>
              <a:t>            text = tokenize(text)</a:t>
            </a:r>
          </a:p>
          <a:p>
            <a:r>
              <a:rPr lang="en-US" altLang="zh-TW" dirty="0" smtClean="0"/>
              <a:t>            text = </a:t>
            </a:r>
            <a:r>
              <a:rPr lang="en-US" altLang="zh-TW" dirty="0" err="1" smtClean="0"/>
              <a:t>stop_word_removal</a:t>
            </a:r>
            <a:r>
              <a:rPr lang="en-US" altLang="zh-TW" dirty="0" smtClean="0"/>
              <a:t>(text)</a:t>
            </a:r>
          </a:p>
          <a:p>
            <a:r>
              <a:rPr lang="en-US" altLang="zh-TW" dirty="0" smtClean="0"/>
              <a:t>            text = </a:t>
            </a:r>
            <a:r>
              <a:rPr lang="en-US" altLang="zh-TW" dirty="0" err="1" smtClean="0"/>
              <a:t>reg_expressions</a:t>
            </a:r>
            <a:r>
              <a:rPr lang="en-US" altLang="zh-TW" dirty="0" smtClean="0"/>
              <a:t>(text)</a:t>
            </a:r>
          </a:p>
          <a:p>
            <a:r>
              <a:rPr lang="en-US" altLang="zh-TW" dirty="0" smtClean="0"/>
              <a:t>            </a:t>
            </a:r>
            <a:r>
              <a:rPr lang="en-US" altLang="zh-TW" dirty="0" err="1" smtClean="0"/>
              <a:t>data.append</a:t>
            </a:r>
            <a:r>
              <a:rPr lang="en-US" altLang="zh-TW" dirty="0" smtClean="0"/>
              <a:t>(text)</a:t>
            </a:r>
          </a:p>
          <a:p>
            <a:r>
              <a:rPr lang="en-US" altLang="zh-TW" dirty="0" smtClean="0"/>
              <a:t>            </a:t>
            </a:r>
            <a:r>
              <a:rPr lang="en-US" altLang="zh-TW" dirty="0" err="1" smtClean="0"/>
              <a:t>sentiments.append</a:t>
            </a:r>
            <a:r>
              <a:rPr lang="en-US" altLang="zh-TW" dirty="0" smtClean="0"/>
              <a:t>(sentiment)</a:t>
            </a:r>
          </a:p>
          <a:p>
            <a:r>
              <a:rPr lang="en-US" altLang="zh-TW" dirty="0" smtClean="0"/>
              <a:t>    </a:t>
            </a:r>
            <a:r>
              <a:rPr lang="en-US" altLang="zh-TW" dirty="0" err="1" smtClean="0"/>
              <a:t>data_np</a:t>
            </a:r>
            <a:r>
              <a:rPr lang="en-US" altLang="zh-TW" dirty="0" smtClean="0"/>
              <a:t> = </a:t>
            </a:r>
            <a:r>
              <a:rPr lang="en-US" altLang="zh-TW" dirty="0" err="1" smtClean="0"/>
              <a:t>np.array</a:t>
            </a:r>
            <a:r>
              <a:rPr lang="en-US" altLang="zh-TW" dirty="0" smtClean="0"/>
              <a:t>(data)</a:t>
            </a:r>
          </a:p>
          <a:p>
            <a:r>
              <a:rPr lang="en-US" altLang="zh-TW" dirty="0" smtClean="0"/>
              <a:t>    data, sentiments = </a:t>
            </a:r>
            <a:r>
              <a:rPr lang="en-US" altLang="zh-TW" dirty="0" err="1" smtClean="0"/>
              <a:t>unison_shuffle_data</a:t>
            </a:r>
            <a:r>
              <a:rPr lang="en-US" altLang="zh-TW" dirty="0" smtClean="0"/>
              <a:t>(</a:t>
            </a:r>
            <a:r>
              <a:rPr lang="en-US" altLang="zh-TW" dirty="0" err="1" smtClean="0"/>
              <a:t>data_np</a:t>
            </a:r>
            <a:r>
              <a:rPr lang="en-US" altLang="zh-TW" dirty="0" smtClean="0"/>
              <a:t>, sentiments)</a:t>
            </a:r>
          </a:p>
          <a:p>
            <a:r>
              <a:rPr lang="en-US" altLang="zh-TW" dirty="0" smtClean="0"/>
              <a:t>    </a:t>
            </a:r>
          </a:p>
          <a:p>
            <a:r>
              <a:rPr lang="en-US" altLang="zh-TW" dirty="0" smtClean="0"/>
              <a:t>    return </a:t>
            </a:r>
            <a:r>
              <a:rPr lang="en-US" altLang="zh-TW" b="1" dirty="0" smtClean="0">
                <a:solidFill>
                  <a:srgbClr val="FF0000"/>
                </a:solidFill>
                <a:effectLst>
                  <a:outerShdw blurRad="38100" dist="38100" dir="2700000" algn="tl">
                    <a:srgbClr val="000000">
                      <a:alpha val="43137"/>
                    </a:srgbClr>
                  </a:outerShdw>
                </a:effectLst>
              </a:rPr>
              <a:t>data, sentiments</a:t>
            </a:r>
            <a:endParaRPr lang="zh-TW" alt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1780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4619" y="2138882"/>
            <a:ext cx="7457768" cy="2677656"/>
          </a:xfrm>
          <a:prstGeom prst="rect">
            <a:avLst/>
          </a:prstGeom>
        </p:spPr>
        <p:txBody>
          <a:bodyPr wrap="square">
            <a:spAutoFit/>
          </a:bodyPr>
          <a:lstStyle/>
          <a:p>
            <a:r>
              <a:rPr lang="en-US" altLang="zh-TW" sz="2400" dirty="0" err="1" smtClean="0"/>
              <a:t>train_path</a:t>
            </a:r>
            <a:r>
              <a:rPr lang="en-US" altLang="zh-TW" sz="2400" dirty="0" smtClean="0"/>
              <a:t> = </a:t>
            </a:r>
            <a:r>
              <a:rPr lang="en-US" altLang="zh-TW" sz="2400" dirty="0" err="1" smtClean="0"/>
              <a:t>os.path.join</a:t>
            </a:r>
            <a:r>
              <a:rPr lang="en-US" altLang="zh-TW" sz="2400" dirty="0" smtClean="0"/>
              <a:t>('</a:t>
            </a:r>
            <a:r>
              <a:rPr lang="en-US" altLang="zh-TW" sz="2400" dirty="0" err="1" smtClean="0"/>
              <a:t>aclImdb</a:t>
            </a:r>
            <a:r>
              <a:rPr lang="en-US" altLang="zh-TW" sz="2400" dirty="0" smtClean="0"/>
              <a:t>', 'train')</a:t>
            </a:r>
          </a:p>
          <a:p>
            <a:r>
              <a:rPr lang="en-US" altLang="zh-TW" sz="2400" dirty="0" err="1" smtClean="0"/>
              <a:t>test_path</a:t>
            </a:r>
            <a:r>
              <a:rPr lang="en-US" altLang="zh-TW" sz="2400" dirty="0" smtClean="0"/>
              <a:t> = </a:t>
            </a:r>
            <a:r>
              <a:rPr lang="en-US" altLang="zh-TW" sz="2400" dirty="0" err="1" smtClean="0"/>
              <a:t>os.path.join</a:t>
            </a:r>
            <a:r>
              <a:rPr lang="en-US" altLang="zh-TW" sz="2400" dirty="0" smtClean="0"/>
              <a:t>('</a:t>
            </a:r>
            <a:r>
              <a:rPr lang="en-US" altLang="zh-TW" sz="2400" dirty="0" err="1" smtClean="0"/>
              <a:t>aclImdb</a:t>
            </a:r>
            <a:r>
              <a:rPr lang="en-US" altLang="zh-TW" sz="2400" dirty="0" smtClean="0"/>
              <a:t>', 'test')</a:t>
            </a:r>
          </a:p>
          <a:p>
            <a:endParaRPr lang="en-US" altLang="zh-TW" sz="2400" dirty="0" smtClean="0"/>
          </a:p>
          <a:p>
            <a:r>
              <a:rPr lang="en-US" altLang="zh-TW" sz="2400" dirty="0" err="1" smtClean="0"/>
              <a:t>raw_data</a:t>
            </a:r>
            <a:r>
              <a:rPr lang="en-US" altLang="zh-TW" sz="2400" dirty="0" smtClean="0"/>
              <a:t>, </a:t>
            </a:r>
            <a:r>
              <a:rPr lang="en-US" altLang="zh-TW" sz="2400" dirty="0" err="1" smtClean="0"/>
              <a:t>raw_header</a:t>
            </a:r>
            <a:r>
              <a:rPr lang="en-US" altLang="zh-TW" sz="2400" dirty="0" smtClean="0"/>
              <a:t> = </a:t>
            </a:r>
            <a:r>
              <a:rPr lang="en-US" altLang="zh-TW" sz="2400" dirty="0" err="1" smtClean="0"/>
              <a:t>load_data</a:t>
            </a:r>
            <a:r>
              <a:rPr lang="en-US" altLang="zh-TW" sz="2400" dirty="0" smtClean="0"/>
              <a:t>(</a:t>
            </a:r>
            <a:r>
              <a:rPr lang="en-US" altLang="zh-TW" sz="2400" dirty="0" err="1" smtClean="0"/>
              <a:t>train_path</a:t>
            </a:r>
            <a:r>
              <a:rPr lang="en-US" altLang="zh-TW" sz="2400" dirty="0" smtClean="0"/>
              <a:t>)</a:t>
            </a:r>
          </a:p>
          <a:p>
            <a:endParaRPr lang="en-US" altLang="zh-TW" sz="2400" dirty="0" smtClean="0"/>
          </a:p>
          <a:p>
            <a:r>
              <a:rPr lang="en-US" altLang="zh-TW" sz="2400" dirty="0" smtClean="0"/>
              <a:t>print(</a:t>
            </a:r>
            <a:r>
              <a:rPr lang="en-US" altLang="zh-TW" sz="2400" dirty="0" err="1" smtClean="0"/>
              <a:t>raw_data.shape</a:t>
            </a:r>
            <a:r>
              <a:rPr lang="en-US" altLang="zh-TW" sz="2400" dirty="0" smtClean="0"/>
              <a:t>)</a:t>
            </a:r>
          </a:p>
          <a:p>
            <a:r>
              <a:rPr lang="en-US" altLang="zh-TW" sz="2400" dirty="0" smtClean="0"/>
              <a:t>print(</a:t>
            </a:r>
            <a:r>
              <a:rPr lang="en-US" altLang="zh-TW" sz="2400" dirty="0" err="1" smtClean="0"/>
              <a:t>len</a:t>
            </a:r>
            <a:r>
              <a:rPr lang="en-US" altLang="zh-TW" sz="2400" dirty="0" smtClean="0"/>
              <a:t>(</a:t>
            </a:r>
            <a:r>
              <a:rPr lang="en-US" altLang="zh-TW" sz="2400" dirty="0" err="1" smtClean="0"/>
              <a:t>raw_header</a:t>
            </a:r>
            <a:r>
              <a:rPr lang="en-US" altLang="zh-TW" sz="2400" dirty="0" smtClean="0"/>
              <a:t>))</a:t>
            </a:r>
            <a:endParaRPr lang="zh-TW" altLang="en-US" sz="2400" dirty="0"/>
          </a:p>
        </p:txBody>
      </p:sp>
      <p:sp>
        <p:nvSpPr>
          <p:cNvPr id="3" name="矩形 2"/>
          <p:cNvSpPr/>
          <p:nvPr/>
        </p:nvSpPr>
        <p:spPr>
          <a:xfrm>
            <a:off x="5569974" y="4973963"/>
            <a:ext cx="1637071" cy="954107"/>
          </a:xfrm>
          <a:prstGeom prst="rect">
            <a:avLst/>
          </a:prstGeom>
        </p:spPr>
        <p:txBody>
          <a:bodyPr wrap="square">
            <a:spAutoFit/>
          </a:bodyPr>
          <a:lstStyle/>
          <a:p>
            <a:r>
              <a:rPr lang="en-US" altLang="zh-TW" sz="2800" dirty="0" smtClean="0"/>
              <a:t>(25000,)</a:t>
            </a:r>
          </a:p>
          <a:p>
            <a:r>
              <a:rPr lang="en-US" altLang="zh-TW" sz="2800" dirty="0" smtClean="0"/>
              <a:t>25000</a:t>
            </a:r>
            <a:endParaRPr lang="zh-TW" altLang="en-US" sz="2800" dirty="0"/>
          </a:p>
        </p:txBody>
      </p:sp>
    </p:spTree>
    <p:extLst>
      <p:ext uri="{BB962C8B-B14F-4D97-AF65-F5344CB8AC3E}">
        <p14:creationId xmlns:p14="http://schemas.microsoft.com/office/powerpoint/2010/main" val="1967869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729" y="759823"/>
            <a:ext cx="8844116" cy="2308324"/>
          </a:xfrm>
          <a:prstGeom prst="rect">
            <a:avLst/>
          </a:prstGeom>
        </p:spPr>
        <p:txBody>
          <a:bodyPr wrap="square">
            <a:spAutoFit/>
          </a:bodyPr>
          <a:lstStyle/>
          <a:p>
            <a:r>
              <a:rPr lang="en-US" altLang="zh-TW" dirty="0" smtClean="0"/>
              <a:t># Subsample required number of samples</a:t>
            </a:r>
          </a:p>
          <a:p>
            <a:r>
              <a:rPr lang="en-US" altLang="zh-TW" dirty="0" err="1" smtClean="0"/>
              <a:t>random_indices</a:t>
            </a:r>
            <a:r>
              <a:rPr lang="en-US" altLang="zh-TW" dirty="0" smtClean="0"/>
              <a:t> = </a:t>
            </a:r>
            <a:r>
              <a:rPr lang="en-US" altLang="zh-TW" dirty="0" err="1" smtClean="0"/>
              <a:t>np.random.choice</a:t>
            </a:r>
            <a:r>
              <a:rPr lang="en-US" altLang="zh-TW" dirty="0" smtClean="0"/>
              <a:t>(range(</a:t>
            </a:r>
            <a:r>
              <a:rPr lang="en-US" altLang="zh-TW" dirty="0" err="1" smtClean="0"/>
              <a:t>len</a:t>
            </a:r>
            <a:r>
              <a:rPr lang="en-US" altLang="zh-TW" dirty="0" smtClean="0"/>
              <a:t>(</a:t>
            </a:r>
            <a:r>
              <a:rPr lang="en-US" altLang="zh-TW" dirty="0" err="1" smtClean="0"/>
              <a:t>raw_header</a:t>
            </a:r>
            <a:r>
              <a:rPr lang="en-US" altLang="zh-TW" dirty="0" smtClean="0"/>
              <a:t>)),size=(</a:t>
            </a:r>
            <a:r>
              <a:rPr lang="en-US" altLang="zh-TW" dirty="0" err="1" smtClean="0"/>
              <a:t>Nsamp</a:t>
            </a:r>
            <a:r>
              <a:rPr lang="en-US" altLang="zh-TW" dirty="0" smtClean="0"/>
              <a:t>*2,),replace=False)</a:t>
            </a:r>
          </a:p>
          <a:p>
            <a:endParaRPr lang="en-US" altLang="zh-TW" dirty="0" smtClean="0"/>
          </a:p>
          <a:p>
            <a:r>
              <a:rPr lang="en-US" altLang="zh-TW" dirty="0" err="1" smtClean="0"/>
              <a:t>data_train</a:t>
            </a:r>
            <a:r>
              <a:rPr lang="en-US" altLang="zh-TW" dirty="0" smtClean="0"/>
              <a:t> = </a:t>
            </a:r>
            <a:r>
              <a:rPr lang="en-US" altLang="zh-TW" dirty="0" err="1" smtClean="0"/>
              <a:t>raw_data</a:t>
            </a:r>
            <a:r>
              <a:rPr lang="en-US" altLang="zh-TW" dirty="0" smtClean="0"/>
              <a:t>[</a:t>
            </a:r>
            <a:r>
              <a:rPr lang="en-US" altLang="zh-TW" dirty="0" err="1" smtClean="0"/>
              <a:t>random_indices</a:t>
            </a:r>
            <a:r>
              <a:rPr lang="en-US" altLang="zh-TW" dirty="0" smtClean="0"/>
              <a:t>]</a:t>
            </a:r>
          </a:p>
          <a:p>
            <a:r>
              <a:rPr lang="en-US" altLang="zh-TW" dirty="0" smtClean="0"/>
              <a:t>header = </a:t>
            </a:r>
            <a:r>
              <a:rPr lang="en-US" altLang="zh-TW" dirty="0" err="1" smtClean="0"/>
              <a:t>raw_header</a:t>
            </a:r>
            <a:r>
              <a:rPr lang="en-US" altLang="zh-TW" dirty="0" smtClean="0"/>
              <a:t>[</a:t>
            </a:r>
            <a:r>
              <a:rPr lang="en-US" altLang="zh-TW" dirty="0" err="1" smtClean="0"/>
              <a:t>random_indices</a:t>
            </a:r>
            <a:r>
              <a:rPr lang="en-US" altLang="zh-TW" dirty="0" smtClean="0"/>
              <a:t>]</a:t>
            </a:r>
          </a:p>
          <a:p>
            <a:endParaRPr lang="en-US" altLang="zh-TW" dirty="0" smtClean="0"/>
          </a:p>
          <a:p>
            <a:r>
              <a:rPr lang="en-US" altLang="zh-TW" dirty="0" smtClean="0"/>
              <a:t>print("DEBUG::</a:t>
            </a:r>
            <a:r>
              <a:rPr lang="en-US" altLang="zh-TW" dirty="0" err="1" smtClean="0"/>
              <a:t>data_train</a:t>
            </a:r>
            <a:r>
              <a:rPr lang="en-US" altLang="zh-TW" dirty="0" smtClean="0"/>
              <a:t>::")</a:t>
            </a:r>
          </a:p>
          <a:p>
            <a:r>
              <a:rPr lang="en-US" altLang="zh-TW" dirty="0" smtClean="0"/>
              <a:t>print(</a:t>
            </a:r>
            <a:r>
              <a:rPr lang="en-US" altLang="zh-TW" dirty="0" err="1" smtClean="0"/>
              <a:t>data_train</a:t>
            </a:r>
            <a:r>
              <a:rPr lang="en-US" altLang="zh-TW" dirty="0" smtClean="0"/>
              <a:t>)</a:t>
            </a:r>
            <a:endParaRPr lang="zh-TW" altLang="en-US" dirty="0"/>
          </a:p>
        </p:txBody>
      </p:sp>
      <p:sp>
        <p:nvSpPr>
          <p:cNvPr id="3" name="矩形 2"/>
          <p:cNvSpPr/>
          <p:nvPr/>
        </p:nvSpPr>
        <p:spPr>
          <a:xfrm>
            <a:off x="191729" y="3387431"/>
            <a:ext cx="8721213" cy="2492990"/>
          </a:xfrm>
          <a:prstGeom prst="rect">
            <a:avLst/>
          </a:prstGeom>
        </p:spPr>
        <p:txBody>
          <a:bodyPr wrap="square">
            <a:spAutoFit/>
          </a:bodyPr>
          <a:lstStyle/>
          <a:p>
            <a:r>
              <a:rPr lang="en-US" altLang="zh-TW" dirty="0" smtClean="0"/>
              <a:t>DEBUG::</a:t>
            </a:r>
            <a:r>
              <a:rPr lang="en-US" altLang="zh-TW" dirty="0" err="1" smtClean="0"/>
              <a:t>data_train</a:t>
            </a:r>
            <a:r>
              <a:rPr lang="en-US" altLang="zh-TW" dirty="0" smtClean="0"/>
              <a:t>::</a:t>
            </a:r>
          </a:p>
          <a:p>
            <a:r>
              <a:rPr lang="en-US" altLang="zh-TW" dirty="0" smtClean="0"/>
              <a:t>[list(['best', 'bonnie', '</a:t>
            </a:r>
            <a:r>
              <a:rPr lang="en-US" altLang="zh-TW" dirty="0" err="1" smtClean="0"/>
              <a:t>clyde</a:t>
            </a:r>
            <a:r>
              <a:rPr lang="en-US" altLang="zh-TW" dirty="0" smtClean="0"/>
              <a:t>', 'movie', 'seen', 'accurate', 'accounts', 'happened', '</a:t>
            </a:r>
            <a:r>
              <a:rPr lang="en-US" altLang="zh-TW" dirty="0" err="1" smtClean="0"/>
              <a:t>doesnt</a:t>
            </a:r>
            <a:r>
              <a:rPr lang="en-US" altLang="zh-TW" dirty="0" smtClean="0"/>
              <a:t>', 'glorify', 'crimes', 'casts', 'pair', 'normal', 'light', 'give', 'movie', '', 'great', '</a:t>
            </a:r>
            <a:r>
              <a:rPr lang="en-US" altLang="zh-TW" dirty="0" err="1" smtClean="0"/>
              <a:t>actorsrealistic</a:t>
            </a:r>
            <a:r>
              <a:rPr lang="en-US" altLang="zh-TW" dirty="0" smtClean="0"/>
              <a:t>', 'scenes', 'excellent', 'writers'])</a:t>
            </a:r>
          </a:p>
          <a:p>
            <a:r>
              <a:rPr lang="en-US" altLang="zh-TW" sz="1200" dirty="0" smtClean="0"/>
              <a:t> list(['spoilers', 'galore', 'this', 'absolutely', 'awful', 'film', 'first', 'guy', 'medium', '</a:t>
            </a:r>
            <a:r>
              <a:rPr lang="en-US" altLang="zh-TW" sz="1200" dirty="0" err="1" smtClean="0"/>
              <a:t>i</a:t>
            </a:r>
            <a:r>
              <a:rPr lang="en-US" altLang="zh-TW" sz="1200" dirty="0" smtClean="0"/>
              <a:t>', 'guess', '</a:t>
            </a:r>
            <a:r>
              <a:rPr lang="en-US" altLang="zh-TW" sz="1200" dirty="0" err="1" smtClean="0"/>
              <a:t>hes</a:t>
            </a:r>
            <a:r>
              <a:rPr lang="en-US" altLang="zh-TW" sz="1200" dirty="0" smtClean="0"/>
              <a:t>', 'made', 'career', 'playing', 'super', 'doting', 'dads', 'it', 'ok', 'first', 'time', 'tried', 'scare', 'son', 'pretending', '</a:t>
            </a:r>
            <a:r>
              <a:rPr lang="en-US" altLang="zh-TW" sz="1200" dirty="0" err="1" smtClean="0"/>
              <a:t>monsterbut</a:t>
            </a:r>
            <a:r>
              <a:rPr lang="en-US" altLang="zh-TW" sz="1200" dirty="0" smtClean="0"/>
              <a:t>', '', 'minutes', 'later', 'cloyingly', 'again', 'and', 'goes', 'film', 'moves', 'excruciating', 'real', 'time', 'at', 'one', 'point', '</a:t>
            </a:r>
            <a:r>
              <a:rPr lang="en-US" altLang="zh-TW" sz="1200" dirty="0" err="1" smtClean="0"/>
              <a:t>i</a:t>
            </a:r>
            <a:r>
              <a:rPr lang="en-US" altLang="zh-TW" sz="1200" dirty="0" smtClean="0"/>
              <a:t>', 'started', 'imaging', 'days', 'later', '</a:t>
            </a:r>
            <a:r>
              <a:rPr lang="en-US" altLang="zh-TW" sz="1200" dirty="0" err="1" smtClean="0"/>
              <a:t>i</a:t>
            </a:r>
            <a:r>
              <a:rPr lang="en-US" altLang="zh-TW" sz="1200" dirty="0" smtClean="0"/>
              <a:t>', 'reminded', 'story', 'line', 'next', '</a:t>
            </a:r>
            <a:r>
              <a:rPr lang="en-US" altLang="zh-TW" sz="1200" dirty="0" err="1" smtClean="0"/>
              <a:t>dayin</a:t>
            </a:r>
            <a:r>
              <a:rPr lang="en-US" altLang="zh-TW" sz="1200" dirty="0" smtClean="0"/>
              <a:t>', 'early', 'afternoon', 'still', '</a:t>
            </a:r>
            <a:r>
              <a:rPr lang="en-US" altLang="zh-TW" sz="1200" dirty="0" err="1" smtClean="0"/>
              <a:t>im</a:t>
            </a:r>
            <a:r>
              <a:rPr lang="en-US" altLang="zh-TW" sz="1200" dirty="0" smtClean="0"/>
              <a:t>', 'really', 'sure', 'couple', 'supposed', 'real', 'life', 'first', 'presented', 'sort', '</a:t>
            </a:r>
            <a:r>
              <a:rPr lang="en-US" altLang="zh-TW" sz="1200" dirty="0" err="1" smtClean="0"/>
              <a:t>manhattan</a:t>
            </a:r>
            <a:r>
              <a:rPr lang="en-US" altLang="zh-TW" sz="1200" dirty="0" smtClean="0"/>
              <a:t>', 'yuppie', 'couple', 'grew', 'kid', 'but', 'drive', 'old', 'blue', '</a:t>
            </a:r>
            <a:r>
              <a:rPr lang="en-US" altLang="zh-TW" sz="1200" dirty="0" err="1" smtClean="0"/>
              <a:t>volvo</a:t>
            </a:r>
            <a:r>
              <a:rPr lang="en-US" altLang="zh-TW" sz="1200" dirty="0" smtClean="0"/>
              <a:t>', 'those', 'types', 'stopped', 'driving', '</a:t>
            </a:r>
            <a:r>
              <a:rPr lang="en-US" altLang="zh-TW" sz="1200" dirty="0" err="1" smtClean="0"/>
              <a:t>volvos</a:t>
            </a:r>
            <a:r>
              <a:rPr lang="en-US" altLang="zh-TW" sz="1200" dirty="0" smtClean="0"/>
              <a:t>', 'decades', 'ago', 'today', 'drive', '</a:t>
            </a:r>
            <a:r>
              <a:rPr lang="en-US" altLang="zh-TW" sz="1200" dirty="0" err="1" smtClean="0"/>
              <a:t>priuses</a:t>
            </a:r>
            <a:r>
              <a:rPr lang="en-US" altLang="zh-TW" sz="1200" dirty="0" smtClean="0"/>
              <a:t>', 'but', '', '</a:t>
            </a:r>
            <a:r>
              <a:rPr lang="en-US" altLang="zh-TW" sz="1200" dirty="0" err="1" smtClean="0"/>
              <a:t>im</a:t>
            </a:r>
            <a:r>
              <a:rPr lang="en-US" altLang="zh-TW" sz="1200" dirty="0" smtClean="0"/>
              <a:t>', 'sure', 'still', 'driving', '</a:t>
            </a:r>
            <a:r>
              <a:rPr lang="en-US" altLang="zh-TW" sz="1200" dirty="0" err="1" smtClean="0"/>
              <a:t>volvosbr</a:t>
            </a:r>
            <a:r>
              <a:rPr lang="en-US" altLang="zh-TW" sz="1200" dirty="0" smtClean="0"/>
              <a:t>', '</a:t>
            </a:r>
            <a:r>
              <a:rPr lang="en-US" altLang="zh-TW" sz="1200" dirty="0" err="1" smtClean="0"/>
              <a:t>br</a:t>
            </a:r>
            <a:r>
              <a:rPr lang="en-US" altLang="zh-TW" sz="1200" dirty="0" smtClean="0"/>
              <a:t>', 'ok', '</a:t>
            </a:r>
            <a:r>
              <a:rPr lang="en-US" altLang="zh-TW" sz="1200" dirty="0" err="1" smtClean="0"/>
              <a:t>theres</a:t>
            </a:r>
            <a:r>
              <a:rPr lang="en-US" altLang="zh-TW" sz="1200" dirty="0" smtClean="0"/>
              <a:t>', 'wendigo', 'a', 'mysterious', '</a:t>
            </a:r>
            <a:r>
              <a:rPr lang="en-US" altLang="zh-TW" sz="1200" dirty="0" err="1" smtClean="0"/>
              <a:t>indian</a:t>
            </a:r>
            <a:r>
              <a:rPr lang="en-US" altLang="zh-TW" sz="1200" dirty="0" smtClean="0"/>
              <a:t>', 'man', 'gives', 'boy', 'little', 'magic', 'wendigo', 'statue', 'tells', 'powerful', 'magic', '</a:t>
            </a:r>
            <a:r>
              <a:rPr lang="en-US" altLang="zh-TW" sz="1200" dirty="0" err="1" smtClean="0"/>
              <a:t>cmonare</a:t>
            </a:r>
            <a:r>
              <a:rPr lang="en-US" altLang="zh-TW" sz="1200" dirty="0" smtClean="0"/>
              <a:t>', 'still', 'ancient', '</a:t>
            </a:r>
            <a:r>
              <a:rPr lang="en-US" altLang="zh-TW" sz="1200" dirty="0" err="1" smtClean="0"/>
              <a:t>indian</a:t>
            </a:r>
            <a:r>
              <a:rPr lang="en-US" altLang="zh-TW" sz="1200" dirty="0" smtClean="0"/>
              <a:t>', 'mysteries', 'just', 'drive', 'home', 'pan', 'across', 'every', '</a:t>
            </a:r>
            <a:r>
              <a:rPr lang="en-US" altLang="zh-TW" sz="1200" dirty="0" err="1" smtClean="0"/>
              <a:t>indian</a:t>
            </a:r>
            <a:r>
              <a:rPr lang="en-US" altLang="zh-TW" sz="1200" dirty="0" smtClean="0"/>
              <a:t>', 'statue'])</a:t>
            </a:r>
            <a:endParaRPr lang="zh-TW" altLang="en-US" sz="1200" dirty="0"/>
          </a:p>
        </p:txBody>
      </p:sp>
    </p:spTree>
    <p:extLst>
      <p:ext uri="{BB962C8B-B14F-4D97-AF65-F5344CB8AC3E}">
        <p14:creationId xmlns:p14="http://schemas.microsoft.com/office/powerpoint/2010/main" val="796877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690" y="774742"/>
            <a:ext cx="7615084" cy="646331"/>
          </a:xfrm>
          <a:prstGeom prst="rect">
            <a:avLst/>
          </a:prstGeom>
        </p:spPr>
        <p:txBody>
          <a:bodyPr wrap="square">
            <a:spAutoFit/>
          </a:bodyPr>
          <a:lstStyle/>
          <a:p>
            <a:r>
              <a:rPr lang="en-US" altLang="zh-TW" dirty="0" smtClean="0"/>
              <a:t>Display sentiments and their frequencies in the dataset, to ensure it is roughly balanced between classes</a:t>
            </a:r>
            <a:endParaRPr lang="zh-TW" altLang="en-US" dirty="0"/>
          </a:p>
        </p:txBody>
      </p:sp>
      <p:sp>
        <p:nvSpPr>
          <p:cNvPr id="3" name="矩形 2"/>
          <p:cNvSpPr/>
          <p:nvPr/>
        </p:nvSpPr>
        <p:spPr>
          <a:xfrm>
            <a:off x="693174" y="2080736"/>
            <a:ext cx="7831394" cy="1477328"/>
          </a:xfrm>
          <a:prstGeom prst="rect">
            <a:avLst/>
          </a:prstGeom>
        </p:spPr>
        <p:txBody>
          <a:bodyPr wrap="square">
            <a:spAutoFit/>
          </a:bodyPr>
          <a:lstStyle/>
          <a:p>
            <a:r>
              <a:rPr lang="en-US" altLang="zh-TW" dirty="0" err="1" smtClean="0"/>
              <a:t>unique_elements</a:t>
            </a:r>
            <a:r>
              <a:rPr lang="en-US" altLang="zh-TW" dirty="0" smtClean="0"/>
              <a:t>, </a:t>
            </a:r>
            <a:r>
              <a:rPr lang="en-US" altLang="zh-TW" dirty="0" err="1" smtClean="0"/>
              <a:t>counts_elements</a:t>
            </a:r>
            <a:r>
              <a:rPr lang="en-US" altLang="zh-TW" dirty="0" smtClean="0"/>
              <a:t> = </a:t>
            </a:r>
            <a:r>
              <a:rPr lang="en-US" altLang="zh-TW" dirty="0" err="1" smtClean="0"/>
              <a:t>np.unique</a:t>
            </a:r>
            <a:r>
              <a:rPr lang="en-US" altLang="zh-TW" dirty="0" smtClean="0"/>
              <a:t>(header, </a:t>
            </a:r>
            <a:r>
              <a:rPr lang="en-US" altLang="zh-TW" dirty="0" err="1" smtClean="0"/>
              <a:t>return_counts</a:t>
            </a:r>
            <a:r>
              <a:rPr lang="en-US" altLang="zh-TW" dirty="0" smtClean="0"/>
              <a:t>=True)</a:t>
            </a:r>
          </a:p>
          <a:p>
            <a:endParaRPr lang="en-US" altLang="zh-TW" dirty="0" smtClean="0"/>
          </a:p>
          <a:p>
            <a:r>
              <a:rPr lang="en-US" altLang="zh-TW" dirty="0" smtClean="0"/>
              <a:t>print("Sentiments and their frequencies:")</a:t>
            </a:r>
          </a:p>
          <a:p>
            <a:r>
              <a:rPr lang="en-US" altLang="zh-TW" dirty="0" smtClean="0"/>
              <a:t>print(</a:t>
            </a:r>
            <a:r>
              <a:rPr lang="en-US" altLang="zh-TW" dirty="0" err="1" smtClean="0"/>
              <a:t>unique_elements</a:t>
            </a:r>
            <a:r>
              <a:rPr lang="en-US" altLang="zh-TW" dirty="0" smtClean="0"/>
              <a:t>)</a:t>
            </a:r>
          </a:p>
          <a:p>
            <a:r>
              <a:rPr lang="en-US" altLang="zh-TW" dirty="0" smtClean="0"/>
              <a:t>print(</a:t>
            </a:r>
            <a:r>
              <a:rPr lang="en-US" altLang="zh-TW" dirty="0" err="1" smtClean="0"/>
              <a:t>counts_elements</a:t>
            </a:r>
            <a:r>
              <a:rPr lang="en-US" altLang="zh-TW" dirty="0" smtClean="0"/>
              <a:t>)</a:t>
            </a:r>
            <a:endParaRPr lang="zh-TW" altLang="en-US" dirty="0"/>
          </a:p>
        </p:txBody>
      </p:sp>
      <p:sp>
        <p:nvSpPr>
          <p:cNvPr id="4" name="矩形 3"/>
          <p:cNvSpPr/>
          <p:nvPr/>
        </p:nvSpPr>
        <p:spPr>
          <a:xfrm>
            <a:off x="1902543" y="3989890"/>
            <a:ext cx="3819832" cy="923330"/>
          </a:xfrm>
          <a:prstGeom prst="rect">
            <a:avLst/>
          </a:prstGeom>
          <a:solidFill>
            <a:schemeClr val="accent6">
              <a:lumMod val="20000"/>
              <a:lumOff val="80000"/>
            </a:schemeClr>
          </a:solidFill>
        </p:spPr>
        <p:txBody>
          <a:bodyPr wrap="square">
            <a:spAutoFit/>
          </a:bodyPr>
          <a:lstStyle/>
          <a:p>
            <a:r>
              <a:rPr lang="en-US" altLang="zh-TW" dirty="0" smtClean="0"/>
              <a:t>Sentiments and their frequencies:</a:t>
            </a:r>
          </a:p>
          <a:p>
            <a:r>
              <a:rPr lang="en-US" altLang="zh-TW" dirty="0" smtClean="0"/>
              <a:t>[0 1]</a:t>
            </a:r>
          </a:p>
          <a:p>
            <a:r>
              <a:rPr lang="en-US" altLang="zh-TW" dirty="0" smtClean="0"/>
              <a:t>[ 974 1026]</a:t>
            </a:r>
            <a:endParaRPr lang="zh-TW" altLang="en-US" dirty="0"/>
          </a:p>
        </p:txBody>
      </p:sp>
    </p:spTree>
    <p:extLst>
      <p:ext uri="{BB962C8B-B14F-4D97-AF65-F5344CB8AC3E}">
        <p14:creationId xmlns:p14="http://schemas.microsoft.com/office/powerpoint/2010/main" val="2927217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4781" y="569960"/>
            <a:ext cx="4266168" cy="523220"/>
          </a:xfrm>
          <a:prstGeom prst="rect">
            <a:avLst/>
          </a:prstGeom>
        </p:spPr>
        <p:txBody>
          <a:bodyPr wrap="none">
            <a:spAutoFit/>
          </a:bodyPr>
          <a:lstStyle/>
          <a:p>
            <a:r>
              <a:rPr lang="en-US" altLang="zh-TW" sz="2800" b="1" dirty="0" err="1" smtClean="0">
                <a:effectLst>
                  <a:outerShdw blurRad="38100" dist="38100" dir="2700000" algn="tl">
                    <a:srgbClr val="000000">
                      <a:alpha val="43137"/>
                    </a:srgbClr>
                  </a:outerShdw>
                </a:effectLst>
              </a:rPr>
              <a:t>Featurize</a:t>
            </a:r>
            <a:r>
              <a:rPr lang="en-US" altLang="zh-TW" sz="2800" b="1" dirty="0" smtClean="0">
                <a:effectLst>
                  <a:outerShdw blurRad="38100" dist="38100" dir="2700000" algn="tl">
                    <a:srgbClr val="000000">
                      <a:alpha val="43137"/>
                    </a:srgbClr>
                  </a:outerShdw>
                </a:effectLst>
              </a:rPr>
              <a:t> and Create Labels</a:t>
            </a:r>
            <a:endParaRPr lang="zh-TW" altLang="en-US" sz="2800" b="1" dirty="0">
              <a:effectLst>
                <a:outerShdw blurRad="38100" dist="38100" dir="2700000" algn="tl">
                  <a:srgbClr val="000000">
                    <a:alpha val="43137"/>
                  </a:srgbClr>
                </a:outerShdw>
              </a:effectLst>
            </a:endParaRPr>
          </a:p>
        </p:txBody>
      </p:sp>
      <p:sp>
        <p:nvSpPr>
          <p:cNvPr id="3" name="矩形 2"/>
          <p:cNvSpPr/>
          <p:nvPr/>
        </p:nvSpPr>
        <p:spPr>
          <a:xfrm>
            <a:off x="929147" y="1994448"/>
            <a:ext cx="7339782" cy="3416320"/>
          </a:xfrm>
          <a:prstGeom prst="rect">
            <a:avLst/>
          </a:prstGeom>
        </p:spPr>
        <p:txBody>
          <a:bodyPr wrap="square">
            <a:spAutoFit/>
          </a:bodyPr>
          <a:lstStyle/>
          <a:p>
            <a:r>
              <a:rPr lang="en-US" altLang="zh-TW" dirty="0" err="1" smtClean="0"/>
              <a:t>MixedBagOfReviews</a:t>
            </a:r>
            <a:r>
              <a:rPr lang="en-US" altLang="zh-TW" dirty="0" smtClean="0"/>
              <a:t> = </a:t>
            </a:r>
            <a:r>
              <a:rPr lang="en-US" altLang="zh-TW" dirty="0" err="1" smtClean="0"/>
              <a:t>assemble_bag</a:t>
            </a:r>
            <a:r>
              <a:rPr lang="en-US" altLang="zh-TW" dirty="0" smtClean="0"/>
              <a:t>(</a:t>
            </a:r>
            <a:r>
              <a:rPr lang="en-US" altLang="zh-TW" dirty="0" err="1" smtClean="0"/>
              <a:t>data_train</a:t>
            </a:r>
            <a:r>
              <a:rPr lang="en-US" altLang="zh-TW" dirty="0" smtClean="0"/>
              <a:t>)</a:t>
            </a:r>
          </a:p>
          <a:p>
            <a:endParaRPr lang="en-US" altLang="zh-TW" dirty="0" smtClean="0"/>
          </a:p>
          <a:p>
            <a:r>
              <a:rPr lang="en-US" altLang="zh-TW" dirty="0" smtClean="0"/>
              <a:t># this is the list of words in our bag-of-words model</a:t>
            </a:r>
          </a:p>
          <a:p>
            <a:r>
              <a:rPr lang="en-US" altLang="zh-TW" dirty="0" smtClean="0"/>
              <a:t>predictors = [column for column in </a:t>
            </a:r>
            <a:r>
              <a:rPr lang="en-US" altLang="zh-TW" dirty="0" err="1" smtClean="0"/>
              <a:t>MixedBagOfReviews.columns</a:t>
            </a:r>
            <a:r>
              <a:rPr lang="en-US" altLang="zh-TW" dirty="0" smtClean="0"/>
              <a:t>]</a:t>
            </a:r>
          </a:p>
          <a:p>
            <a:endParaRPr lang="en-US" altLang="zh-TW" dirty="0" smtClean="0"/>
          </a:p>
          <a:p>
            <a:r>
              <a:rPr lang="en-US" altLang="zh-TW" dirty="0" smtClean="0"/>
              <a:t># expand default pandas display options to </a:t>
            </a:r>
          </a:p>
          <a:p>
            <a:r>
              <a:rPr lang="en-US" altLang="zh-TW" dirty="0" smtClean="0"/>
              <a:t>#</a:t>
            </a:r>
            <a:r>
              <a:rPr lang="zh-TW" altLang="en-US" dirty="0" smtClean="0"/>
              <a:t> </a:t>
            </a:r>
            <a:r>
              <a:rPr lang="en-US" altLang="zh-TW" dirty="0" smtClean="0"/>
              <a:t>make emails more clearly visible when printed</a:t>
            </a:r>
          </a:p>
          <a:p>
            <a:r>
              <a:rPr lang="en-US" altLang="zh-TW" dirty="0" err="1" smtClean="0"/>
              <a:t>pd.set_option</a:t>
            </a:r>
            <a:r>
              <a:rPr lang="en-US" altLang="zh-TW" dirty="0" smtClean="0"/>
              <a:t>('</a:t>
            </a:r>
            <a:r>
              <a:rPr lang="en-US" altLang="zh-TW" dirty="0" err="1" smtClean="0"/>
              <a:t>display.max_colwidth</a:t>
            </a:r>
            <a:r>
              <a:rPr lang="en-US" altLang="zh-TW" dirty="0" smtClean="0"/>
              <a:t>', 300)</a:t>
            </a:r>
          </a:p>
          <a:p>
            <a:endParaRPr lang="en-US" altLang="zh-TW" dirty="0" smtClean="0"/>
          </a:p>
          <a:p>
            <a:r>
              <a:rPr lang="en-US" altLang="zh-TW" dirty="0" err="1" smtClean="0"/>
              <a:t>MixedBagOfReviews</a:t>
            </a:r>
            <a:r>
              <a:rPr lang="en-US" altLang="zh-TW" dirty="0" smtClean="0"/>
              <a:t> </a:t>
            </a:r>
          </a:p>
          <a:p>
            <a:r>
              <a:rPr lang="en-US" altLang="zh-TW" dirty="0" smtClean="0"/>
              <a:t># you could do print(</a:t>
            </a:r>
            <a:r>
              <a:rPr lang="en-US" altLang="zh-TW" dirty="0" err="1" smtClean="0"/>
              <a:t>MixedBagOfReviews</a:t>
            </a:r>
            <a:r>
              <a:rPr lang="en-US" altLang="zh-TW" dirty="0" smtClean="0"/>
              <a:t>), </a:t>
            </a:r>
          </a:p>
          <a:p>
            <a:r>
              <a:rPr lang="en-US" altLang="zh-TW" dirty="0" smtClean="0"/>
              <a:t>#</a:t>
            </a:r>
            <a:r>
              <a:rPr lang="zh-TW" altLang="en-US" dirty="0" smtClean="0"/>
              <a:t> </a:t>
            </a:r>
            <a:r>
              <a:rPr lang="en-US" altLang="zh-TW" dirty="0" smtClean="0"/>
              <a:t>but </a:t>
            </a:r>
            <a:r>
              <a:rPr lang="en-US" altLang="zh-TW" dirty="0" err="1" smtClean="0"/>
              <a:t>Jupyter</a:t>
            </a:r>
            <a:r>
              <a:rPr lang="en-US" altLang="zh-TW" dirty="0" smtClean="0"/>
              <a:t> displays this nicer for pandas </a:t>
            </a:r>
            <a:r>
              <a:rPr lang="en-US" altLang="zh-TW" dirty="0" err="1" smtClean="0"/>
              <a:t>DataFrames</a:t>
            </a:r>
            <a:endParaRPr lang="zh-TW" altLang="en-US" dirty="0"/>
          </a:p>
        </p:txBody>
      </p:sp>
    </p:spTree>
    <p:extLst>
      <p:ext uri="{BB962C8B-B14F-4D97-AF65-F5344CB8AC3E}">
        <p14:creationId xmlns:p14="http://schemas.microsoft.com/office/powerpoint/2010/main" val="115547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17987" y="1346545"/>
            <a:ext cx="8900913" cy="3972707"/>
          </a:xfrm>
          <a:prstGeom prst="rect">
            <a:avLst/>
          </a:prstGeom>
        </p:spPr>
      </p:pic>
    </p:spTree>
    <p:extLst>
      <p:ext uri="{BB962C8B-B14F-4D97-AF65-F5344CB8AC3E}">
        <p14:creationId xmlns:p14="http://schemas.microsoft.com/office/powerpoint/2010/main" val="197839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23837" y="1271587"/>
            <a:ext cx="8696325" cy="4314825"/>
          </a:xfrm>
          <a:prstGeom prst="rect">
            <a:avLst/>
          </a:prstGeom>
        </p:spPr>
      </p:pic>
    </p:spTree>
    <p:extLst>
      <p:ext uri="{BB962C8B-B14F-4D97-AF65-F5344CB8AC3E}">
        <p14:creationId xmlns:p14="http://schemas.microsoft.com/office/powerpoint/2010/main" val="261575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2502" y="790673"/>
            <a:ext cx="7575756" cy="5632311"/>
          </a:xfrm>
          <a:prstGeom prst="rect">
            <a:avLst/>
          </a:prstGeom>
        </p:spPr>
        <p:txBody>
          <a:bodyPr wrap="square">
            <a:spAutoFit/>
          </a:bodyPr>
          <a:lstStyle/>
          <a:p>
            <a:r>
              <a:rPr lang="en-US" altLang="zh-TW" dirty="0" smtClean="0"/>
              <a:t># split into independent 70% training and 30% testing sets</a:t>
            </a:r>
          </a:p>
          <a:p>
            <a:r>
              <a:rPr lang="en-US" altLang="zh-TW" dirty="0" smtClean="0"/>
              <a:t>data = </a:t>
            </a:r>
            <a:r>
              <a:rPr lang="en-US" altLang="zh-TW" dirty="0" err="1" smtClean="0"/>
              <a:t>MixedBagOfReviews.values</a:t>
            </a:r>
            <a:endParaRPr lang="en-US" altLang="zh-TW" dirty="0" smtClean="0"/>
          </a:p>
          <a:p>
            <a:endParaRPr lang="en-US" altLang="zh-TW" dirty="0" smtClean="0"/>
          </a:p>
          <a:p>
            <a:r>
              <a:rPr lang="en-US" altLang="zh-TW" dirty="0" err="1" smtClean="0"/>
              <a:t>idx</a:t>
            </a:r>
            <a:r>
              <a:rPr lang="en-US" altLang="zh-TW" dirty="0" smtClean="0"/>
              <a:t> = </a:t>
            </a:r>
            <a:r>
              <a:rPr lang="en-US" altLang="zh-TW" dirty="0" err="1" smtClean="0"/>
              <a:t>int</a:t>
            </a:r>
            <a:r>
              <a:rPr lang="en-US" altLang="zh-TW" dirty="0" smtClean="0"/>
              <a:t>(0.7*</a:t>
            </a:r>
            <a:r>
              <a:rPr lang="en-US" altLang="zh-TW" dirty="0" err="1" smtClean="0"/>
              <a:t>data.shape</a:t>
            </a:r>
            <a:r>
              <a:rPr lang="en-US" altLang="zh-TW" dirty="0" smtClean="0"/>
              <a:t>[0])</a:t>
            </a:r>
          </a:p>
          <a:p>
            <a:endParaRPr lang="en-US" altLang="zh-TW" dirty="0" smtClean="0"/>
          </a:p>
          <a:p>
            <a:r>
              <a:rPr lang="en-US" altLang="zh-TW" dirty="0" smtClean="0"/>
              <a:t># 70% of data for training</a:t>
            </a:r>
          </a:p>
          <a:p>
            <a:r>
              <a:rPr lang="en-US" altLang="zh-TW" dirty="0" err="1" smtClean="0"/>
              <a:t>train_x</a:t>
            </a:r>
            <a:r>
              <a:rPr lang="en-US" altLang="zh-TW" dirty="0" smtClean="0"/>
              <a:t> = data[:</a:t>
            </a:r>
            <a:r>
              <a:rPr lang="en-US" altLang="zh-TW" dirty="0" err="1" smtClean="0"/>
              <a:t>idx</a:t>
            </a:r>
            <a:r>
              <a:rPr lang="en-US" altLang="zh-TW" dirty="0" smtClean="0"/>
              <a:t>,:]</a:t>
            </a:r>
          </a:p>
          <a:p>
            <a:r>
              <a:rPr lang="en-US" altLang="zh-TW" dirty="0" err="1" smtClean="0"/>
              <a:t>train_y</a:t>
            </a:r>
            <a:r>
              <a:rPr lang="en-US" altLang="zh-TW" dirty="0" smtClean="0"/>
              <a:t> = header[:</a:t>
            </a:r>
            <a:r>
              <a:rPr lang="en-US" altLang="zh-TW" dirty="0" err="1" smtClean="0"/>
              <a:t>idx</a:t>
            </a:r>
            <a:r>
              <a:rPr lang="en-US" altLang="zh-TW" dirty="0" smtClean="0"/>
              <a:t>]</a:t>
            </a:r>
          </a:p>
          <a:p>
            <a:endParaRPr lang="en-US" altLang="zh-TW" dirty="0" smtClean="0"/>
          </a:p>
          <a:p>
            <a:r>
              <a:rPr lang="en-US" altLang="zh-TW" dirty="0" smtClean="0"/>
              <a:t># remaining 30% for testing</a:t>
            </a:r>
          </a:p>
          <a:p>
            <a:r>
              <a:rPr lang="en-US" altLang="zh-TW" dirty="0" err="1" smtClean="0"/>
              <a:t>test_x</a:t>
            </a:r>
            <a:r>
              <a:rPr lang="en-US" altLang="zh-TW" dirty="0" smtClean="0"/>
              <a:t> = data[</a:t>
            </a:r>
            <a:r>
              <a:rPr lang="en-US" altLang="zh-TW" dirty="0" err="1" smtClean="0"/>
              <a:t>idx</a:t>
            </a:r>
            <a:r>
              <a:rPr lang="en-US" altLang="zh-TW" dirty="0" smtClean="0"/>
              <a:t>:,:]</a:t>
            </a:r>
          </a:p>
          <a:p>
            <a:r>
              <a:rPr lang="en-US" altLang="zh-TW" dirty="0" err="1" smtClean="0"/>
              <a:t>test_y</a:t>
            </a:r>
            <a:r>
              <a:rPr lang="en-US" altLang="zh-TW" dirty="0" smtClean="0"/>
              <a:t> = header[</a:t>
            </a:r>
            <a:r>
              <a:rPr lang="en-US" altLang="zh-TW" dirty="0" err="1" smtClean="0"/>
              <a:t>idx</a:t>
            </a:r>
            <a:r>
              <a:rPr lang="en-US" altLang="zh-TW" dirty="0" smtClean="0"/>
              <a:t>:] </a:t>
            </a:r>
          </a:p>
          <a:p>
            <a:endParaRPr lang="en-US" altLang="zh-TW" dirty="0" smtClean="0"/>
          </a:p>
          <a:p>
            <a:endParaRPr lang="en-US" altLang="zh-TW" dirty="0"/>
          </a:p>
          <a:p>
            <a:endParaRPr lang="en-US" altLang="zh-TW" dirty="0" smtClean="0"/>
          </a:p>
          <a:p>
            <a:r>
              <a:rPr lang="en-US" altLang="zh-TW" dirty="0" smtClean="0"/>
              <a:t>print("</a:t>
            </a:r>
            <a:r>
              <a:rPr lang="en-US" altLang="zh-TW" dirty="0" err="1" smtClean="0"/>
              <a:t>train_x</a:t>
            </a:r>
            <a:r>
              <a:rPr lang="en-US" altLang="zh-TW" dirty="0" smtClean="0"/>
              <a:t>/</a:t>
            </a:r>
            <a:r>
              <a:rPr lang="en-US" altLang="zh-TW" dirty="0" err="1" smtClean="0"/>
              <a:t>train_y</a:t>
            </a:r>
            <a:r>
              <a:rPr lang="en-US" altLang="zh-TW" dirty="0" smtClean="0"/>
              <a:t> list details, to make sure it is of the right form:")</a:t>
            </a:r>
          </a:p>
          <a:p>
            <a:r>
              <a:rPr lang="en-US" altLang="zh-TW" dirty="0" smtClean="0"/>
              <a:t>print(</a:t>
            </a:r>
            <a:r>
              <a:rPr lang="en-US" altLang="zh-TW" dirty="0" err="1" smtClean="0"/>
              <a:t>len</a:t>
            </a:r>
            <a:r>
              <a:rPr lang="en-US" altLang="zh-TW" dirty="0" smtClean="0"/>
              <a:t>(</a:t>
            </a:r>
            <a:r>
              <a:rPr lang="en-US" altLang="zh-TW" dirty="0" err="1" smtClean="0"/>
              <a:t>train_x</a:t>
            </a:r>
            <a:r>
              <a:rPr lang="en-US" altLang="zh-TW" dirty="0" smtClean="0"/>
              <a:t>))</a:t>
            </a:r>
          </a:p>
          <a:p>
            <a:r>
              <a:rPr lang="en-US" altLang="zh-TW" dirty="0" smtClean="0"/>
              <a:t>print(</a:t>
            </a:r>
            <a:r>
              <a:rPr lang="en-US" altLang="zh-TW" dirty="0" err="1" smtClean="0"/>
              <a:t>train_x</a:t>
            </a:r>
            <a:r>
              <a:rPr lang="en-US" altLang="zh-TW" dirty="0" smtClean="0"/>
              <a:t>)</a:t>
            </a:r>
          </a:p>
          <a:p>
            <a:r>
              <a:rPr lang="en-US" altLang="zh-TW" dirty="0" smtClean="0"/>
              <a:t>print(</a:t>
            </a:r>
            <a:r>
              <a:rPr lang="en-US" altLang="zh-TW" dirty="0" err="1" smtClean="0"/>
              <a:t>train_y</a:t>
            </a:r>
            <a:r>
              <a:rPr lang="en-US" altLang="zh-TW" dirty="0" smtClean="0"/>
              <a:t>[:5])</a:t>
            </a:r>
          </a:p>
          <a:p>
            <a:r>
              <a:rPr lang="en-US" altLang="zh-TW" dirty="0" smtClean="0"/>
              <a:t>print(</a:t>
            </a:r>
            <a:r>
              <a:rPr lang="en-US" altLang="zh-TW" dirty="0" err="1" smtClean="0"/>
              <a:t>len</a:t>
            </a:r>
            <a:r>
              <a:rPr lang="en-US" altLang="zh-TW" dirty="0" smtClean="0"/>
              <a:t>(</a:t>
            </a:r>
            <a:r>
              <a:rPr lang="en-US" altLang="zh-TW" dirty="0" err="1" smtClean="0"/>
              <a:t>train_y</a:t>
            </a:r>
            <a:r>
              <a:rPr lang="en-US" altLang="zh-TW" dirty="0" smtClean="0"/>
              <a:t>))</a:t>
            </a:r>
            <a:endParaRPr lang="zh-TW" altLang="en-US" dirty="0"/>
          </a:p>
        </p:txBody>
      </p:sp>
      <p:sp>
        <p:nvSpPr>
          <p:cNvPr id="3" name="矩形 2"/>
          <p:cNvSpPr/>
          <p:nvPr/>
        </p:nvSpPr>
        <p:spPr>
          <a:xfrm>
            <a:off x="4399935" y="1307885"/>
            <a:ext cx="4572000" cy="3416320"/>
          </a:xfrm>
          <a:prstGeom prst="rect">
            <a:avLst/>
          </a:prstGeom>
          <a:solidFill>
            <a:schemeClr val="accent6">
              <a:lumMod val="20000"/>
              <a:lumOff val="80000"/>
            </a:schemeClr>
          </a:solidFill>
        </p:spPr>
        <p:txBody>
          <a:bodyPr>
            <a:spAutoFit/>
          </a:bodyPr>
          <a:lstStyle/>
          <a:p>
            <a:r>
              <a:rPr lang="en-US" altLang="zh-TW" dirty="0" err="1" smtClean="0"/>
              <a:t>train_x</a:t>
            </a:r>
            <a:r>
              <a:rPr lang="en-US" altLang="zh-TW" dirty="0" smtClean="0"/>
              <a:t>/</a:t>
            </a:r>
            <a:r>
              <a:rPr lang="en-US" altLang="zh-TW" dirty="0" err="1" smtClean="0"/>
              <a:t>train_y</a:t>
            </a:r>
            <a:r>
              <a:rPr lang="en-US" altLang="zh-TW" dirty="0" smtClean="0"/>
              <a:t> list details, to make sure it is of the right form:</a:t>
            </a:r>
          </a:p>
          <a:p>
            <a:r>
              <a:rPr lang="en-US" altLang="zh-TW" dirty="0" smtClean="0"/>
              <a:t>1400</a:t>
            </a:r>
          </a:p>
          <a:p>
            <a:r>
              <a:rPr lang="en-US" altLang="zh-TW" dirty="0" smtClean="0"/>
              <a:t>[[2 0 1 ... 0 0 0]</a:t>
            </a:r>
          </a:p>
          <a:p>
            <a:r>
              <a:rPr lang="en-US" altLang="zh-TW" dirty="0" smtClean="0"/>
              <a:t> [0 3 2 ... 0 0 0]</a:t>
            </a:r>
          </a:p>
          <a:p>
            <a:r>
              <a:rPr lang="en-US" altLang="zh-TW" dirty="0" smtClean="0"/>
              <a:t> [0 0 1 ... 0 0 0]</a:t>
            </a:r>
          </a:p>
          <a:p>
            <a:r>
              <a:rPr lang="en-US" altLang="zh-TW" dirty="0" smtClean="0"/>
              <a:t> ...</a:t>
            </a:r>
          </a:p>
          <a:p>
            <a:r>
              <a:rPr lang="en-US" altLang="zh-TW" dirty="0" smtClean="0"/>
              <a:t> [0 0 0 ... 0 0 0]</a:t>
            </a:r>
          </a:p>
          <a:p>
            <a:r>
              <a:rPr lang="en-US" altLang="zh-TW" dirty="0" smtClean="0"/>
              <a:t> [1 0 0 ... 0 0 0]</a:t>
            </a:r>
          </a:p>
          <a:p>
            <a:r>
              <a:rPr lang="en-US" altLang="zh-TW" dirty="0" smtClean="0"/>
              <a:t> [1 0 0 ... 0 0 0]]</a:t>
            </a:r>
          </a:p>
          <a:p>
            <a:r>
              <a:rPr lang="en-US" altLang="zh-TW" dirty="0" smtClean="0"/>
              <a:t>[1 0 1 0 0]</a:t>
            </a:r>
          </a:p>
          <a:p>
            <a:r>
              <a:rPr lang="en-US" altLang="zh-TW" dirty="0" smtClean="0"/>
              <a:t>1400</a:t>
            </a:r>
            <a:endParaRPr lang="zh-TW" altLang="en-US" dirty="0"/>
          </a:p>
        </p:txBody>
      </p:sp>
    </p:spTree>
    <p:extLst>
      <p:ext uri="{BB962C8B-B14F-4D97-AF65-F5344CB8AC3E}">
        <p14:creationId xmlns:p14="http://schemas.microsoft.com/office/powerpoint/2010/main" val="2436349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mtClean="0"/>
              <a:t>fastText embedding vectors </a:t>
            </a:r>
            <a:endParaRPr lang="zh-TW" altLang="en-US"/>
          </a:p>
        </p:txBody>
      </p:sp>
    </p:spTree>
    <p:extLst>
      <p:ext uri="{BB962C8B-B14F-4D97-AF65-F5344CB8AC3E}">
        <p14:creationId xmlns:p14="http://schemas.microsoft.com/office/powerpoint/2010/main" val="430608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0813" y="3105835"/>
            <a:ext cx="5147187" cy="369332"/>
          </a:xfrm>
          <a:prstGeom prst="rect">
            <a:avLst/>
          </a:prstGeom>
        </p:spPr>
        <p:txBody>
          <a:bodyPr wrap="square">
            <a:spAutoFit/>
          </a:bodyPr>
          <a:lstStyle/>
          <a:p>
            <a:r>
              <a:rPr lang="en-US" altLang="zh-TW" dirty="0" smtClean="0"/>
              <a:t>TL for NLP: section3.1_Movies_Word_Embeddin</a:t>
            </a:r>
            <a:endParaRPr lang="zh-TW" altLang="en-US" dirty="0"/>
          </a:p>
        </p:txBody>
      </p:sp>
    </p:spTree>
    <p:extLst>
      <p:ext uri="{BB962C8B-B14F-4D97-AF65-F5344CB8AC3E}">
        <p14:creationId xmlns:p14="http://schemas.microsoft.com/office/powerpoint/2010/main" val="1215229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4348" y="499438"/>
            <a:ext cx="6887497" cy="923330"/>
          </a:xfrm>
          <a:prstGeom prst="rect">
            <a:avLst/>
          </a:prstGeom>
        </p:spPr>
        <p:txBody>
          <a:bodyPr wrap="square">
            <a:spAutoFit/>
          </a:bodyPr>
          <a:lstStyle/>
          <a:p>
            <a:r>
              <a:rPr lang="en-US" altLang="zh-TW" dirty="0" smtClean="0"/>
              <a:t>Assemble Embedding Vectors</a:t>
            </a:r>
          </a:p>
          <a:p>
            <a:r>
              <a:rPr lang="en-US" altLang="zh-TW" dirty="0" smtClean="0"/>
              <a:t>The following functions are used to extract </a:t>
            </a:r>
            <a:r>
              <a:rPr lang="en-US" altLang="zh-TW" dirty="0" err="1" smtClean="0"/>
              <a:t>fastText</a:t>
            </a:r>
            <a:r>
              <a:rPr lang="en-US" altLang="zh-TW" dirty="0" smtClean="0"/>
              <a:t> embedding vectors for each review</a:t>
            </a:r>
            <a:endParaRPr lang="zh-TW" altLang="en-US" dirty="0"/>
          </a:p>
        </p:txBody>
      </p:sp>
      <p:sp>
        <p:nvSpPr>
          <p:cNvPr id="4" name="矩形 3"/>
          <p:cNvSpPr/>
          <p:nvPr/>
        </p:nvSpPr>
        <p:spPr>
          <a:xfrm>
            <a:off x="820993" y="1641335"/>
            <a:ext cx="7369278" cy="2862322"/>
          </a:xfrm>
          <a:prstGeom prst="rect">
            <a:avLst/>
          </a:prstGeom>
        </p:spPr>
        <p:txBody>
          <a:bodyPr wrap="square">
            <a:spAutoFit/>
          </a:bodyPr>
          <a:lstStyle/>
          <a:p>
            <a:r>
              <a:rPr lang="en-US" altLang="zh-TW" dirty="0" smtClean="0"/>
              <a:t>import time</a:t>
            </a:r>
          </a:p>
          <a:p>
            <a:r>
              <a:rPr lang="en-US" altLang="zh-TW" dirty="0" smtClean="0"/>
              <a:t>from </a:t>
            </a:r>
            <a:r>
              <a:rPr lang="en-US" altLang="zh-TW" dirty="0" err="1" smtClean="0"/>
              <a:t>gensim.models</a:t>
            </a:r>
            <a:r>
              <a:rPr lang="en-US" altLang="zh-TW" dirty="0" smtClean="0"/>
              <a:t> import </a:t>
            </a:r>
            <a:r>
              <a:rPr lang="en-US" altLang="zh-TW" dirty="0" err="1" smtClean="0"/>
              <a:t>FastText</a:t>
            </a:r>
            <a:r>
              <a:rPr lang="en-US" altLang="zh-TW" dirty="0" smtClean="0"/>
              <a:t>, </a:t>
            </a:r>
            <a:r>
              <a:rPr lang="en-US" altLang="zh-TW" dirty="0" err="1" smtClean="0"/>
              <a:t>KeyedVectors</a:t>
            </a:r>
            <a:endParaRPr lang="en-US" altLang="zh-TW" dirty="0" smtClean="0"/>
          </a:p>
          <a:p>
            <a:endParaRPr lang="en-US" altLang="zh-TW" dirty="0" smtClean="0"/>
          </a:p>
          <a:p>
            <a:r>
              <a:rPr lang="en-US" altLang="zh-TW" dirty="0" smtClean="0"/>
              <a:t>!ls</a:t>
            </a:r>
          </a:p>
          <a:p>
            <a:endParaRPr lang="en-US" altLang="zh-TW" dirty="0" smtClean="0"/>
          </a:p>
          <a:p>
            <a:r>
              <a:rPr lang="en-US" altLang="zh-TW" dirty="0" smtClean="0"/>
              <a:t>start=</a:t>
            </a:r>
            <a:r>
              <a:rPr lang="en-US" altLang="zh-TW" dirty="0" err="1" smtClean="0"/>
              <a:t>time.time</a:t>
            </a:r>
            <a:r>
              <a:rPr lang="en-US" altLang="zh-TW" dirty="0" smtClean="0"/>
              <a:t>()</a:t>
            </a:r>
          </a:p>
          <a:p>
            <a:r>
              <a:rPr lang="en-US" altLang="zh-TW" dirty="0" err="1" smtClean="0"/>
              <a:t>FastText_embedding</a:t>
            </a:r>
            <a:r>
              <a:rPr lang="en-US" altLang="zh-TW" dirty="0" smtClean="0"/>
              <a:t> = KeyedVectors.load_word2vec_format("../input/jigsaw/</a:t>
            </a:r>
            <a:r>
              <a:rPr lang="en-US" altLang="zh-TW" dirty="0" err="1" smtClean="0"/>
              <a:t>wiki.en.vec</a:t>
            </a:r>
            <a:r>
              <a:rPr lang="en-US" altLang="zh-TW" dirty="0" smtClean="0"/>
              <a:t>")</a:t>
            </a:r>
          </a:p>
          <a:p>
            <a:r>
              <a:rPr lang="en-US" altLang="zh-TW" dirty="0" smtClean="0"/>
              <a:t>end = </a:t>
            </a:r>
            <a:r>
              <a:rPr lang="en-US" altLang="zh-TW" dirty="0" err="1" smtClean="0"/>
              <a:t>time.time</a:t>
            </a:r>
            <a:r>
              <a:rPr lang="en-US" altLang="zh-TW" dirty="0" smtClean="0"/>
              <a:t>()</a:t>
            </a:r>
          </a:p>
          <a:p>
            <a:r>
              <a:rPr lang="en-US" altLang="zh-TW" dirty="0" smtClean="0"/>
              <a:t>print("Loading the embedding took %d seconds"%(end-start))</a:t>
            </a:r>
            <a:endParaRPr lang="zh-TW" altLang="en-US" dirty="0"/>
          </a:p>
        </p:txBody>
      </p:sp>
      <p:sp>
        <p:nvSpPr>
          <p:cNvPr id="5" name="矩形 4"/>
          <p:cNvSpPr/>
          <p:nvPr/>
        </p:nvSpPr>
        <p:spPr>
          <a:xfrm>
            <a:off x="624348" y="4928701"/>
            <a:ext cx="7821562" cy="923330"/>
          </a:xfrm>
          <a:prstGeom prst="rect">
            <a:avLst/>
          </a:prstGeom>
          <a:solidFill>
            <a:schemeClr val="accent6">
              <a:lumMod val="20000"/>
              <a:lumOff val="80000"/>
            </a:schemeClr>
          </a:solidFill>
        </p:spPr>
        <p:txBody>
          <a:bodyPr wrap="square">
            <a:spAutoFit/>
          </a:bodyPr>
          <a:lstStyle/>
          <a:p>
            <a:r>
              <a:rPr lang="en-US" altLang="zh-TW" dirty="0" smtClean="0"/>
              <a:t>__notebook_source__.</a:t>
            </a:r>
            <a:r>
              <a:rPr lang="en-US" altLang="zh-TW" dirty="0" err="1" smtClean="0"/>
              <a:t>ipynb</a:t>
            </a:r>
            <a:r>
              <a:rPr lang="en-US" altLang="zh-TW" dirty="0" smtClean="0"/>
              <a:t>  aclImdb_v1.tar.gz	kaggle_image_requirements.txt</a:t>
            </a:r>
          </a:p>
          <a:p>
            <a:r>
              <a:rPr lang="en-US" altLang="zh-TW" dirty="0" err="1" smtClean="0"/>
              <a:t>aclImdb</a:t>
            </a:r>
            <a:r>
              <a:rPr lang="en-US" altLang="zh-TW" dirty="0" smtClean="0"/>
              <a:t>			   aclImdb_v1.tar.gz.1</a:t>
            </a:r>
          </a:p>
          <a:p>
            <a:r>
              <a:rPr lang="en-US" altLang="zh-TW" dirty="0" smtClean="0"/>
              <a:t>Loading the embedding took 1169 seconds</a:t>
            </a:r>
            <a:endParaRPr lang="zh-TW" altLang="en-US" dirty="0"/>
          </a:p>
        </p:txBody>
      </p:sp>
    </p:spTree>
    <p:extLst>
      <p:ext uri="{BB962C8B-B14F-4D97-AF65-F5344CB8AC3E}">
        <p14:creationId xmlns:p14="http://schemas.microsoft.com/office/powerpoint/2010/main" val="4146627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7972" y="704727"/>
            <a:ext cx="6808840" cy="5632311"/>
          </a:xfrm>
          <a:prstGeom prst="rect">
            <a:avLst/>
          </a:prstGeom>
        </p:spPr>
        <p:txBody>
          <a:bodyPr wrap="square">
            <a:spAutoFit/>
          </a:bodyPr>
          <a:lstStyle/>
          <a:p>
            <a:r>
              <a:rPr lang="en-US" altLang="zh-TW" sz="2400" dirty="0" err="1" smtClean="0"/>
              <a:t>def</a:t>
            </a:r>
            <a:r>
              <a:rPr lang="en-US" altLang="zh-TW" sz="2400" dirty="0" smtClean="0"/>
              <a:t> </a:t>
            </a:r>
            <a:r>
              <a:rPr lang="en-US" altLang="zh-TW" sz="2400" dirty="0" err="1" smtClean="0"/>
              <a:t>handle_out_of_vocab</a:t>
            </a:r>
            <a:r>
              <a:rPr lang="en-US" altLang="zh-TW" sz="2400" dirty="0" smtClean="0"/>
              <a:t>(</a:t>
            </a:r>
            <a:r>
              <a:rPr lang="en-US" altLang="zh-TW" sz="2400" dirty="0" err="1" smtClean="0"/>
              <a:t>embedding,in_txt</a:t>
            </a:r>
            <a:r>
              <a:rPr lang="en-US" altLang="zh-TW" sz="2400" dirty="0" smtClean="0"/>
              <a:t>):</a:t>
            </a:r>
          </a:p>
          <a:p>
            <a:r>
              <a:rPr lang="en-US" altLang="zh-TW" sz="2400" dirty="0" smtClean="0"/>
              <a:t>    out = None</a:t>
            </a:r>
          </a:p>
          <a:p>
            <a:r>
              <a:rPr lang="en-US" altLang="zh-TW" sz="2400" dirty="0" smtClean="0"/>
              <a:t>    for word in </a:t>
            </a:r>
            <a:r>
              <a:rPr lang="en-US" altLang="zh-TW" sz="2400" dirty="0" err="1" smtClean="0"/>
              <a:t>in_txt</a:t>
            </a:r>
            <a:r>
              <a:rPr lang="en-US" altLang="zh-TW" sz="2400" dirty="0" smtClean="0"/>
              <a:t>:</a:t>
            </a:r>
          </a:p>
          <a:p>
            <a:r>
              <a:rPr lang="en-US" altLang="zh-TW" sz="2400" dirty="0" smtClean="0"/>
              <a:t>        try:</a:t>
            </a:r>
          </a:p>
          <a:p>
            <a:r>
              <a:rPr lang="en-US" altLang="zh-TW" sz="2400" dirty="0" smtClean="0"/>
              <a:t>            </a:t>
            </a:r>
            <a:r>
              <a:rPr lang="en-US" altLang="zh-TW" sz="2400" dirty="0" err="1" smtClean="0"/>
              <a:t>tmp</a:t>
            </a:r>
            <a:r>
              <a:rPr lang="en-US" altLang="zh-TW" sz="2400" dirty="0" smtClean="0"/>
              <a:t> = embedding[word]</a:t>
            </a:r>
          </a:p>
          <a:p>
            <a:r>
              <a:rPr lang="en-US" altLang="zh-TW" sz="2400" dirty="0" smtClean="0"/>
              <a:t>            </a:t>
            </a:r>
            <a:r>
              <a:rPr lang="en-US" altLang="zh-TW" sz="2400" dirty="0" err="1" smtClean="0"/>
              <a:t>tmp</a:t>
            </a:r>
            <a:r>
              <a:rPr lang="en-US" altLang="zh-TW" sz="2400" dirty="0" smtClean="0"/>
              <a:t> = </a:t>
            </a:r>
            <a:r>
              <a:rPr lang="en-US" altLang="zh-TW" sz="2400" dirty="0" err="1" smtClean="0"/>
              <a:t>tmp.reshape</a:t>
            </a:r>
            <a:r>
              <a:rPr lang="en-US" altLang="zh-TW" sz="2400" dirty="0" smtClean="0"/>
              <a:t>(1,len(</a:t>
            </a:r>
            <a:r>
              <a:rPr lang="en-US" altLang="zh-TW" sz="2400" dirty="0" err="1" smtClean="0"/>
              <a:t>tmp</a:t>
            </a:r>
            <a:r>
              <a:rPr lang="en-US" altLang="zh-TW" sz="2400" dirty="0" smtClean="0"/>
              <a:t>))</a:t>
            </a:r>
          </a:p>
          <a:p>
            <a:r>
              <a:rPr lang="en-US" altLang="zh-TW" sz="2400" dirty="0" smtClean="0"/>
              <a:t>            </a:t>
            </a:r>
          </a:p>
          <a:p>
            <a:r>
              <a:rPr lang="en-US" altLang="zh-TW" sz="2400" dirty="0" smtClean="0"/>
              <a:t>            if out is None:</a:t>
            </a:r>
          </a:p>
          <a:p>
            <a:r>
              <a:rPr lang="en-US" altLang="zh-TW" sz="2400" dirty="0" smtClean="0"/>
              <a:t>                out = </a:t>
            </a:r>
            <a:r>
              <a:rPr lang="en-US" altLang="zh-TW" sz="2400" dirty="0" err="1" smtClean="0"/>
              <a:t>tmp</a:t>
            </a:r>
            <a:endParaRPr lang="en-US" altLang="zh-TW" sz="2400" dirty="0" smtClean="0"/>
          </a:p>
          <a:p>
            <a:r>
              <a:rPr lang="en-US" altLang="zh-TW" sz="2400" dirty="0" smtClean="0"/>
              <a:t>            else:</a:t>
            </a:r>
          </a:p>
          <a:p>
            <a:r>
              <a:rPr lang="en-US" altLang="zh-TW" sz="2400" dirty="0" smtClean="0"/>
              <a:t>                out = </a:t>
            </a:r>
            <a:r>
              <a:rPr lang="en-US" altLang="zh-TW" sz="2400" dirty="0" err="1" smtClean="0"/>
              <a:t>np.concatenate</a:t>
            </a:r>
            <a:r>
              <a:rPr lang="en-US" altLang="zh-TW" sz="2400" dirty="0" smtClean="0"/>
              <a:t>((</a:t>
            </a:r>
            <a:r>
              <a:rPr lang="en-US" altLang="zh-TW" sz="2400" dirty="0" err="1" smtClean="0"/>
              <a:t>out,tmp</a:t>
            </a:r>
            <a:r>
              <a:rPr lang="en-US" altLang="zh-TW" sz="2400" dirty="0" smtClean="0"/>
              <a:t>),axis=0)</a:t>
            </a:r>
          </a:p>
          <a:p>
            <a:r>
              <a:rPr lang="en-US" altLang="zh-TW" sz="2400" dirty="0" smtClean="0"/>
              <a:t>        except:</a:t>
            </a:r>
          </a:p>
          <a:p>
            <a:r>
              <a:rPr lang="en-US" altLang="zh-TW" sz="2400" dirty="0" smtClean="0"/>
              <a:t>            pass</a:t>
            </a:r>
          </a:p>
          <a:p>
            <a:r>
              <a:rPr lang="en-US" altLang="zh-TW" sz="2400" dirty="0" smtClean="0"/>
              <a:t>    </a:t>
            </a:r>
          </a:p>
          <a:p>
            <a:r>
              <a:rPr lang="en-US" altLang="zh-TW" sz="2400" dirty="0" smtClean="0"/>
              <a:t>    return out</a:t>
            </a:r>
            <a:endParaRPr lang="zh-TW" altLang="en-US" sz="2400" dirty="0"/>
          </a:p>
        </p:txBody>
      </p:sp>
    </p:spTree>
    <p:extLst>
      <p:ext uri="{BB962C8B-B14F-4D97-AF65-F5344CB8AC3E}">
        <p14:creationId xmlns:p14="http://schemas.microsoft.com/office/powerpoint/2010/main" val="4282552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3677" y="209723"/>
            <a:ext cx="7782233" cy="6001643"/>
          </a:xfrm>
          <a:prstGeom prst="rect">
            <a:avLst/>
          </a:prstGeom>
        </p:spPr>
        <p:txBody>
          <a:bodyPr wrap="square">
            <a:spAutoFit/>
          </a:bodyPr>
          <a:lstStyle/>
          <a:p>
            <a:r>
              <a:rPr lang="en-US" altLang="zh-TW" sz="2400" dirty="0" err="1" smtClean="0"/>
              <a:t>def</a:t>
            </a:r>
            <a:r>
              <a:rPr lang="en-US" altLang="zh-TW" sz="2400" dirty="0" smtClean="0"/>
              <a:t> </a:t>
            </a:r>
            <a:r>
              <a:rPr lang="en-US" altLang="zh-TW" sz="2400" dirty="0" err="1" smtClean="0"/>
              <a:t>assemble_embedding_vectors</a:t>
            </a:r>
            <a:r>
              <a:rPr lang="en-US" altLang="zh-TW" sz="2400" dirty="0" smtClean="0"/>
              <a:t>(data):</a:t>
            </a:r>
          </a:p>
          <a:p>
            <a:r>
              <a:rPr lang="en-US" altLang="zh-TW" sz="2400" dirty="0" smtClean="0"/>
              <a:t>    out = None</a:t>
            </a:r>
          </a:p>
          <a:p>
            <a:r>
              <a:rPr lang="en-US" altLang="zh-TW" sz="2400" dirty="0" smtClean="0"/>
              <a:t>    for item in data:</a:t>
            </a:r>
          </a:p>
          <a:p>
            <a:r>
              <a:rPr lang="en-US" altLang="zh-TW" sz="2400" dirty="0" smtClean="0"/>
              <a:t>        </a:t>
            </a:r>
            <a:r>
              <a:rPr lang="en-US" altLang="zh-TW" sz="2400" dirty="0" err="1" smtClean="0"/>
              <a:t>tmp</a:t>
            </a:r>
            <a:r>
              <a:rPr lang="en-US" altLang="zh-TW" sz="2400" dirty="0" smtClean="0"/>
              <a:t> = </a:t>
            </a:r>
            <a:r>
              <a:rPr lang="en-US" altLang="zh-TW" sz="2400" dirty="0" err="1" smtClean="0"/>
              <a:t>handle_out_of_vocab</a:t>
            </a:r>
            <a:r>
              <a:rPr lang="en-US" altLang="zh-TW" sz="2400" dirty="0" smtClean="0"/>
              <a:t>(</a:t>
            </a:r>
            <a:r>
              <a:rPr lang="en-US" altLang="zh-TW" sz="2400" dirty="0" err="1" smtClean="0"/>
              <a:t>FastText_embedding,item</a:t>
            </a:r>
            <a:r>
              <a:rPr lang="en-US" altLang="zh-TW" sz="2400" dirty="0" smtClean="0"/>
              <a:t>)</a:t>
            </a:r>
          </a:p>
          <a:p>
            <a:r>
              <a:rPr lang="en-US" altLang="zh-TW" sz="2400" dirty="0" smtClean="0"/>
              <a:t>        if </a:t>
            </a:r>
            <a:r>
              <a:rPr lang="en-US" altLang="zh-TW" sz="2400" dirty="0" err="1" smtClean="0"/>
              <a:t>tmp</a:t>
            </a:r>
            <a:r>
              <a:rPr lang="en-US" altLang="zh-TW" sz="2400" dirty="0" smtClean="0"/>
              <a:t> is not None:</a:t>
            </a:r>
          </a:p>
          <a:p>
            <a:r>
              <a:rPr lang="en-US" altLang="zh-TW" sz="2400" dirty="0" smtClean="0"/>
              <a:t>            dim = </a:t>
            </a:r>
            <a:r>
              <a:rPr lang="en-US" altLang="zh-TW" sz="2400" dirty="0" err="1" smtClean="0"/>
              <a:t>tmp.shape</a:t>
            </a:r>
            <a:r>
              <a:rPr lang="en-US" altLang="zh-TW" sz="2400" dirty="0" smtClean="0"/>
              <a:t>[1]</a:t>
            </a:r>
          </a:p>
          <a:p>
            <a:r>
              <a:rPr lang="en-US" altLang="zh-TW" sz="2400" dirty="0" smtClean="0"/>
              <a:t>            if out is not None:</a:t>
            </a:r>
          </a:p>
          <a:p>
            <a:r>
              <a:rPr lang="en-US" altLang="zh-TW" sz="2400" dirty="0" smtClean="0"/>
              <a:t>                </a:t>
            </a:r>
            <a:r>
              <a:rPr lang="en-US" altLang="zh-TW" sz="2400" dirty="0" err="1" smtClean="0"/>
              <a:t>vec</a:t>
            </a:r>
            <a:r>
              <a:rPr lang="en-US" altLang="zh-TW" sz="2400" dirty="0" smtClean="0"/>
              <a:t> = </a:t>
            </a:r>
            <a:r>
              <a:rPr lang="en-US" altLang="zh-TW" sz="2400" dirty="0" err="1" smtClean="0"/>
              <a:t>np.mean</a:t>
            </a:r>
            <a:r>
              <a:rPr lang="en-US" altLang="zh-TW" sz="2400" dirty="0" smtClean="0"/>
              <a:t>(</a:t>
            </a:r>
            <a:r>
              <a:rPr lang="en-US" altLang="zh-TW" sz="2400" dirty="0" err="1" smtClean="0"/>
              <a:t>tmp,axis</a:t>
            </a:r>
            <a:r>
              <a:rPr lang="en-US" altLang="zh-TW" sz="2400" dirty="0" smtClean="0"/>
              <a:t>=0)</a:t>
            </a:r>
          </a:p>
          <a:p>
            <a:r>
              <a:rPr lang="en-US" altLang="zh-TW" sz="2400" dirty="0" smtClean="0"/>
              <a:t>                </a:t>
            </a:r>
            <a:r>
              <a:rPr lang="en-US" altLang="zh-TW" sz="2400" dirty="0" err="1" smtClean="0"/>
              <a:t>vec</a:t>
            </a:r>
            <a:r>
              <a:rPr lang="en-US" altLang="zh-TW" sz="2400" dirty="0" smtClean="0"/>
              <a:t> = </a:t>
            </a:r>
            <a:r>
              <a:rPr lang="en-US" altLang="zh-TW" sz="2400" dirty="0" err="1" smtClean="0"/>
              <a:t>vec.reshape</a:t>
            </a:r>
            <a:r>
              <a:rPr lang="en-US" altLang="zh-TW" sz="2400" dirty="0" smtClean="0"/>
              <a:t>((1,dim))</a:t>
            </a:r>
          </a:p>
          <a:p>
            <a:r>
              <a:rPr lang="en-US" altLang="zh-TW" sz="2400" dirty="0" smtClean="0"/>
              <a:t>                out = </a:t>
            </a:r>
            <a:r>
              <a:rPr lang="en-US" altLang="zh-TW" sz="2400" dirty="0" err="1" smtClean="0"/>
              <a:t>np.concatenate</a:t>
            </a:r>
            <a:r>
              <a:rPr lang="en-US" altLang="zh-TW" sz="2400" dirty="0" smtClean="0"/>
              <a:t>((</a:t>
            </a:r>
            <a:r>
              <a:rPr lang="en-US" altLang="zh-TW" sz="2400" dirty="0" err="1" smtClean="0"/>
              <a:t>out,vec</a:t>
            </a:r>
            <a:r>
              <a:rPr lang="en-US" altLang="zh-TW" sz="2400" dirty="0" smtClean="0"/>
              <a:t>),axis=0)</a:t>
            </a:r>
          </a:p>
          <a:p>
            <a:r>
              <a:rPr lang="en-US" altLang="zh-TW" sz="2400" dirty="0" smtClean="0"/>
              <a:t>            else:</a:t>
            </a:r>
          </a:p>
          <a:p>
            <a:r>
              <a:rPr lang="en-US" altLang="zh-TW" sz="2400" dirty="0" smtClean="0"/>
              <a:t>                out = </a:t>
            </a:r>
            <a:r>
              <a:rPr lang="en-US" altLang="zh-TW" sz="2400" dirty="0" err="1" smtClean="0"/>
              <a:t>np.mean</a:t>
            </a:r>
            <a:r>
              <a:rPr lang="en-US" altLang="zh-TW" sz="2400" dirty="0" smtClean="0"/>
              <a:t>(</a:t>
            </a:r>
            <a:r>
              <a:rPr lang="en-US" altLang="zh-TW" sz="2400" dirty="0" err="1" smtClean="0"/>
              <a:t>tmp,axis</a:t>
            </a:r>
            <a:r>
              <a:rPr lang="en-US" altLang="zh-TW" sz="2400" dirty="0" smtClean="0"/>
              <a:t>=0).reshape((1,dim))                                            </a:t>
            </a:r>
          </a:p>
          <a:p>
            <a:r>
              <a:rPr lang="en-US" altLang="zh-TW" sz="2400" dirty="0" smtClean="0"/>
              <a:t>        else:</a:t>
            </a:r>
          </a:p>
          <a:p>
            <a:r>
              <a:rPr lang="en-US" altLang="zh-TW" sz="2400" dirty="0" smtClean="0"/>
              <a:t>            pass</a:t>
            </a:r>
          </a:p>
          <a:p>
            <a:r>
              <a:rPr lang="en-US" altLang="zh-TW" sz="2400" dirty="0" smtClean="0"/>
              <a:t>       </a:t>
            </a:r>
          </a:p>
          <a:p>
            <a:r>
              <a:rPr lang="en-US" altLang="zh-TW" sz="2400" dirty="0" smtClean="0"/>
              <a:t>    return out</a:t>
            </a:r>
            <a:endParaRPr lang="zh-TW" altLang="en-US" sz="2400" dirty="0"/>
          </a:p>
        </p:txBody>
      </p:sp>
    </p:spTree>
    <p:extLst>
      <p:ext uri="{BB962C8B-B14F-4D97-AF65-F5344CB8AC3E}">
        <p14:creationId xmlns:p14="http://schemas.microsoft.com/office/powerpoint/2010/main" val="192543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342" y="717266"/>
            <a:ext cx="8391832" cy="2862322"/>
          </a:xfrm>
          <a:prstGeom prst="rect">
            <a:avLst/>
          </a:prstGeom>
        </p:spPr>
        <p:txBody>
          <a:bodyPr wrap="square">
            <a:spAutoFit/>
          </a:bodyPr>
          <a:lstStyle/>
          <a:p>
            <a:endParaRPr lang="en-US" altLang="zh-TW" dirty="0" smtClean="0"/>
          </a:p>
          <a:p>
            <a:r>
              <a:rPr lang="en-US" altLang="zh-TW" dirty="0" smtClean="0"/>
              <a:t>import </a:t>
            </a:r>
            <a:r>
              <a:rPr lang="en-US" altLang="zh-TW" dirty="0" err="1" smtClean="0"/>
              <a:t>numpy</a:t>
            </a:r>
            <a:r>
              <a:rPr lang="en-US" altLang="zh-TW" dirty="0" smtClean="0"/>
              <a:t> as np</a:t>
            </a:r>
          </a:p>
          <a:p>
            <a:endParaRPr lang="en-US" altLang="zh-TW" dirty="0" smtClean="0"/>
          </a:p>
          <a:p>
            <a:r>
              <a:rPr lang="en-US" altLang="zh-TW" dirty="0" smtClean="0"/>
              <a:t># shuffle raw data first</a:t>
            </a:r>
          </a:p>
          <a:p>
            <a:r>
              <a:rPr lang="en-US" altLang="zh-TW" dirty="0" err="1" smtClean="0"/>
              <a:t>def</a:t>
            </a:r>
            <a:r>
              <a:rPr lang="en-US" altLang="zh-TW" dirty="0" smtClean="0"/>
              <a:t> </a:t>
            </a:r>
            <a:r>
              <a:rPr lang="en-US" altLang="zh-TW" dirty="0" err="1" smtClean="0"/>
              <a:t>unison_shuffle_data</a:t>
            </a:r>
            <a:r>
              <a:rPr lang="en-US" altLang="zh-TW" dirty="0" smtClean="0"/>
              <a:t>(data, header):</a:t>
            </a:r>
          </a:p>
          <a:p>
            <a:r>
              <a:rPr lang="en-US" altLang="zh-TW" dirty="0" smtClean="0"/>
              <a:t>    p = </a:t>
            </a:r>
            <a:r>
              <a:rPr lang="en-US" altLang="zh-TW" dirty="0" err="1" smtClean="0"/>
              <a:t>np.random.permutation</a:t>
            </a:r>
            <a:r>
              <a:rPr lang="en-US" altLang="zh-TW" dirty="0" smtClean="0"/>
              <a:t>(</a:t>
            </a:r>
            <a:r>
              <a:rPr lang="en-US" altLang="zh-TW" dirty="0" err="1" smtClean="0"/>
              <a:t>len</a:t>
            </a:r>
            <a:r>
              <a:rPr lang="en-US" altLang="zh-TW" dirty="0" smtClean="0"/>
              <a:t>(header))</a:t>
            </a:r>
          </a:p>
          <a:p>
            <a:r>
              <a:rPr lang="en-US" altLang="zh-TW" dirty="0" smtClean="0"/>
              <a:t>    data = data[p]</a:t>
            </a:r>
          </a:p>
          <a:p>
            <a:r>
              <a:rPr lang="en-US" altLang="zh-TW" dirty="0" smtClean="0"/>
              <a:t>    header = </a:t>
            </a:r>
            <a:r>
              <a:rPr lang="en-US" altLang="zh-TW" dirty="0" err="1" smtClean="0"/>
              <a:t>np.asarray</a:t>
            </a:r>
            <a:r>
              <a:rPr lang="en-US" altLang="zh-TW" dirty="0" smtClean="0"/>
              <a:t>(header)[p]</a:t>
            </a:r>
          </a:p>
          <a:p>
            <a:r>
              <a:rPr lang="en-US" altLang="zh-TW" dirty="0" smtClean="0"/>
              <a:t>    return data, header</a:t>
            </a:r>
          </a:p>
          <a:p>
            <a:endParaRPr lang="en-US" altLang="zh-TW" dirty="0" smtClean="0"/>
          </a:p>
        </p:txBody>
      </p:sp>
    </p:spTree>
    <p:extLst>
      <p:ext uri="{BB962C8B-B14F-4D97-AF65-F5344CB8AC3E}">
        <p14:creationId xmlns:p14="http://schemas.microsoft.com/office/powerpoint/2010/main" val="2438047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8814" y="117693"/>
            <a:ext cx="6641690" cy="6740307"/>
          </a:xfrm>
          <a:prstGeom prst="rect">
            <a:avLst/>
          </a:prstGeom>
        </p:spPr>
        <p:txBody>
          <a:bodyPr wrap="square">
            <a:spAutoFit/>
          </a:bodyPr>
          <a:lstStyle/>
          <a:p>
            <a:r>
              <a:rPr lang="en-US" altLang="zh-TW" dirty="0" smtClean="0"/>
              <a:t># load data in appropriate form</a:t>
            </a:r>
          </a:p>
          <a:p>
            <a:r>
              <a:rPr lang="en-US" altLang="zh-TW" dirty="0" err="1" smtClean="0"/>
              <a:t>def</a:t>
            </a:r>
            <a:r>
              <a:rPr lang="en-US" altLang="zh-TW" dirty="0" smtClean="0"/>
              <a:t> </a:t>
            </a:r>
            <a:r>
              <a:rPr lang="en-US" altLang="zh-TW" dirty="0" err="1" smtClean="0"/>
              <a:t>load_data</a:t>
            </a:r>
            <a:r>
              <a:rPr lang="en-US" altLang="zh-TW" dirty="0" smtClean="0"/>
              <a:t>(path):</a:t>
            </a:r>
          </a:p>
          <a:p>
            <a:r>
              <a:rPr lang="en-US" altLang="zh-TW" dirty="0" smtClean="0"/>
              <a:t>    data, sentiments = [], []</a:t>
            </a:r>
          </a:p>
          <a:p>
            <a:r>
              <a:rPr lang="en-US" altLang="zh-TW" dirty="0" smtClean="0"/>
              <a:t>    for folder, sentiment in (('</a:t>
            </a:r>
            <a:r>
              <a:rPr lang="en-US" altLang="zh-TW" dirty="0" err="1" smtClean="0"/>
              <a:t>neg</a:t>
            </a:r>
            <a:r>
              <a:rPr lang="en-US" altLang="zh-TW" dirty="0" smtClean="0"/>
              <a:t>', 0), ('</a:t>
            </a:r>
            <a:r>
              <a:rPr lang="en-US" altLang="zh-TW" dirty="0" err="1" smtClean="0"/>
              <a:t>pos</a:t>
            </a:r>
            <a:r>
              <a:rPr lang="en-US" altLang="zh-TW" dirty="0" smtClean="0"/>
              <a:t>', 1)):</a:t>
            </a:r>
          </a:p>
          <a:p>
            <a:r>
              <a:rPr lang="en-US" altLang="zh-TW" dirty="0" smtClean="0"/>
              <a:t>        folder = </a:t>
            </a:r>
            <a:r>
              <a:rPr lang="en-US" altLang="zh-TW" dirty="0" err="1" smtClean="0"/>
              <a:t>os.path.join</a:t>
            </a:r>
            <a:r>
              <a:rPr lang="en-US" altLang="zh-TW" dirty="0" smtClean="0"/>
              <a:t>(path, folder)</a:t>
            </a:r>
          </a:p>
          <a:p>
            <a:r>
              <a:rPr lang="en-US" altLang="zh-TW" dirty="0" smtClean="0"/>
              <a:t>        for name in </a:t>
            </a:r>
            <a:r>
              <a:rPr lang="en-US" altLang="zh-TW" dirty="0" err="1" smtClean="0"/>
              <a:t>os.listdir</a:t>
            </a:r>
            <a:r>
              <a:rPr lang="en-US" altLang="zh-TW" dirty="0" smtClean="0"/>
              <a:t>(folder):</a:t>
            </a:r>
          </a:p>
          <a:p>
            <a:r>
              <a:rPr lang="en-US" altLang="zh-TW" dirty="0" smtClean="0"/>
              <a:t>            with open(</a:t>
            </a:r>
            <a:r>
              <a:rPr lang="en-US" altLang="zh-TW" dirty="0" err="1" smtClean="0"/>
              <a:t>os.path.join</a:t>
            </a:r>
            <a:r>
              <a:rPr lang="en-US" altLang="zh-TW" dirty="0" smtClean="0"/>
              <a:t>(folder, name), 'r') as reader:</a:t>
            </a:r>
          </a:p>
          <a:p>
            <a:r>
              <a:rPr lang="en-US" altLang="zh-TW" dirty="0" smtClean="0"/>
              <a:t>                  text = </a:t>
            </a:r>
            <a:r>
              <a:rPr lang="en-US" altLang="zh-TW" dirty="0" err="1" smtClean="0"/>
              <a:t>reader.read</a:t>
            </a:r>
            <a:r>
              <a:rPr lang="en-US" altLang="zh-TW" dirty="0" smtClean="0"/>
              <a:t>()</a:t>
            </a:r>
          </a:p>
          <a:p>
            <a:r>
              <a:rPr lang="en-US" altLang="zh-TW" dirty="0" smtClean="0"/>
              <a:t>            text = tokenize(text)</a:t>
            </a:r>
          </a:p>
          <a:p>
            <a:r>
              <a:rPr lang="en-US" altLang="zh-TW" dirty="0" smtClean="0"/>
              <a:t>            text = </a:t>
            </a:r>
            <a:r>
              <a:rPr lang="en-US" altLang="zh-TW" dirty="0" err="1" smtClean="0"/>
              <a:t>stop_word_removal</a:t>
            </a:r>
            <a:r>
              <a:rPr lang="en-US" altLang="zh-TW" dirty="0" smtClean="0"/>
              <a:t>(text)</a:t>
            </a:r>
          </a:p>
          <a:p>
            <a:r>
              <a:rPr lang="en-US" altLang="zh-TW" dirty="0" smtClean="0"/>
              <a:t>            text = </a:t>
            </a:r>
            <a:r>
              <a:rPr lang="en-US" altLang="zh-TW" dirty="0" err="1" smtClean="0"/>
              <a:t>reg_expressions</a:t>
            </a:r>
            <a:r>
              <a:rPr lang="en-US" altLang="zh-TW" dirty="0" smtClean="0"/>
              <a:t>(text)</a:t>
            </a:r>
          </a:p>
          <a:p>
            <a:r>
              <a:rPr lang="en-US" altLang="zh-TW" dirty="0" smtClean="0"/>
              <a:t>            </a:t>
            </a:r>
            <a:r>
              <a:rPr lang="en-US" altLang="zh-TW" dirty="0" err="1" smtClean="0"/>
              <a:t>data.append</a:t>
            </a:r>
            <a:r>
              <a:rPr lang="en-US" altLang="zh-TW" dirty="0" smtClean="0"/>
              <a:t>(text)</a:t>
            </a:r>
          </a:p>
          <a:p>
            <a:r>
              <a:rPr lang="en-US" altLang="zh-TW" dirty="0" smtClean="0"/>
              <a:t>            </a:t>
            </a:r>
            <a:r>
              <a:rPr lang="en-US" altLang="zh-TW" dirty="0" err="1" smtClean="0"/>
              <a:t>sentiments.append</a:t>
            </a:r>
            <a:r>
              <a:rPr lang="en-US" altLang="zh-TW" dirty="0" smtClean="0"/>
              <a:t>(sentiment)</a:t>
            </a:r>
          </a:p>
          <a:p>
            <a:r>
              <a:rPr lang="en-US" altLang="zh-TW" dirty="0" smtClean="0"/>
              <a:t>    </a:t>
            </a:r>
            <a:r>
              <a:rPr lang="en-US" altLang="zh-TW" dirty="0" err="1" smtClean="0"/>
              <a:t>data_np</a:t>
            </a:r>
            <a:r>
              <a:rPr lang="en-US" altLang="zh-TW" dirty="0" smtClean="0"/>
              <a:t> = </a:t>
            </a:r>
            <a:r>
              <a:rPr lang="en-US" altLang="zh-TW" dirty="0" err="1" smtClean="0"/>
              <a:t>np.array</a:t>
            </a:r>
            <a:r>
              <a:rPr lang="en-US" altLang="zh-TW" dirty="0" smtClean="0"/>
              <a:t>(data)</a:t>
            </a:r>
          </a:p>
          <a:p>
            <a:r>
              <a:rPr lang="en-US" altLang="zh-TW" dirty="0" smtClean="0"/>
              <a:t>    data, sentiments = </a:t>
            </a:r>
            <a:r>
              <a:rPr lang="en-US" altLang="zh-TW" dirty="0" err="1" smtClean="0"/>
              <a:t>unison_shuffle_data</a:t>
            </a:r>
            <a:r>
              <a:rPr lang="en-US" altLang="zh-TW" dirty="0" smtClean="0"/>
              <a:t>(</a:t>
            </a:r>
            <a:r>
              <a:rPr lang="en-US" altLang="zh-TW" dirty="0" err="1" smtClean="0"/>
              <a:t>data_np</a:t>
            </a:r>
            <a:r>
              <a:rPr lang="en-US" altLang="zh-TW" dirty="0" smtClean="0"/>
              <a:t>, sentiments)</a:t>
            </a:r>
          </a:p>
          <a:p>
            <a:r>
              <a:rPr lang="en-US" altLang="zh-TW" dirty="0" smtClean="0"/>
              <a:t>    </a:t>
            </a:r>
          </a:p>
          <a:p>
            <a:r>
              <a:rPr lang="en-US" altLang="zh-TW" dirty="0" smtClean="0"/>
              <a:t>    return data, sentiments</a:t>
            </a:r>
          </a:p>
          <a:p>
            <a:endParaRPr lang="en-US" altLang="zh-TW" dirty="0" smtClean="0"/>
          </a:p>
          <a:p>
            <a:r>
              <a:rPr lang="en-US" altLang="zh-TW" dirty="0" err="1" smtClean="0"/>
              <a:t>train_path</a:t>
            </a:r>
            <a:r>
              <a:rPr lang="en-US" altLang="zh-TW" dirty="0" smtClean="0"/>
              <a:t> = </a:t>
            </a:r>
            <a:r>
              <a:rPr lang="en-US" altLang="zh-TW" dirty="0" err="1" smtClean="0"/>
              <a:t>os.path.join</a:t>
            </a:r>
            <a:r>
              <a:rPr lang="en-US" altLang="zh-TW" dirty="0" smtClean="0"/>
              <a:t>('</a:t>
            </a:r>
            <a:r>
              <a:rPr lang="en-US" altLang="zh-TW" dirty="0" err="1" smtClean="0"/>
              <a:t>aclImdb</a:t>
            </a:r>
            <a:r>
              <a:rPr lang="en-US" altLang="zh-TW" dirty="0" smtClean="0"/>
              <a:t>', 'train')</a:t>
            </a:r>
          </a:p>
          <a:p>
            <a:r>
              <a:rPr lang="en-US" altLang="zh-TW" dirty="0" err="1" smtClean="0"/>
              <a:t>test_path</a:t>
            </a:r>
            <a:r>
              <a:rPr lang="en-US" altLang="zh-TW" dirty="0" smtClean="0"/>
              <a:t> = </a:t>
            </a:r>
            <a:r>
              <a:rPr lang="en-US" altLang="zh-TW" dirty="0" err="1" smtClean="0"/>
              <a:t>os.path.join</a:t>
            </a:r>
            <a:r>
              <a:rPr lang="en-US" altLang="zh-TW" dirty="0" smtClean="0"/>
              <a:t>('</a:t>
            </a:r>
            <a:r>
              <a:rPr lang="en-US" altLang="zh-TW" dirty="0" err="1" smtClean="0"/>
              <a:t>aclImdb</a:t>
            </a:r>
            <a:r>
              <a:rPr lang="en-US" altLang="zh-TW" dirty="0" smtClean="0"/>
              <a:t>', 'test')</a:t>
            </a:r>
          </a:p>
          <a:p>
            <a:r>
              <a:rPr lang="en-US" altLang="zh-TW" dirty="0" err="1" smtClean="0"/>
              <a:t>raw_data</a:t>
            </a:r>
            <a:r>
              <a:rPr lang="en-US" altLang="zh-TW" dirty="0" smtClean="0"/>
              <a:t>, </a:t>
            </a:r>
            <a:r>
              <a:rPr lang="en-US" altLang="zh-TW" dirty="0" err="1" smtClean="0"/>
              <a:t>raw_header</a:t>
            </a:r>
            <a:r>
              <a:rPr lang="en-US" altLang="zh-TW" dirty="0" smtClean="0"/>
              <a:t> = </a:t>
            </a:r>
            <a:r>
              <a:rPr lang="en-US" altLang="zh-TW" dirty="0" err="1" smtClean="0"/>
              <a:t>load_data</a:t>
            </a:r>
            <a:r>
              <a:rPr lang="en-US" altLang="zh-TW" dirty="0" smtClean="0"/>
              <a:t>(</a:t>
            </a:r>
            <a:r>
              <a:rPr lang="en-US" altLang="zh-TW" dirty="0" err="1" smtClean="0"/>
              <a:t>train_path</a:t>
            </a:r>
            <a:r>
              <a:rPr lang="en-US" altLang="zh-TW" dirty="0" smtClean="0"/>
              <a:t>)</a:t>
            </a:r>
          </a:p>
          <a:p>
            <a:endParaRPr lang="en-US" altLang="zh-TW" dirty="0" smtClean="0"/>
          </a:p>
          <a:p>
            <a:r>
              <a:rPr lang="en-US" altLang="zh-TW" dirty="0" smtClean="0"/>
              <a:t>print(</a:t>
            </a:r>
            <a:r>
              <a:rPr lang="en-US" altLang="zh-TW" dirty="0" err="1" smtClean="0"/>
              <a:t>raw_data.shape</a:t>
            </a:r>
            <a:r>
              <a:rPr lang="en-US" altLang="zh-TW" dirty="0" smtClean="0"/>
              <a:t>)</a:t>
            </a:r>
          </a:p>
          <a:p>
            <a:r>
              <a:rPr lang="en-US" altLang="zh-TW" dirty="0" smtClean="0"/>
              <a:t>print(</a:t>
            </a:r>
            <a:r>
              <a:rPr lang="en-US" altLang="zh-TW" dirty="0" err="1" smtClean="0"/>
              <a:t>len</a:t>
            </a:r>
            <a:r>
              <a:rPr lang="en-US" altLang="zh-TW" dirty="0" smtClean="0"/>
              <a:t>(</a:t>
            </a:r>
            <a:r>
              <a:rPr lang="en-US" altLang="zh-TW" dirty="0" err="1" smtClean="0"/>
              <a:t>raw_header</a:t>
            </a:r>
            <a:r>
              <a:rPr lang="en-US" altLang="zh-TW" dirty="0" smtClean="0"/>
              <a:t>))</a:t>
            </a:r>
            <a:endParaRPr lang="en-US" altLang="zh-TW" dirty="0"/>
          </a:p>
        </p:txBody>
      </p:sp>
    </p:spTree>
    <p:extLst>
      <p:ext uri="{BB962C8B-B14F-4D97-AF65-F5344CB8AC3E}">
        <p14:creationId xmlns:p14="http://schemas.microsoft.com/office/powerpoint/2010/main" val="4276898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91" y="700829"/>
            <a:ext cx="8819535" cy="2031325"/>
          </a:xfrm>
          <a:prstGeom prst="rect">
            <a:avLst/>
          </a:prstGeom>
        </p:spPr>
        <p:txBody>
          <a:bodyPr wrap="square">
            <a:spAutoFit/>
          </a:bodyPr>
          <a:lstStyle/>
          <a:p>
            <a:r>
              <a:rPr lang="en-US" altLang="zh-TW" dirty="0" smtClean="0"/>
              <a:t># Subsample required number of samples</a:t>
            </a:r>
          </a:p>
          <a:p>
            <a:r>
              <a:rPr lang="en-US" altLang="zh-TW" dirty="0" err="1" smtClean="0"/>
              <a:t>random_indices</a:t>
            </a:r>
            <a:r>
              <a:rPr lang="en-US" altLang="zh-TW" dirty="0" smtClean="0"/>
              <a:t> = </a:t>
            </a:r>
            <a:r>
              <a:rPr lang="en-US" altLang="zh-TW" dirty="0" err="1" smtClean="0"/>
              <a:t>np.random.choice</a:t>
            </a:r>
            <a:r>
              <a:rPr lang="en-US" altLang="zh-TW" dirty="0" smtClean="0"/>
              <a:t>(range(</a:t>
            </a:r>
            <a:r>
              <a:rPr lang="en-US" altLang="zh-TW" dirty="0" err="1" smtClean="0"/>
              <a:t>len</a:t>
            </a:r>
            <a:r>
              <a:rPr lang="en-US" altLang="zh-TW" dirty="0" smtClean="0"/>
              <a:t>(</a:t>
            </a:r>
            <a:r>
              <a:rPr lang="en-US" altLang="zh-TW" dirty="0" err="1" smtClean="0"/>
              <a:t>raw_header</a:t>
            </a:r>
            <a:r>
              <a:rPr lang="en-US" altLang="zh-TW" dirty="0" smtClean="0"/>
              <a:t>)),size=(</a:t>
            </a:r>
            <a:r>
              <a:rPr lang="en-US" altLang="zh-TW" dirty="0" err="1" smtClean="0"/>
              <a:t>Nsamp</a:t>
            </a:r>
            <a:r>
              <a:rPr lang="en-US" altLang="zh-TW" dirty="0" smtClean="0"/>
              <a:t>*2,),replace=False)</a:t>
            </a:r>
          </a:p>
          <a:p>
            <a:r>
              <a:rPr lang="en-US" altLang="zh-TW" dirty="0" err="1" smtClean="0"/>
              <a:t>data_train</a:t>
            </a:r>
            <a:r>
              <a:rPr lang="en-US" altLang="zh-TW" dirty="0" smtClean="0"/>
              <a:t> = </a:t>
            </a:r>
            <a:r>
              <a:rPr lang="en-US" altLang="zh-TW" dirty="0" err="1" smtClean="0"/>
              <a:t>raw_data</a:t>
            </a:r>
            <a:r>
              <a:rPr lang="en-US" altLang="zh-TW" dirty="0" smtClean="0"/>
              <a:t>[</a:t>
            </a:r>
            <a:r>
              <a:rPr lang="en-US" altLang="zh-TW" dirty="0" err="1" smtClean="0"/>
              <a:t>random_indices</a:t>
            </a:r>
            <a:r>
              <a:rPr lang="en-US" altLang="zh-TW" dirty="0" smtClean="0"/>
              <a:t>]</a:t>
            </a:r>
          </a:p>
          <a:p>
            <a:r>
              <a:rPr lang="en-US" altLang="zh-TW" dirty="0" smtClean="0"/>
              <a:t>header = </a:t>
            </a:r>
            <a:r>
              <a:rPr lang="en-US" altLang="zh-TW" dirty="0" err="1" smtClean="0"/>
              <a:t>raw_header</a:t>
            </a:r>
            <a:r>
              <a:rPr lang="en-US" altLang="zh-TW" dirty="0" smtClean="0"/>
              <a:t>[</a:t>
            </a:r>
            <a:r>
              <a:rPr lang="en-US" altLang="zh-TW" dirty="0" err="1" smtClean="0"/>
              <a:t>random_indices</a:t>
            </a:r>
            <a:r>
              <a:rPr lang="en-US" altLang="zh-TW" dirty="0" smtClean="0"/>
              <a:t>]</a:t>
            </a:r>
          </a:p>
          <a:p>
            <a:endParaRPr lang="en-US" altLang="zh-TW" dirty="0" smtClean="0"/>
          </a:p>
          <a:p>
            <a:r>
              <a:rPr lang="en-US" altLang="zh-TW" dirty="0" smtClean="0"/>
              <a:t>print("DEBUG::</a:t>
            </a:r>
            <a:r>
              <a:rPr lang="en-US" altLang="zh-TW" dirty="0" err="1" smtClean="0"/>
              <a:t>data_train</a:t>
            </a:r>
            <a:r>
              <a:rPr lang="en-US" altLang="zh-TW" dirty="0" smtClean="0"/>
              <a:t>::")</a:t>
            </a:r>
          </a:p>
          <a:p>
            <a:r>
              <a:rPr lang="en-US" altLang="zh-TW" dirty="0" smtClean="0"/>
              <a:t>print(</a:t>
            </a:r>
            <a:r>
              <a:rPr lang="en-US" altLang="zh-TW" dirty="0" err="1" smtClean="0"/>
              <a:t>data_train</a:t>
            </a:r>
            <a:r>
              <a:rPr lang="en-US" altLang="zh-TW" dirty="0" smtClean="0"/>
              <a:t>)</a:t>
            </a:r>
            <a:endParaRPr lang="zh-TW" altLang="en-US" dirty="0"/>
          </a:p>
        </p:txBody>
      </p:sp>
      <p:sp>
        <p:nvSpPr>
          <p:cNvPr id="3" name="矩形 2"/>
          <p:cNvSpPr/>
          <p:nvPr/>
        </p:nvSpPr>
        <p:spPr>
          <a:xfrm>
            <a:off x="565355" y="3269988"/>
            <a:ext cx="8234516" cy="2862322"/>
          </a:xfrm>
          <a:prstGeom prst="rect">
            <a:avLst/>
          </a:prstGeom>
          <a:solidFill>
            <a:schemeClr val="accent6">
              <a:lumMod val="20000"/>
              <a:lumOff val="80000"/>
            </a:schemeClr>
          </a:solidFill>
        </p:spPr>
        <p:txBody>
          <a:bodyPr wrap="square">
            <a:spAutoFit/>
          </a:bodyPr>
          <a:lstStyle/>
          <a:p>
            <a:r>
              <a:rPr lang="en-US" altLang="zh-TW" dirty="0" smtClean="0"/>
              <a:t>DEBUG::</a:t>
            </a:r>
            <a:r>
              <a:rPr lang="en-US" altLang="zh-TW" dirty="0" err="1" smtClean="0"/>
              <a:t>data_train</a:t>
            </a:r>
            <a:r>
              <a:rPr lang="en-US" altLang="zh-TW" dirty="0" smtClean="0"/>
              <a:t>::</a:t>
            </a:r>
          </a:p>
          <a:p>
            <a:r>
              <a:rPr lang="en-US" altLang="zh-TW" dirty="0" smtClean="0"/>
              <a:t>[list(['the', 'directors', 'cut', 'version', 'one', '</a:t>
            </a:r>
            <a:r>
              <a:rPr lang="en-US" altLang="zh-TW" dirty="0" err="1" smtClean="0"/>
              <a:t>i</a:t>
            </a:r>
            <a:r>
              <a:rPr lang="en-US" altLang="zh-TW" dirty="0" smtClean="0"/>
              <a:t>', 'saw', 'long', 'type', 'movie', 'almost', 'two', 'hours', 'way', 'long', 'if', 'choice', 'definitely', 'go', '</a:t>
            </a:r>
            <a:r>
              <a:rPr lang="en-US" altLang="zh-TW" dirty="0" err="1" smtClean="0"/>
              <a:t>nondirectors</a:t>
            </a:r>
            <a:r>
              <a:rPr lang="en-US" altLang="zh-TW" dirty="0" smtClean="0"/>
              <a:t>', '</a:t>
            </a:r>
            <a:r>
              <a:rPr lang="en-US" altLang="zh-TW" dirty="0" err="1" smtClean="0"/>
              <a:t>cutbr</a:t>
            </a:r>
            <a:r>
              <a:rPr lang="en-US" altLang="zh-TW" dirty="0" smtClean="0"/>
              <a:t>', '</a:t>
            </a:r>
            <a:r>
              <a:rPr lang="en-US" altLang="zh-TW" dirty="0" err="1" smtClean="0"/>
              <a:t>br</a:t>
            </a:r>
            <a:r>
              <a:rPr lang="en-US" altLang="zh-TW" dirty="0" smtClean="0"/>
              <a:t>', 'the', 'main', 'plot', 'almost', 'taken', 'all', 'movie', 'consists', 'main', 'part', 'several', 'murder', 'scenes', 'connected', 'feeling', '</a:t>
            </a:r>
            <a:r>
              <a:rPr lang="en-US" altLang="zh-TW" dirty="0" err="1" smtClean="0"/>
              <a:t>theyre</a:t>
            </a:r>
            <a:r>
              <a:rPr lang="en-US" altLang="zh-TW" dirty="0" smtClean="0"/>
              <a:t>', 'shown', 'order', 'fill', 'movie', '</a:t>
            </a:r>
            <a:r>
              <a:rPr lang="en-US" altLang="zh-TW" dirty="0" err="1" smtClean="0"/>
              <a:t>splatterish</a:t>
            </a:r>
            <a:r>
              <a:rPr lang="en-US" altLang="zh-TW" dirty="0" smtClean="0"/>
              <a:t>', 'violence', 'the', 'connection', 'revealed', 'latter', 'part', 'lack', 'context', 'bored', 'long', '</a:t>
            </a:r>
            <a:r>
              <a:rPr lang="en-US" altLang="zh-TW" dirty="0" err="1" smtClean="0"/>
              <a:t>i</a:t>
            </a:r>
            <a:r>
              <a:rPr lang="en-US" altLang="zh-TW" dirty="0" smtClean="0"/>
              <a:t>', '</a:t>
            </a:r>
            <a:r>
              <a:rPr lang="en-US" altLang="zh-TW" dirty="0" err="1" smtClean="0"/>
              <a:t>therebr</a:t>
            </a:r>
            <a:r>
              <a:rPr lang="en-US" altLang="zh-TW" dirty="0" smtClean="0"/>
              <a:t>', '</a:t>
            </a:r>
            <a:r>
              <a:rPr lang="en-US" altLang="zh-TW" dirty="0" err="1" smtClean="0"/>
              <a:t>br</a:t>
            </a:r>
            <a:r>
              <a:rPr lang="en-US" altLang="zh-TW" dirty="0" smtClean="0"/>
              <a:t>', 'as', 'horror', 'movie', 'work', 'you', 'never', 'get', 'required', 'feel', 'characters', 'due', 'mediocre', 'acting', 'general', 'disposition', 'character', 'presented', '', 'minutes', 'later', 'character', 'dead', 'this', 'pictures', 'strong', 'side', 'lies', 'splatter', 'part'])</a:t>
            </a:r>
            <a:endParaRPr lang="zh-TW" altLang="en-US" dirty="0"/>
          </a:p>
        </p:txBody>
      </p:sp>
    </p:spTree>
    <p:extLst>
      <p:ext uri="{BB962C8B-B14F-4D97-AF65-F5344CB8AC3E}">
        <p14:creationId xmlns:p14="http://schemas.microsoft.com/office/powerpoint/2010/main" val="3106301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0490" y="2474026"/>
            <a:ext cx="7526594" cy="1477328"/>
          </a:xfrm>
          <a:prstGeom prst="rect">
            <a:avLst/>
          </a:prstGeom>
        </p:spPr>
        <p:txBody>
          <a:bodyPr wrap="square">
            <a:spAutoFit/>
          </a:bodyPr>
          <a:lstStyle/>
          <a:p>
            <a:r>
              <a:rPr lang="en-US" altLang="zh-TW" dirty="0" err="1" smtClean="0"/>
              <a:t>unique_elements</a:t>
            </a:r>
            <a:r>
              <a:rPr lang="en-US" altLang="zh-TW" dirty="0" smtClean="0"/>
              <a:t>, </a:t>
            </a:r>
            <a:r>
              <a:rPr lang="en-US" altLang="zh-TW" dirty="0" err="1" smtClean="0"/>
              <a:t>counts_elements</a:t>
            </a:r>
            <a:r>
              <a:rPr lang="en-US" altLang="zh-TW" dirty="0" smtClean="0"/>
              <a:t> = </a:t>
            </a:r>
            <a:r>
              <a:rPr lang="en-US" altLang="zh-TW" dirty="0" err="1" smtClean="0"/>
              <a:t>np.unique</a:t>
            </a:r>
            <a:r>
              <a:rPr lang="en-US" altLang="zh-TW" dirty="0" smtClean="0"/>
              <a:t>(header, </a:t>
            </a:r>
            <a:r>
              <a:rPr lang="en-US" altLang="zh-TW" dirty="0" err="1" smtClean="0"/>
              <a:t>return_counts</a:t>
            </a:r>
            <a:r>
              <a:rPr lang="en-US" altLang="zh-TW" dirty="0" smtClean="0"/>
              <a:t>=True)</a:t>
            </a:r>
          </a:p>
          <a:p>
            <a:endParaRPr lang="en-US" altLang="zh-TW" dirty="0" smtClean="0"/>
          </a:p>
          <a:p>
            <a:r>
              <a:rPr lang="en-US" altLang="zh-TW" dirty="0" smtClean="0"/>
              <a:t>print("Sentiments and their frequencies:")</a:t>
            </a:r>
          </a:p>
          <a:p>
            <a:r>
              <a:rPr lang="en-US" altLang="zh-TW" dirty="0" smtClean="0"/>
              <a:t>print(</a:t>
            </a:r>
            <a:r>
              <a:rPr lang="en-US" altLang="zh-TW" dirty="0" err="1" smtClean="0"/>
              <a:t>unique_elements</a:t>
            </a:r>
            <a:r>
              <a:rPr lang="en-US" altLang="zh-TW" dirty="0" smtClean="0"/>
              <a:t>)</a:t>
            </a:r>
          </a:p>
          <a:p>
            <a:r>
              <a:rPr lang="en-US" altLang="zh-TW" dirty="0" smtClean="0"/>
              <a:t>print(</a:t>
            </a:r>
            <a:r>
              <a:rPr lang="en-US" altLang="zh-TW" dirty="0" err="1" smtClean="0"/>
              <a:t>counts_elements</a:t>
            </a:r>
            <a:r>
              <a:rPr lang="en-US" altLang="zh-TW" dirty="0" smtClean="0"/>
              <a:t>)</a:t>
            </a:r>
            <a:endParaRPr lang="zh-TW" altLang="en-US" dirty="0"/>
          </a:p>
        </p:txBody>
      </p:sp>
      <p:sp>
        <p:nvSpPr>
          <p:cNvPr id="3" name="矩形 2"/>
          <p:cNvSpPr/>
          <p:nvPr/>
        </p:nvSpPr>
        <p:spPr>
          <a:xfrm>
            <a:off x="850489" y="1118871"/>
            <a:ext cx="7044813" cy="646331"/>
          </a:xfrm>
          <a:prstGeom prst="rect">
            <a:avLst/>
          </a:prstGeom>
        </p:spPr>
        <p:txBody>
          <a:bodyPr wrap="square">
            <a:spAutoFit/>
          </a:bodyPr>
          <a:lstStyle/>
          <a:p>
            <a:r>
              <a:rPr lang="en-US" altLang="zh-TW" dirty="0" smtClean="0"/>
              <a:t>Display sentiments and their frequencies in the dataset, to ensure it is roughly balanced between classes</a:t>
            </a:r>
            <a:endParaRPr lang="zh-TW" altLang="en-US" dirty="0"/>
          </a:p>
        </p:txBody>
      </p:sp>
      <p:sp>
        <p:nvSpPr>
          <p:cNvPr id="4" name="矩形 3"/>
          <p:cNvSpPr/>
          <p:nvPr/>
        </p:nvSpPr>
        <p:spPr>
          <a:xfrm>
            <a:off x="1440426" y="4542191"/>
            <a:ext cx="4572000" cy="923330"/>
          </a:xfrm>
          <a:prstGeom prst="rect">
            <a:avLst/>
          </a:prstGeom>
          <a:solidFill>
            <a:schemeClr val="accent6">
              <a:lumMod val="20000"/>
              <a:lumOff val="80000"/>
            </a:schemeClr>
          </a:solidFill>
        </p:spPr>
        <p:txBody>
          <a:bodyPr>
            <a:spAutoFit/>
          </a:bodyPr>
          <a:lstStyle/>
          <a:p>
            <a:r>
              <a:rPr lang="en-US" altLang="zh-TW" dirty="0" smtClean="0"/>
              <a:t>Sentiments and their frequencies:</a:t>
            </a:r>
          </a:p>
          <a:p>
            <a:r>
              <a:rPr lang="en-US" altLang="zh-TW" dirty="0" smtClean="0"/>
              <a:t>[0 1]</a:t>
            </a:r>
          </a:p>
          <a:p>
            <a:r>
              <a:rPr lang="en-US" altLang="zh-TW" dirty="0" smtClean="0"/>
              <a:t>[ 983 1017]</a:t>
            </a:r>
            <a:endParaRPr lang="zh-TW" altLang="en-US" dirty="0"/>
          </a:p>
        </p:txBody>
      </p:sp>
    </p:spTree>
    <p:extLst>
      <p:ext uri="{BB962C8B-B14F-4D97-AF65-F5344CB8AC3E}">
        <p14:creationId xmlns:p14="http://schemas.microsoft.com/office/powerpoint/2010/main" val="413457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負評</a:t>
            </a:r>
            <a:endParaRPr lang="zh-TW" altLang="en-US" dirty="0"/>
          </a:p>
        </p:txBody>
      </p:sp>
      <p:sp>
        <p:nvSpPr>
          <p:cNvPr id="3" name="矩形 2"/>
          <p:cNvSpPr/>
          <p:nvPr/>
        </p:nvSpPr>
        <p:spPr>
          <a:xfrm>
            <a:off x="545689" y="1812380"/>
            <a:ext cx="7516763" cy="3416320"/>
          </a:xfrm>
          <a:prstGeom prst="rect">
            <a:avLst/>
          </a:prstGeom>
        </p:spPr>
        <p:txBody>
          <a:bodyPr wrap="square">
            <a:spAutoFit/>
          </a:bodyPr>
          <a:lstStyle/>
          <a:p>
            <a:r>
              <a:rPr lang="en-US" altLang="zh-TW" dirty="0" smtClean="0"/>
              <a:t>Once again Mr. Costner has dragged out a movie for far longer than necessary. Aside from the terrific sea rescue sequences, of which there are very few I just did not care about any of the characters. Most of us have ghosts in the closet, and Costner's character are realized early on, and then forgotten until much later, by which time I did not care. The character we should really care about is a very cocky, overconfident Ashton Kutcher. The problem is he comes off as kid who thinks he's better than anyone else around him and shows no signs of a cluttered closet. His only obstacle appears to be winning over Costner. Finally when we are well past the half way point of this stinker, Costner tells us all about Kutcher's ghosts. We are told why Kutcher is driven to be the best with no prior inkling or foreshadowing. No magic here, it was all I could do to keep from turning it off an hour in.</a:t>
            </a:r>
            <a:endParaRPr lang="zh-TW" altLang="en-US" dirty="0"/>
          </a:p>
        </p:txBody>
      </p:sp>
    </p:spTree>
    <p:extLst>
      <p:ext uri="{BB962C8B-B14F-4D97-AF65-F5344CB8AC3E}">
        <p14:creationId xmlns:p14="http://schemas.microsoft.com/office/powerpoint/2010/main" val="1364490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620" y="835430"/>
            <a:ext cx="4176400" cy="523220"/>
          </a:xfrm>
          <a:prstGeom prst="rect">
            <a:avLst/>
          </a:prstGeom>
        </p:spPr>
        <p:txBody>
          <a:bodyPr wrap="none">
            <a:spAutoFit/>
          </a:bodyPr>
          <a:lstStyle/>
          <a:p>
            <a:r>
              <a:rPr lang="en-US" altLang="zh-TW" sz="2800" dirty="0" err="1" smtClean="0"/>
              <a:t>Featurize</a:t>
            </a:r>
            <a:r>
              <a:rPr lang="en-US" altLang="zh-TW" sz="2800" dirty="0" smtClean="0"/>
              <a:t> and Create Labels</a:t>
            </a:r>
            <a:endParaRPr lang="zh-TW" altLang="en-US" sz="2800" dirty="0"/>
          </a:p>
        </p:txBody>
      </p:sp>
      <p:sp>
        <p:nvSpPr>
          <p:cNvPr id="3" name="矩形 2"/>
          <p:cNvSpPr/>
          <p:nvPr/>
        </p:nvSpPr>
        <p:spPr>
          <a:xfrm>
            <a:off x="811161" y="1787465"/>
            <a:ext cx="6916994" cy="646331"/>
          </a:xfrm>
          <a:prstGeom prst="rect">
            <a:avLst/>
          </a:prstGeom>
        </p:spPr>
        <p:txBody>
          <a:bodyPr wrap="square">
            <a:spAutoFit/>
          </a:bodyPr>
          <a:lstStyle/>
          <a:p>
            <a:r>
              <a:rPr lang="en-US" altLang="zh-TW" dirty="0" err="1" smtClean="0"/>
              <a:t>EmbeddingVectors</a:t>
            </a:r>
            <a:r>
              <a:rPr lang="en-US" altLang="zh-TW" dirty="0" smtClean="0"/>
              <a:t> = </a:t>
            </a:r>
            <a:r>
              <a:rPr lang="en-US" altLang="zh-TW" dirty="0" err="1" smtClean="0"/>
              <a:t>assemble_embedding_vectors</a:t>
            </a:r>
            <a:r>
              <a:rPr lang="en-US" altLang="zh-TW" dirty="0" smtClean="0"/>
              <a:t>(</a:t>
            </a:r>
            <a:r>
              <a:rPr lang="en-US" altLang="zh-TW" dirty="0" err="1" smtClean="0"/>
              <a:t>data_train</a:t>
            </a:r>
            <a:r>
              <a:rPr lang="en-US" altLang="zh-TW" dirty="0" smtClean="0"/>
              <a:t>)</a:t>
            </a:r>
          </a:p>
          <a:p>
            <a:r>
              <a:rPr lang="en-US" altLang="zh-TW" dirty="0" smtClean="0"/>
              <a:t>print(</a:t>
            </a:r>
            <a:r>
              <a:rPr lang="en-US" altLang="zh-TW" dirty="0" err="1" smtClean="0"/>
              <a:t>EmbeddingVectors</a:t>
            </a:r>
            <a:r>
              <a:rPr lang="en-US" altLang="zh-TW" dirty="0" smtClean="0"/>
              <a:t>)</a:t>
            </a:r>
            <a:endParaRPr lang="zh-TW" altLang="en-US" dirty="0"/>
          </a:p>
        </p:txBody>
      </p:sp>
      <p:sp>
        <p:nvSpPr>
          <p:cNvPr id="4" name="矩形 3"/>
          <p:cNvSpPr/>
          <p:nvPr/>
        </p:nvSpPr>
        <p:spPr>
          <a:xfrm>
            <a:off x="846368" y="2744624"/>
            <a:ext cx="6846580" cy="3693319"/>
          </a:xfrm>
          <a:prstGeom prst="rect">
            <a:avLst/>
          </a:prstGeom>
        </p:spPr>
        <p:txBody>
          <a:bodyPr wrap="square">
            <a:spAutoFit/>
          </a:bodyPr>
          <a:lstStyle/>
          <a:p>
            <a:r>
              <a:rPr lang="en-US" altLang="zh-TW" dirty="0" smtClean="0"/>
              <a:t>[[-0.07250428 -0.02761469 -0.1478848  ...  0.14344926  0.0716166</a:t>
            </a:r>
          </a:p>
          <a:p>
            <a:r>
              <a:rPr lang="en-US" altLang="zh-TW" dirty="0" smtClean="0"/>
              <a:t>   0.00817212]</a:t>
            </a:r>
          </a:p>
          <a:p>
            <a:r>
              <a:rPr lang="en-US" altLang="zh-TW" dirty="0" smtClean="0"/>
              <a:t> [-0.06704681 -0.02430123 -0.1739931  ...  0.1393764   0.1908965</a:t>
            </a:r>
          </a:p>
          <a:p>
            <a:r>
              <a:rPr lang="en-US" altLang="zh-TW" dirty="0" smtClean="0"/>
              <a:t>   0.06567684]</a:t>
            </a:r>
          </a:p>
          <a:p>
            <a:r>
              <a:rPr lang="en-US" altLang="zh-TW" dirty="0" smtClean="0"/>
              <a:t> [-0.05340912 -0.03200554 -0.15063585 ...  0.16902418  0.08941903</a:t>
            </a:r>
          </a:p>
          <a:p>
            <a:r>
              <a:rPr lang="en-US" altLang="zh-TW" dirty="0" smtClean="0"/>
              <a:t>   0.00209699]</a:t>
            </a:r>
          </a:p>
          <a:p>
            <a:r>
              <a:rPr lang="en-US" altLang="zh-TW" dirty="0" smtClean="0"/>
              <a:t> ...</a:t>
            </a:r>
          </a:p>
          <a:p>
            <a:r>
              <a:rPr lang="en-US" altLang="zh-TW" dirty="0" smtClean="0"/>
              <a:t> [-0.01904686 -0.04611962 -0.20534602 ...  0.13719371  0.1643592</a:t>
            </a:r>
          </a:p>
          <a:p>
            <a:r>
              <a:rPr lang="en-US" altLang="zh-TW" dirty="0" smtClean="0"/>
              <a:t>   0.07999481]</a:t>
            </a:r>
          </a:p>
          <a:p>
            <a:r>
              <a:rPr lang="en-US" altLang="zh-TW" dirty="0" smtClean="0"/>
              <a:t> [-0.15579307 -0.0124148  -0.13269857 ...  0.11967064  0.17055897</a:t>
            </a:r>
          </a:p>
          <a:p>
            <a:r>
              <a:rPr lang="en-US" altLang="zh-TW" dirty="0" smtClean="0"/>
              <a:t>   0.01267438]</a:t>
            </a:r>
          </a:p>
          <a:p>
            <a:r>
              <a:rPr lang="en-US" altLang="zh-TW" dirty="0" smtClean="0"/>
              <a:t> [-0.05052713 -0.03807216 -0.15434606 ...  0.12438641  0.11319246</a:t>
            </a:r>
          </a:p>
          <a:p>
            <a:r>
              <a:rPr lang="en-US" altLang="zh-TW" dirty="0" smtClean="0"/>
              <a:t>   0.02017402]]</a:t>
            </a:r>
            <a:endParaRPr lang="zh-TW" altLang="en-US" dirty="0"/>
          </a:p>
        </p:txBody>
      </p:sp>
    </p:spTree>
    <p:extLst>
      <p:ext uri="{BB962C8B-B14F-4D97-AF65-F5344CB8AC3E}">
        <p14:creationId xmlns:p14="http://schemas.microsoft.com/office/powerpoint/2010/main" val="4255288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9148" y="861195"/>
            <a:ext cx="6730181" cy="4524315"/>
          </a:xfrm>
          <a:prstGeom prst="rect">
            <a:avLst/>
          </a:prstGeom>
        </p:spPr>
        <p:txBody>
          <a:bodyPr wrap="square">
            <a:spAutoFit/>
          </a:bodyPr>
          <a:lstStyle/>
          <a:p>
            <a:r>
              <a:rPr lang="en-US" altLang="zh-TW" dirty="0" smtClean="0"/>
              <a:t>data = </a:t>
            </a:r>
            <a:r>
              <a:rPr lang="en-US" altLang="zh-TW" dirty="0" err="1" smtClean="0"/>
              <a:t>EmbeddingVectors</a:t>
            </a:r>
            <a:endParaRPr lang="en-US" altLang="zh-TW" dirty="0" smtClean="0"/>
          </a:p>
          <a:p>
            <a:endParaRPr lang="en-US" altLang="zh-TW" dirty="0" smtClean="0"/>
          </a:p>
          <a:p>
            <a:r>
              <a:rPr lang="en-US" altLang="zh-TW" dirty="0" err="1" smtClean="0"/>
              <a:t>idx</a:t>
            </a:r>
            <a:r>
              <a:rPr lang="en-US" altLang="zh-TW" dirty="0" smtClean="0"/>
              <a:t> = </a:t>
            </a:r>
            <a:r>
              <a:rPr lang="en-US" altLang="zh-TW" dirty="0" err="1" smtClean="0"/>
              <a:t>int</a:t>
            </a:r>
            <a:r>
              <a:rPr lang="en-US" altLang="zh-TW" dirty="0" smtClean="0"/>
              <a:t>(0.7*</a:t>
            </a:r>
            <a:r>
              <a:rPr lang="en-US" altLang="zh-TW" dirty="0" err="1" smtClean="0"/>
              <a:t>data.shape</a:t>
            </a:r>
            <a:r>
              <a:rPr lang="en-US" altLang="zh-TW" dirty="0" smtClean="0"/>
              <a:t>[0])</a:t>
            </a:r>
          </a:p>
          <a:p>
            <a:endParaRPr lang="en-US" altLang="zh-TW" dirty="0" smtClean="0"/>
          </a:p>
          <a:p>
            <a:r>
              <a:rPr lang="en-US" altLang="zh-TW" dirty="0" smtClean="0"/>
              <a:t># 70% of data for training</a:t>
            </a:r>
          </a:p>
          <a:p>
            <a:r>
              <a:rPr lang="en-US" altLang="zh-TW" dirty="0" err="1" smtClean="0"/>
              <a:t>train_x</a:t>
            </a:r>
            <a:r>
              <a:rPr lang="en-US" altLang="zh-TW" dirty="0" smtClean="0"/>
              <a:t> = data[:</a:t>
            </a:r>
            <a:r>
              <a:rPr lang="en-US" altLang="zh-TW" dirty="0" err="1" smtClean="0"/>
              <a:t>idx</a:t>
            </a:r>
            <a:r>
              <a:rPr lang="en-US" altLang="zh-TW" dirty="0" smtClean="0"/>
              <a:t>,:]</a:t>
            </a:r>
          </a:p>
          <a:p>
            <a:r>
              <a:rPr lang="en-US" altLang="zh-TW" dirty="0" err="1" smtClean="0"/>
              <a:t>train_y</a:t>
            </a:r>
            <a:r>
              <a:rPr lang="en-US" altLang="zh-TW" dirty="0" smtClean="0"/>
              <a:t> = header[:</a:t>
            </a:r>
            <a:r>
              <a:rPr lang="en-US" altLang="zh-TW" dirty="0" err="1" smtClean="0"/>
              <a:t>idx</a:t>
            </a:r>
            <a:r>
              <a:rPr lang="en-US" altLang="zh-TW" dirty="0" smtClean="0"/>
              <a:t>]</a:t>
            </a:r>
          </a:p>
          <a:p>
            <a:r>
              <a:rPr lang="en-US" altLang="zh-TW" dirty="0" smtClean="0"/>
              <a:t># # remaining 30% for testing</a:t>
            </a:r>
          </a:p>
          <a:p>
            <a:r>
              <a:rPr lang="en-US" altLang="zh-TW" dirty="0" err="1" smtClean="0"/>
              <a:t>test_x</a:t>
            </a:r>
            <a:r>
              <a:rPr lang="en-US" altLang="zh-TW" dirty="0" smtClean="0"/>
              <a:t> = data[</a:t>
            </a:r>
            <a:r>
              <a:rPr lang="en-US" altLang="zh-TW" dirty="0" err="1" smtClean="0"/>
              <a:t>idx</a:t>
            </a:r>
            <a:r>
              <a:rPr lang="en-US" altLang="zh-TW" dirty="0" smtClean="0"/>
              <a:t>:,:]</a:t>
            </a:r>
          </a:p>
          <a:p>
            <a:r>
              <a:rPr lang="en-US" altLang="zh-TW" dirty="0" err="1" smtClean="0"/>
              <a:t>test_y</a:t>
            </a:r>
            <a:r>
              <a:rPr lang="en-US" altLang="zh-TW" dirty="0" smtClean="0"/>
              <a:t> = header[</a:t>
            </a:r>
            <a:r>
              <a:rPr lang="en-US" altLang="zh-TW" dirty="0" err="1" smtClean="0"/>
              <a:t>idx</a:t>
            </a:r>
            <a:r>
              <a:rPr lang="en-US" altLang="zh-TW" dirty="0" smtClean="0"/>
              <a:t>:] </a:t>
            </a:r>
          </a:p>
          <a:p>
            <a:endParaRPr lang="en-US" altLang="zh-TW" dirty="0" smtClean="0"/>
          </a:p>
          <a:p>
            <a:r>
              <a:rPr lang="en-US" altLang="zh-TW" dirty="0" smtClean="0"/>
              <a:t>print("</a:t>
            </a:r>
            <a:r>
              <a:rPr lang="en-US" altLang="zh-TW" dirty="0" err="1" smtClean="0"/>
              <a:t>train_x</a:t>
            </a:r>
            <a:r>
              <a:rPr lang="en-US" altLang="zh-TW" dirty="0" smtClean="0"/>
              <a:t>/</a:t>
            </a:r>
            <a:r>
              <a:rPr lang="en-US" altLang="zh-TW" dirty="0" err="1" smtClean="0"/>
              <a:t>train_y</a:t>
            </a:r>
            <a:r>
              <a:rPr lang="en-US" altLang="zh-TW" dirty="0" smtClean="0"/>
              <a:t> list details, to make sure it is of the right form:")</a:t>
            </a:r>
          </a:p>
          <a:p>
            <a:r>
              <a:rPr lang="en-US" altLang="zh-TW" dirty="0" smtClean="0"/>
              <a:t>print(</a:t>
            </a:r>
            <a:r>
              <a:rPr lang="en-US" altLang="zh-TW" dirty="0" err="1" smtClean="0"/>
              <a:t>len</a:t>
            </a:r>
            <a:r>
              <a:rPr lang="en-US" altLang="zh-TW" dirty="0" smtClean="0"/>
              <a:t>(</a:t>
            </a:r>
            <a:r>
              <a:rPr lang="en-US" altLang="zh-TW" dirty="0" err="1" smtClean="0"/>
              <a:t>train_x</a:t>
            </a:r>
            <a:r>
              <a:rPr lang="en-US" altLang="zh-TW" dirty="0" smtClean="0"/>
              <a:t>))</a:t>
            </a:r>
          </a:p>
          <a:p>
            <a:r>
              <a:rPr lang="en-US" altLang="zh-TW" dirty="0" smtClean="0"/>
              <a:t>print(</a:t>
            </a:r>
            <a:r>
              <a:rPr lang="en-US" altLang="zh-TW" dirty="0" err="1" smtClean="0"/>
              <a:t>train_x</a:t>
            </a:r>
            <a:r>
              <a:rPr lang="en-US" altLang="zh-TW" dirty="0" smtClean="0"/>
              <a:t>)</a:t>
            </a:r>
          </a:p>
          <a:p>
            <a:r>
              <a:rPr lang="en-US" altLang="zh-TW" dirty="0" smtClean="0"/>
              <a:t>print(</a:t>
            </a:r>
            <a:r>
              <a:rPr lang="en-US" altLang="zh-TW" dirty="0" err="1" smtClean="0"/>
              <a:t>train_y</a:t>
            </a:r>
            <a:r>
              <a:rPr lang="en-US" altLang="zh-TW" dirty="0" smtClean="0"/>
              <a:t>[:5])</a:t>
            </a:r>
          </a:p>
          <a:p>
            <a:r>
              <a:rPr lang="en-US" altLang="zh-TW" dirty="0" smtClean="0"/>
              <a:t>print(</a:t>
            </a:r>
            <a:r>
              <a:rPr lang="en-US" altLang="zh-TW" dirty="0" err="1" smtClean="0"/>
              <a:t>len</a:t>
            </a:r>
            <a:r>
              <a:rPr lang="en-US" altLang="zh-TW" dirty="0" smtClean="0"/>
              <a:t>(</a:t>
            </a:r>
            <a:r>
              <a:rPr lang="en-US" altLang="zh-TW" dirty="0" err="1" smtClean="0"/>
              <a:t>train_y</a:t>
            </a:r>
            <a:r>
              <a:rPr lang="en-US" altLang="zh-TW" dirty="0" smtClean="0"/>
              <a:t>))</a:t>
            </a:r>
            <a:endParaRPr lang="zh-TW" altLang="en-US" dirty="0"/>
          </a:p>
        </p:txBody>
      </p:sp>
    </p:spTree>
    <p:extLst>
      <p:ext uri="{BB962C8B-B14F-4D97-AF65-F5344CB8AC3E}">
        <p14:creationId xmlns:p14="http://schemas.microsoft.com/office/powerpoint/2010/main" val="2463742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0993" y="904421"/>
            <a:ext cx="7693742" cy="4801314"/>
          </a:xfrm>
          <a:prstGeom prst="rect">
            <a:avLst/>
          </a:prstGeom>
        </p:spPr>
        <p:txBody>
          <a:bodyPr wrap="square">
            <a:spAutoFit/>
          </a:bodyPr>
          <a:lstStyle/>
          <a:p>
            <a:r>
              <a:rPr lang="en-US" altLang="zh-TW" dirty="0" err="1" smtClean="0"/>
              <a:t>train_x</a:t>
            </a:r>
            <a:r>
              <a:rPr lang="en-US" altLang="zh-TW" dirty="0" smtClean="0"/>
              <a:t>/</a:t>
            </a:r>
            <a:r>
              <a:rPr lang="en-US" altLang="zh-TW" dirty="0" err="1" smtClean="0"/>
              <a:t>train_y</a:t>
            </a:r>
            <a:r>
              <a:rPr lang="en-US" altLang="zh-TW" dirty="0" smtClean="0"/>
              <a:t> list details, to make sure it is of the right form:</a:t>
            </a:r>
          </a:p>
          <a:p>
            <a:r>
              <a:rPr lang="en-US" altLang="zh-TW" dirty="0" smtClean="0"/>
              <a:t>1400</a:t>
            </a:r>
          </a:p>
          <a:p>
            <a:r>
              <a:rPr lang="en-US" altLang="zh-TW" dirty="0" smtClean="0"/>
              <a:t>[[-0.07250428 -0.02761469 -0.1478848  ...  0.14344926  0.0716166</a:t>
            </a:r>
          </a:p>
          <a:p>
            <a:r>
              <a:rPr lang="en-US" altLang="zh-TW" dirty="0" smtClean="0"/>
              <a:t>   0.00817212]</a:t>
            </a:r>
          </a:p>
          <a:p>
            <a:r>
              <a:rPr lang="en-US" altLang="zh-TW" dirty="0" smtClean="0"/>
              <a:t> [-0.06704681 -0.02430123 -0.1739931  ...  0.1393764   0.1908965</a:t>
            </a:r>
          </a:p>
          <a:p>
            <a:r>
              <a:rPr lang="en-US" altLang="zh-TW" dirty="0" smtClean="0"/>
              <a:t>   0.06567684]</a:t>
            </a:r>
          </a:p>
          <a:p>
            <a:r>
              <a:rPr lang="en-US" altLang="zh-TW" dirty="0" smtClean="0"/>
              <a:t> [-0.05340912 -0.03200554 -0.15063585 ...  0.16902418  0.08941903</a:t>
            </a:r>
          </a:p>
          <a:p>
            <a:r>
              <a:rPr lang="en-US" altLang="zh-TW" dirty="0" smtClean="0"/>
              <a:t>   0.00209699]</a:t>
            </a:r>
          </a:p>
          <a:p>
            <a:r>
              <a:rPr lang="en-US" altLang="zh-TW" dirty="0" smtClean="0"/>
              <a:t> ...</a:t>
            </a:r>
          </a:p>
          <a:p>
            <a:r>
              <a:rPr lang="en-US" altLang="zh-TW" dirty="0" smtClean="0"/>
              <a:t> [-0.06434063 -0.0638198  -0.12337892 ...  0.15882063  0.08492141</a:t>
            </a:r>
          </a:p>
          <a:p>
            <a:r>
              <a:rPr lang="en-US" altLang="zh-TW" dirty="0" smtClean="0"/>
              <a:t>  -0.01164086]</a:t>
            </a:r>
          </a:p>
          <a:p>
            <a:r>
              <a:rPr lang="en-US" altLang="zh-TW" dirty="0" smtClean="0"/>
              <a:t> [-0.05291646 -0.03687134 -0.21242349 ...  0.18171945  0.09208806</a:t>
            </a:r>
          </a:p>
          <a:p>
            <a:r>
              <a:rPr lang="en-US" altLang="zh-TW" dirty="0" smtClean="0"/>
              <a:t>   0.01074446]</a:t>
            </a:r>
          </a:p>
          <a:p>
            <a:r>
              <a:rPr lang="en-US" altLang="zh-TW" dirty="0" smtClean="0"/>
              <a:t> [-0.08115448 -0.04664755 -0.14050297 ...  0.1007626   0.19478704</a:t>
            </a:r>
          </a:p>
          <a:p>
            <a:r>
              <a:rPr lang="en-US" altLang="zh-TW" dirty="0" smtClean="0"/>
              <a:t>   0.02694179]]</a:t>
            </a:r>
          </a:p>
          <a:p>
            <a:r>
              <a:rPr lang="en-US" altLang="zh-TW" dirty="0" smtClean="0"/>
              <a:t>[0 1 0 0 0]</a:t>
            </a:r>
          </a:p>
          <a:p>
            <a:r>
              <a:rPr lang="en-US" altLang="zh-TW" dirty="0" smtClean="0"/>
              <a:t>1400</a:t>
            </a:r>
            <a:endParaRPr lang="zh-TW" altLang="en-US" dirty="0"/>
          </a:p>
        </p:txBody>
      </p:sp>
    </p:spTree>
    <p:extLst>
      <p:ext uri="{BB962C8B-B14F-4D97-AF65-F5344CB8AC3E}">
        <p14:creationId xmlns:p14="http://schemas.microsoft.com/office/powerpoint/2010/main" val="1616581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8891" y="451973"/>
            <a:ext cx="5543954" cy="461665"/>
          </a:xfrm>
          <a:prstGeom prst="rect">
            <a:avLst/>
          </a:prstGeom>
        </p:spPr>
        <p:txBody>
          <a:bodyPr wrap="none">
            <a:spAutoFit/>
          </a:bodyPr>
          <a:lstStyle/>
          <a:p>
            <a:r>
              <a:rPr lang="en-US" altLang="zh-TW" sz="2400" dirty="0" smtClean="0"/>
              <a:t>Putting It All Together To Assemble Dataset</a:t>
            </a:r>
            <a:endParaRPr lang="zh-TW" altLang="en-US" sz="2400" dirty="0"/>
          </a:p>
        </p:txBody>
      </p:sp>
    </p:spTree>
    <p:extLst>
      <p:ext uri="{BB962C8B-B14F-4D97-AF65-F5344CB8AC3E}">
        <p14:creationId xmlns:p14="http://schemas.microsoft.com/office/powerpoint/2010/main" val="1841184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068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a:t>
            </a:r>
            <a:r>
              <a:rPr lang="en-US" altLang="zh-TW" dirty="0" smtClean="0"/>
              <a:t>:</a:t>
            </a:r>
            <a:r>
              <a:rPr lang="zh-TW" altLang="en-US" dirty="0" smtClean="0"/>
              <a:t> </a:t>
            </a:r>
            <a:r>
              <a:rPr lang="en-US" altLang="zh-TW" dirty="0" smtClean="0"/>
              <a:t>SPAM email detection</a:t>
            </a:r>
            <a:br>
              <a:rPr lang="en-US" altLang="zh-TW" dirty="0" smtClean="0"/>
            </a:br>
            <a:r>
              <a:rPr lang="en-US" altLang="zh-TW" dirty="0"/>
              <a:t> </a:t>
            </a:r>
            <a:r>
              <a:rPr lang="en-US" altLang="zh-TW" dirty="0" smtClean="0"/>
              <a:t>          </a:t>
            </a:r>
            <a:r>
              <a:rPr lang="zh-TW" altLang="en-US" dirty="0" smtClean="0"/>
              <a:t>垃圾郵件偵測</a:t>
            </a:r>
            <a:endParaRPr lang="zh-TW" altLang="en-US" dirty="0"/>
          </a:p>
        </p:txBody>
      </p:sp>
      <p:sp>
        <p:nvSpPr>
          <p:cNvPr id="3" name="矩形 2"/>
          <p:cNvSpPr/>
          <p:nvPr/>
        </p:nvSpPr>
        <p:spPr>
          <a:xfrm>
            <a:off x="811160" y="2799339"/>
            <a:ext cx="7880555" cy="738664"/>
          </a:xfrm>
          <a:prstGeom prst="rect">
            <a:avLst/>
          </a:prstGeom>
        </p:spPr>
        <p:txBody>
          <a:bodyPr wrap="square">
            <a:spAutoFit/>
          </a:bodyPr>
          <a:lstStyle/>
          <a:p>
            <a:r>
              <a:rPr lang="en-US" altLang="zh-TW" sz="2400" dirty="0" smtClean="0"/>
              <a:t>Linear &amp; Tree-based models for Email Sentiment Classification</a:t>
            </a:r>
          </a:p>
          <a:p>
            <a:r>
              <a:rPr lang="en-US" altLang="zh-TW" dirty="0" smtClean="0"/>
              <a:t>https://www.kaggle.com/azunre/tl-for-nlp-section2-1-2-4-emails</a:t>
            </a:r>
            <a:endParaRPr lang="zh-TW" altLang="en-US" dirty="0"/>
          </a:p>
        </p:txBody>
      </p:sp>
    </p:spTree>
    <p:extLst>
      <p:ext uri="{BB962C8B-B14F-4D97-AF65-F5344CB8AC3E}">
        <p14:creationId xmlns:p14="http://schemas.microsoft.com/office/powerpoint/2010/main" val="2445309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a:t>
            </a:r>
            <a:r>
              <a:rPr lang="en-US" altLang="zh-TW" dirty="0" smtClean="0"/>
              <a:t>:</a:t>
            </a:r>
            <a:r>
              <a:rPr lang="zh-TW" altLang="en-US" dirty="0" smtClean="0"/>
              <a:t> </a:t>
            </a:r>
            <a:r>
              <a:rPr lang="en-US" altLang="zh-TW" dirty="0" smtClean="0"/>
              <a:t>fake News detection</a:t>
            </a:r>
            <a:br>
              <a:rPr lang="en-US" altLang="zh-TW" dirty="0" smtClean="0"/>
            </a:br>
            <a:r>
              <a:rPr lang="en-US" altLang="zh-TW" dirty="0"/>
              <a:t> </a:t>
            </a:r>
            <a:r>
              <a:rPr lang="en-US" altLang="zh-TW" dirty="0" smtClean="0"/>
              <a:t>          </a:t>
            </a:r>
            <a:r>
              <a:rPr lang="zh-TW" altLang="en-US" dirty="0" smtClean="0"/>
              <a:t>假新聞偵測</a:t>
            </a:r>
            <a:endParaRPr lang="zh-TW" altLang="en-US" dirty="0"/>
          </a:p>
        </p:txBody>
      </p:sp>
      <p:sp>
        <p:nvSpPr>
          <p:cNvPr id="3" name="矩形 2"/>
          <p:cNvSpPr/>
          <p:nvPr/>
        </p:nvSpPr>
        <p:spPr>
          <a:xfrm>
            <a:off x="628650" y="2494538"/>
            <a:ext cx="7620615" cy="800219"/>
          </a:xfrm>
          <a:prstGeom prst="rect">
            <a:avLst/>
          </a:prstGeom>
        </p:spPr>
        <p:txBody>
          <a:bodyPr wrap="square">
            <a:spAutoFit/>
          </a:bodyPr>
          <a:lstStyle/>
          <a:p>
            <a:r>
              <a:rPr lang="en-US" altLang="zh-TW" sz="2800" dirty="0" smtClean="0"/>
              <a:t>Using </a:t>
            </a:r>
            <a:r>
              <a:rPr lang="en-US" altLang="zh-TW" sz="2800" dirty="0" err="1" smtClean="0"/>
              <a:t>ELMo</a:t>
            </a:r>
            <a:r>
              <a:rPr lang="en-US" altLang="zh-TW" sz="2800" dirty="0" smtClean="0"/>
              <a:t> for "fake news" detection/classification</a:t>
            </a:r>
          </a:p>
          <a:p>
            <a:r>
              <a:rPr lang="en-US" altLang="zh-TW" dirty="0" smtClean="0"/>
              <a:t>https://www.kaggle.com/azunre/tl-for-nlp-sections4-2-4-4-fake-news-elmo</a:t>
            </a:r>
            <a:endParaRPr lang="zh-TW" altLang="en-US" dirty="0"/>
          </a:p>
        </p:txBody>
      </p:sp>
    </p:spTree>
    <p:extLst>
      <p:ext uri="{BB962C8B-B14F-4D97-AF65-F5344CB8AC3E}">
        <p14:creationId xmlns:p14="http://schemas.microsoft.com/office/powerpoint/2010/main" val="245627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正評</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dirty="0"/>
              <a:t>I went and saw this movie last night after being coaxed to by a few friends of mine. I'll admit that I was reluctant to see it because from what I knew of Ashton Kutcher he was only able to do comedy. I was wrong. Kutcher played the character of Jake Fischer very well, and Kevin Costner played Ben Randall with such professionalism. The sign of a good movie is that it can toy with our emotions. This one did exactly that. The entire theater (which was sold out) was overcome by laughter during the first half of the movie, and were moved to tears during the second half. While exiting the theater I not only saw many women in tears, but many full grown men as well, trying desperately not to let anyone see them crying. This movie was great, and I suggest that you go see it before you judge.</a:t>
            </a:r>
            <a:endParaRPr lang="zh-TW" altLang="en-US" dirty="0"/>
          </a:p>
        </p:txBody>
      </p:sp>
    </p:spTree>
    <p:extLst>
      <p:ext uri="{BB962C8B-B14F-4D97-AF65-F5344CB8AC3E}">
        <p14:creationId xmlns:p14="http://schemas.microsoft.com/office/powerpoint/2010/main" val="164678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049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0891" y="1020548"/>
            <a:ext cx="8411498" cy="923330"/>
          </a:xfrm>
          <a:prstGeom prst="rect">
            <a:avLst/>
          </a:prstGeom>
        </p:spPr>
        <p:txBody>
          <a:bodyPr wrap="square">
            <a:spAutoFit/>
          </a:bodyPr>
          <a:lstStyle/>
          <a:p>
            <a:r>
              <a:rPr lang="en-US" altLang="zh-TW" dirty="0" smtClean="0"/>
              <a:t>from </a:t>
            </a:r>
            <a:r>
              <a:rPr lang="en-US" altLang="zh-TW" dirty="0" err="1" smtClean="0"/>
              <a:t>keras.datasets</a:t>
            </a:r>
            <a:r>
              <a:rPr lang="en-US" altLang="zh-TW" dirty="0" smtClean="0"/>
              <a:t> import </a:t>
            </a:r>
            <a:r>
              <a:rPr lang="en-US" altLang="zh-TW" dirty="0" err="1" smtClean="0"/>
              <a:t>imdb</a:t>
            </a:r>
            <a:endParaRPr lang="en-US" altLang="zh-TW" dirty="0" smtClean="0"/>
          </a:p>
          <a:p>
            <a:endParaRPr lang="en-US" altLang="zh-TW" dirty="0" smtClean="0"/>
          </a:p>
          <a:p>
            <a:r>
              <a:rPr lang="en-US" altLang="zh-TW" dirty="0" smtClean="0"/>
              <a:t>(</a:t>
            </a:r>
            <a:r>
              <a:rPr lang="en-US" altLang="zh-TW" dirty="0" err="1" smtClean="0"/>
              <a:t>train_data,train_labels</a:t>
            </a:r>
            <a:r>
              <a:rPr lang="en-US" altLang="zh-TW" dirty="0" smtClean="0"/>
              <a:t>),(</a:t>
            </a:r>
            <a:r>
              <a:rPr lang="en-US" altLang="zh-TW" dirty="0" err="1" smtClean="0"/>
              <a:t>test_data,test_labels</a:t>
            </a:r>
            <a:r>
              <a:rPr lang="en-US" altLang="zh-TW" dirty="0" smtClean="0"/>
              <a:t>) = </a:t>
            </a:r>
            <a:r>
              <a:rPr lang="en-US" altLang="zh-TW" dirty="0" err="1" smtClean="0"/>
              <a:t>imdb.load_data</a:t>
            </a:r>
            <a:r>
              <a:rPr lang="en-US" altLang="zh-TW" dirty="0" smtClean="0"/>
              <a:t>(</a:t>
            </a:r>
            <a:r>
              <a:rPr lang="en-US" altLang="zh-TW" dirty="0" err="1" smtClean="0"/>
              <a:t>num_words</a:t>
            </a:r>
            <a:r>
              <a:rPr lang="en-US" altLang="zh-TW" dirty="0" smtClean="0"/>
              <a:t>=10000)</a:t>
            </a:r>
            <a:endParaRPr lang="zh-TW" altLang="en-US" dirty="0"/>
          </a:p>
        </p:txBody>
      </p:sp>
      <p:sp>
        <p:nvSpPr>
          <p:cNvPr id="3" name="矩形 2"/>
          <p:cNvSpPr/>
          <p:nvPr/>
        </p:nvSpPr>
        <p:spPr>
          <a:xfrm>
            <a:off x="422787" y="3136685"/>
            <a:ext cx="7910052" cy="2308324"/>
          </a:xfrm>
          <a:prstGeom prst="rect">
            <a:avLst/>
          </a:prstGeom>
        </p:spPr>
        <p:txBody>
          <a:bodyPr wrap="square">
            <a:spAutoFit/>
          </a:bodyPr>
          <a:lstStyle/>
          <a:p>
            <a:r>
              <a:rPr lang="zh-TW" altLang="en-US" dirty="0" smtClean="0"/>
              <a:t>變數</a:t>
            </a:r>
            <a:r>
              <a:rPr lang="en-US" altLang="zh-TW" dirty="0" err="1" smtClean="0"/>
              <a:t>train_data,test_data</a:t>
            </a:r>
            <a:r>
              <a:rPr lang="zh-TW" altLang="en-US" dirty="0" smtClean="0"/>
              <a:t>是電影評論的列表，每條評論由數字</a:t>
            </a:r>
            <a:r>
              <a:rPr lang="en-US" altLang="zh-TW" dirty="0" smtClean="0"/>
              <a:t>(</a:t>
            </a:r>
            <a:r>
              <a:rPr lang="zh-TW" altLang="en-US" dirty="0" smtClean="0"/>
              <a:t>對應單詞在詞典中出現的位置下標</a:t>
            </a:r>
            <a:r>
              <a:rPr lang="en-US" altLang="zh-TW" dirty="0" smtClean="0"/>
              <a:t>)</a:t>
            </a:r>
            <a:r>
              <a:rPr lang="zh-TW" altLang="en-US" dirty="0" smtClean="0"/>
              <a:t>列表組成。</a:t>
            </a:r>
            <a:endParaRPr lang="en-US" altLang="zh-TW" dirty="0" smtClean="0"/>
          </a:p>
          <a:p>
            <a:r>
              <a:rPr lang="en-US" altLang="zh-TW" dirty="0" err="1" smtClean="0"/>
              <a:t>train_labels,test_labels</a:t>
            </a:r>
            <a:r>
              <a:rPr lang="zh-TW" altLang="en-US" dirty="0" smtClean="0"/>
              <a:t>是</a:t>
            </a:r>
            <a:r>
              <a:rPr lang="en-US" altLang="zh-TW" dirty="0" smtClean="0"/>
              <a:t>0,1</a:t>
            </a:r>
            <a:r>
              <a:rPr lang="zh-TW" altLang="en-US" dirty="0" smtClean="0"/>
              <a:t>列表，</a:t>
            </a:r>
            <a:r>
              <a:rPr lang="en-US" altLang="zh-TW" dirty="0" smtClean="0"/>
              <a:t>0</a:t>
            </a:r>
            <a:r>
              <a:rPr lang="zh-TW" altLang="en-US" dirty="0" smtClean="0"/>
              <a:t>負面評論，</a:t>
            </a:r>
            <a:r>
              <a:rPr lang="en-US" altLang="zh-TW" dirty="0" smtClean="0"/>
              <a:t>1</a:t>
            </a:r>
            <a:r>
              <a:rPr lang="zh-TW" altLang="en-US" dirty="0" smtClean="0"/>
              <a:t>表示正面評論。</a:t>
            </a:r>
          </a:p>
          <a:p>
            <a:endParaRPr lang="zh-TW" altLang="en-US" dirty="0" smtClean="0"/>
          </a:p>
          <a:p>
            <a:r>
              <a:rPr lang="en-US" altLang="zh-TW" dirty="0" smtClean="0"/>
              <a:t>&gt;&gt;&gt; </a:t>
            </a:r>
            <a:r>
              <a:rPr lang="en-US" altLang="zh-TW" dirty="0" err="1" smtClean="0"/>
              <a:t>train_data</a:t>
            </a:r>
            <a:r>
              <a:rPr lang="en-US" altLang="zh-TW" dirty="0" smtClean="0"/>
              <a:t>[0]</a:t>
            </a:r>
          </a:p>
          <a:p>
            <a:r>
              <a:rPr lang="en-US" altLang="zh-TW" dirty="0" smtClean="0"/>
              <a:t>[1, 14, 22, 16, ... 178, 32]</a:t>
            </a:r>
          </a:p>
          <a:p>
            <a:r>
              <a:rPr lang="en-US" altLang="zh-TW" dirty="0" smtClean="0"/>
              <a:t>&gt;&gt;&gt; </a:t>
            </a:r>
            <a:r>
              <a:rPr lang="en-US" altLang="zh-TW" dirty="0" err="1" smtClean="0"/>
              <a:t>train_labels</a:t>
            </a:r>
            <a:r>
              <a:rPr lang="en-US" altLang="zh-TW" dirty="0" smtClean="0"/>
              <a:t>[0]</a:t>
            </a:r>
          </a:p>
          <a:p>
            <a:r>
              <a:rPr lang="en-US" altLang="zh-TW" dirty="0" smtClean="0"/>
              <a:t>1</a:t>
            </a:r>
            <a:endParaRPr lang="zh-TW" altLang="en-US" dirty="0"/>
          </a:p>
        </p:txBody>
      </p:sp>
      <p:sp>
        <p:nvSpPr>
          <p:cNvPr id="4" name="矩形 3"/>
          <p:cNvSpPr/>
          <p:nvPr/>
        </p:nvSpPr>
        <p:spPr>
          <a:xfrm>
            <a:off x="820993" y="2164337"/>
            <a:ext cx="7113640" cy="646331"/>
          </a:xfrm>
          <a:prstGeom prst="rect">
            <a:avLst/>
          </a:prstGeom>
        </p:spPr>
        <p:txBody>
          <a:bodyPr wrap="square">
            <a:spAutoFit/>
          </a:bodyPr>
          <a:lstStyle/>
          <a:p>
            <a:r>
              <a:rPr lang="en-US" altLang="zh-TW" dirty="0" err="1" smtClean="0"/>
              <a:t>num_words</a:t>
            </a:r>
            <a:r>
              <a:rPr lang="en-US" altLang="zh-TW" dirty="0" smtClean="0"/>
              <a:t>=10000</a:t>
            </a:r>
            <a:r>
              <a:rPr lang="zh-TW" altLang="en-US" dirty="0" smtClean="0"/>
              <a:t>意味著只保留訓練集中最常出現的前</a:t>
            </a:r>
            <a:r>
              <a:rPr lang="en-US" altLang="zh-TW" dirty="0" smtClean="0"/>
              <a:t>10000</a:t>
            </a:r>
            <a:r>
              <a:rPr lang="zh-TW" altLang="en-US" dirty="0" smtClean="0"/>
              <a:t>個詞，</a:t>
            </a:r>
            <a:endParaRPr lang="en-US" altLang="zh-TW" dirty="0" smtClean="0"/>
          </a:p>
          <a:p>
            <a:r>
              <a:rPr lang="zh-TW" altLang="en-US" dirty="0" smtClean="0"/>
              <a:t>不經常出現的單詞被拋棄</a:t>
            </a:r>
            <a:r>
              <a:rPr lang="en-US" altLang="zh-TW" dirty="0" smtClean="0"/>
              <a:t>—</a:t>
            </a:r>
            <a:r>
              <a:rPr lang="zh-TW" altLang="en-US" dirty="0" smtClean="0"/>
              <a:t>最終所有評論的維度保持相同。</a:t>
            </a:r>
            <a:endParaRPr lang="zh-TW" altLang="en-US" dirty="0" smtClean="0"/>
          </a:p>
        </p:txBody>
      </p:sp>
    </p:spTree>
    <p:extLst>
      <p:ext uri="{BB962C8B-B14F-4D97-AF65-F5344CB8AC3E}">
        <p14:creationId xmlns:p14="http://schemas.microsoft.com/office/powerpoint/2010/main" val="200833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9451" y="215998"/>
            <a:ext cx="1711634" cy="461665"/>
          </a:xfrm>
          <a:prstGeom prst="rect">
            <a:avLst/>
          </a:prstGeom>
        </p:spPr>
        <p:txBody>
          <a:bodyPr wrap="square">
            <a:spAutoFit/>
          </a:bodyPr>
          <a:lstStyle/>
          <a:p>
            <a:r>
              <a:rPr lang="zh-TW" altLang="en-US" sz="2400" dirty="0" smtClean="0"/>
              <a:t>資料</a:t>
            </a:r>
            <a:r>
              <a:rPr lang="zh-TW" altLang="en-US" sz="2400" dirty="0" smtClean="0"/>
              <a:t>預處理</a:t>
            </a:r>
            <a:endParaRPr lang="zh-TW" altLang="en-US" sz="2400" dirty="0"/>
          </a:p>
        </p:txBody>
      </p:sp>
      <p:sp>
        <p:nvSpPr>
          <p:cNvPr id="3" name="矩形 2"/>
          <p:cNvSpPr/>
          <p:nvPr/>
        </p:nvSpPr>
        <p:spPr>
          <a:xfrm>
            <a:off x="569451" y="1515211"/>
            <a:ext cx="7074311" cy="2031325"/>
          </a:xfrm>
          <a:prstGeom prst="rect">
            <a:avLst/>
          </a:prstGeom>
        </p:spPr>
        <p:txBody>
          <a:bodyPr wrap="square">
            <a:spAutoFit/>
          </a:bodyPr>
          <a:lstStyle/>
          <a:p>
            <a:r>
              <a:rPr lang="zh-TW" altLang="en-US" dirty="0" smtClean="0"/>
              <a:t>有兩種轉換方式：</a:t>
            </a:r>
          </a:p>
          <a:p>
            <a:r>
              <a:rPr lang="en-US" altLang="zh-TW" dirty="0" smtClean="0"/>
              <a:t>– </a:t>
            </a:r>
            <a:r>
              <a:rPr lang="zh-TW" altLang="en-US" dirty="0" smtClean="0"/>
              <a:t>填充列表使每個列表長度都相同，然後轉換為整數型別的張量，形狀為</a:t>
            </a:r>
            <a:r>
              <a:rPr lang="en-US" altLang="zh-TW" dirty="0" smtClean="0"/>
              <a:t>(samples, </a:t>
            </a:r>
            <a:r>
              <a:rPr lang="en-US" altLang="zh-TW" dirty="0" err="1" smtClean="0"/>
              <a:t>word_indices</a:t>
            </a:r>
            <a:r>
              <a:rPr lang="en-US" altLang="zh-TW" dirty="0" smtClean="0"/>
              <a:t>),</a:t>
            </a:r>
            <a:r>
              <a:rPr lang="zh-TW" altLang="en-US" dirty="0" smtClean="0"/>
              <a:t>使用張量作為神經網路的第一層</a:t>
            </a:r>
            <a:r>
              <a:rPr lang="en-US" altLang="zh-TW" dirty="0" smtClean="0"/>
              <a:t>(Embedding</a:t>
            </a:r>
            <a:r>
              <a:rPr lang="zh-TW" altLang="en-US" dirty="0" smtClean="0"/>
              <a:t>層，能處理這樣的整數型別張量</a:t>
            </a:r>
            <a:r>
              <a:rPr lang="en-US" altLang="zh-TW" dirty="0" smtClean="0"/>
              <a:t>)</a:t>
            </a:r>
            <a:r>
              <a:rPr lang="zh-TW" altLang="en-US" dirty="0" smtClean="0"/>
              <a:t>；</a:t>
            </a:r>
          </a:p>
          <a:p>
            <a:endParaRPr lang="en-US" altLang="zh-TW" dirty="0" smtClean="0"/>
          </a:p>
          <a:p>
            <a:r>
              <a:rPr lang="en-US" altLang="zh-TW" dirty="0" smtClean="0"/>
              <a:t>– </a:t>
            </a:r>
            <a:r>
              <a:rPr lang="zh-TW" altLang="en-US" dirty="0" smtClean="0"/>
              <a:t>將列表進行</a:t>
            </a:r>
            <a:r>
              <a:rPr lang="en-US" altLang="zh-TW" dirty="0" smtClean="0"/>
              <a:t>one-hot</a:t>
            </a:r>
            <a:r>
              <a:rPr lang="zh-TW" altLang="en-US" dirty="0" smtClean="0"/>
              <a:t>編碼，轉換成</a:t>
            </a:r>
            <a:r>
              <a:rPr lang="en-US" altLang="zh-TW" dirty="0" smtClean="0"/>
              <a:t>0</a:t>
            </a:r>
            <a:r>
              <a:rPr lang="zh-TW" altLang="en-US" dirty="0" smtClean="0"/>
              <a:t>、 </a:t>
            </a:r>
            <a:r>
              <a:rPr lang="en-US" altLang="zh-TW" dirty="0" smtClean="0"/>
              <a:t>1</a:t>
            </a:r>
            <a:r>
              <a:rPr lang="zh-TW" altLang="en-US" dirty="0" smtClean="0"/>
              <a:t>向量。然後用</a:t>
            </a:r>
            <a:r>
              <a:rPr lang="en-US" altLang="zh-TW" dirty="0" smtClean="0"/>
              <a:t>Dense</a:t>
            </a:r>
            <a:r>
              <a:rPr lang="zh-TW" altLang="en-US" dirty="0" smtClean="0"/>
              <a:t>網路層作為神經網路的第一層，處理浮點型別向量資料。</a:t>
            </a:r>
            <a:endParaRPr lang="zh-TW" altLang="en-US" dirty="0"/>
          </a:p>
        </p:txBody>
      </p:sp>
      <p:sp>
        <p:nvSpPr>
          <p:cNvPr id="4" name="矩形 3"/>
          <p:cNvSpPr/>
          <p:nvPr/>
        </p:nvSpPr>
        <p:spPr>
          <a:xfrm>
            <a:off x="839121" y="709361"/>
            <a:ext cx="7036517" cy="646331"/>
          </a:xfrm>
          <a:prstGeom prst="rect">
            <a:avLst/>
          </a:prstGeom>
        </p:spPr>
        <p:txBody>
          <a:bodyPr wrap="square">
            <a:spAutoFit/>
          </a:bodyPr>
          <a:lstStyle/>
          <a:p>
            <a:r>
              <a:rPr lang="zh-TW" altLang="en-US" dirty="0" smtClean="0"/>
              <a:t>不能直接將</a:t>
            </a:r>
            <a:r>
              <a:rPr lang="en-US" altLang="zh-TW" dirty="0" smtClean="0"/>
              <a:t>list</a:t>
            </a:r>
            <a:r>
              <a:rPr lang="zh-TW" altLang="en-US" dirty="0" smtClean="0"/>
              <a:t>型別的資料送到神經網路中訓練，必須將</a:t>
            </a:r>
            <a:r>
              <a:rPr lang="en-US" altLang="zh-TW" dirty="0" smtClean="0"/>
              <a:t>list</a:t>
            </a:r>
            <a:r>
              <a:rPr lang="zh-TW" altLang="en-US" dirty="0" smtClean="0"/>
              <a:t>型別轉換為</a:t>
            </a:r>
            <a:r>
              <a:rPr lang="en-US" altLang="zh-TW" dirty="0" smtClean="0"/>
              <a:t>tensor</a:t>
            </a:r>
            <a:r>
              <a:rPr lang="zh-TW" altLang="en-US" dirty="0" smtClean="0"/>
              <a:t>張量型別。</a:t>
            </a:r>
            <a:endParaRPr lang="zh-TW" altLang="en-US" dirty="0"/>
          </a:p>
        </p:txBody>
      </p:sp>
      <p:sp>
        <p:nvSpPr>
          <p:cNvPr id="5" name="矩形 4"/>
          <p:cNvSpPr/>
          <p:nvPr/>
        </p:nvSpPr>
        <p:spPr>
          <a:xfrm>
            <a:off x="339212" y="3546536"/>
            <a:ext cx="8667136" cy="3139321"/>
          </a:xfrm>
          <a:prstGeom prst="rect">
            <a:avLst/>
          </a:prstGeom>
        </p:spPr>
        <p:txBody>
          <a:bodyPr wrap="square">
            <a:spAutoFit/>
          </a:bodyPr>
          <a:lstStyle/>
          <a:p>
            <a:r>
              <a:rPr lang="en-US" altLang="zh-TW" dirty="0" smtClean="0"/>
              <a:t>import </a:t>
            </a:r>
            <a:r>
              <a:rPr lang="en-US" altLang="zh-TW" dirty="0" err="1" smtClean="0"/>
              <a:t>numpy</a:t>
            </a:r>
            <a:r>
              <a:rPr lang="en-US" altLang="zh-TW" dirty="0" smtClean="0"/>
              <a:t> as np</a:t>
            </a:r>
          </a:p>
          <a:p>
            <a:endParaRPr lang="en-US" altLang="zh-TW" dirty="0" smtClean="0"/>
          </a:p>
          <a:p>
            <a:r>
              <a:rPr lang="en-US" altLang="zh-TW" dirty="0" err="1" smtClean="0"/>
              <a:t>def</a:t>
            </a:r>
            <a:r>
              <a:rPr lang="en-US" altLang="zh-TW" dirty="0" smtClean="0"/>
              <a:t> </a:t>
            </a:r>
            <a:r>
              <a:rPr lang="en-US" altLang="zh-TW" dirty="0" err="1" smtClean="0"/>
              <a:t>vectorize_sequences</a:t>
            </a:r>
            <a:r>
              <a:rPr lang="en-US" altLang="zh-TW" dirty="0" smtClean="0"/>
              <a:t>(sequences, dimension=10000):</a:t>
            </a:r>
          </a:p>
          <a:p>
            <a:r>
              <a:rPr lang="zh-TW" altLang="en-US" dirty="0" smtClean="0"/>
              <a:t>       </a:t>
            </a:r>
            <a:r>
              <a:rPr lang="en-US" altLang="zh-TW" dirty="0" smtClean="0"/>
              <a:t>results = </a:t>
            </a:r>
            <a:r>
              <a:rPr lang="en-US" altLang="zh-TW" dirty="0" err="1" smtClean="0"/>
              <a:t>np.zeros</a:t>
            </a:r>
            <a:r>
              <a:rPr lang="en-US" altLang="zh-TW" dirty="0" smtClean="0"/>
              <a:t>((</a:t>
            </a:r>
            <a:r>
              <a:rPr lang="en-US" altLang="zh-TW" dirty="0" err="1" smtClean="0"/>
              <a:t>len</a:t>
            </a:r>
            <a:r>
              <a:rPr lang="en-US" altLang="zh-TW" dirty="0" smtClean="0"/>
              <a:t>(sequences), dimension)) #</a:t>
            </a:r>
            <a:r>
              <a:rPr lang="zh-TW" altLang="en-US" dirty="0" smtClean="0"/>
              <a:t>資料集長度，每個評論維度</a:t>
            </a:r>
            <a:r>
              <a:rPr lang="en-US" altLang="zh-TW" dirty="0" smtClean="0"/>
              <a:t>10000</a:t>
            </a:r>
          </a:p>
          <a:p>
            <a:r>
              <a:rPr lang="zh-TW" altLang="en-US" dirty="0" smtClean="0"/>
              <a:t>       </a:t>
            </a:r>
            <a:r>
              <a:rPr lang="en-US" altLang="zh-TW" dirty="0" smtClean="0"/>
              <a:t>for </a:t>
            </a:r>
            <a:r>
              <a:rPr lang="en-US" altLang="zh-TW" dirty="0" err="1" smtClean="0"/>
              <a:t>i</a:t>
            </a:r>
            <a:r>
              <a:rPr lang="en-US" altLang="zh-TW" dirty="0" smtClean="0"/>
              <a:t>, sequence in enumerate(sequences):</a:t>
            </a:r>
          </a:p>
          <a:p>
            <a:r>
              <a:rPr lang="zh-TW" altLang="en-US" dirty="0" smtClean="0"/>
              <a:t>              </a:t>
            </a:r>
            <a:r>
              <a:rPr lang="en-US" altLang="zh-TW" dirty="0" smtClean="0"/>
              <a:t>results[</a:t>
            </a:r>
            <a:r>
              <a:rPr lang="en-US" altLang="zh-TW" dirty="0" err="1" smtClean="0"/>
              <a:t>i</a:t>
            </a:r>
            <a:r>
              <a:rPr lang="en-US" altLang="zh-TW" dirty="0" smtClean="0"/>
              <a:t>, sequence] = 1 # one-hot</a:t>
            </a:r>
          </a:p>
          <a:p>
            <a:r>
              <a:rPr lang="zh-TW" altLang="en-US" dirty="0" smtClean="0"/>
              <a:t>        </a:t>
            </a:r>
            <a:r>
              <a:rPr lang="en-US" altLang="zh-TW" dirty="0" smtClean="0"/>
              <a:t>return results</a:t>
            </a:r>
          </a:p>
          <a:p>
            <a:r>
              <a:rPr lang="en-US" altLang="zh-TW" dirty="0" err="1" smtClean="0"/>
              <a:t>x_train</a:t>
            </a:r>
            <a:r>
              <a:rPr lang="en-US" altLang="zh-TW" dirty="0" smtClean="0"/>
              <a:t> = </a:t>
            </a:r>
            <a:r>
              <a:rPr lang="en-US" altLang="zh-TW" dirty="0" err="1" smtClean="0"/>
              <a:t>vectorize_sequences</a:t>
            </a:r>
            <a:r>
              <a:rPr lang="en-US" altLang="zh-TW" dirty="0" smtClean="0"/>
              <a:t>(</a:t>
            </a:r>
            <a:r>
              <a:rPr lang="en-US" altLang="zh-TW" dirty="0" err="1" smtClean="0"/>
              <a:t>train_data</a:t>
            </a:r>
            <a:r>
              <a:rPr lang="en-US" altLang="zh-TW" dirty="0" smtClean="0"/>
              <a:t>)</a:t>
            </a:r>
          </a:p>
          <a:p>
            <a:r>
              <a:rPr lang="en-US" altLang="zh-TW" dirty="0" err="1" smtClean="0"/>
              <a:t>x_test</a:t>
            </a:r>
            <a:r>
              <a:rPr lang="en-US" altLang="zh-TW" dirty="0" smtClean="0"/>
              <a:t> = </a:t>
            </a:r>
            <a:r>
              <a:rPr lang="en-US" altLang="zh-TW" dirty="0" err="1" smtClean="0"/>
              <a:t>vectorize_sequences</a:t>
            </a:r>
            <a:r>
              <a:rPr lang="en-US" altLang="zh-TW" dirty="0" smtClean="0"/>
              <a:t>(</a:t>
            </a:r>
            <a:r>
              <a:rPr lang="en-US" altLang="zh-TW" dirty="0" err="1" smtClean="0"/>
              <a:t>test_data</a:t>
            </a:r>
            <a:r>
              <a:rPr lang="en-US" altLang="zh-TW" dirty="0" smtClean="0"/>
              <a:t>)</a:t>
            </a:r>
          </a:p>
          <a:p>
            <a:r>
              <a:rPr lang="en-US" altLang="zh-TW" dirty="0" err="1" smtClean="0"/>
              <a:t>y_train</a:t>
            </a:r>
            <a:r>
              <a:rPr lang="en-US" altLang="zh-TW" dirty="0" smtClean="0"/>
              <a:t> = </a:t>
            </a:r>
            <a:r>
              <a:rPr lang="en-US" altLang="zh-TW" dirty="0" err="1" smtClean="0"/>
              <a:t>np.asarray</a:t>
            </a:r>
            <a:r>
              <a:rPr lang="en-US" altLang="zh-TW" dirty="0" smtClean="0"/>
              <a:t>(</a:t>
            </a:r>
            <a:r>
              <a:rPr lang="en-US" altLang="zh-TW" dirty="0" err="1" smtClean="0"/>
              <a:t>train_labels</a:t>
            </a:r>
            <a:r>
              <a:rPr lang="en-US" altLang="zh-TW" dirty="0" smtClean="0"/>
              <a:t>).</a:t>
            </a:r>
            <a:r>
              <a:rPr lang="en-US" altLang="zh-TW" dirty="0" err="1" smtClean="0"/>
              <a:t>astype</a:t>
            </a:r>
            <a:r>
              <a:rPr lang="en-US" altLang="zh-TW" dirty="0" smtClean="0"/>
              <a:t>('float32') # </a:t>
            </a:r>
            <a:r>
              <a:rPr lang="zh-TW" altLang="en-US" dirty="0" smtClean="0"/>
              <a:t>向量化標籤資料</a:t>
            </a:r>
          </a:p>
          <a:p>
            <a:r>
              <a:rPr lang="en-US" altLang="zh-TW" dirty="0" err="1" smtClean="0"/>
              <a:t>y_test</a:t>
            </a:r>
            <a:r>
              <a:rPr lang="en-US" altLang="zh-TW" dirty="0" smtClean="0"/>
              <a:t> = </a:t>
            </a:r>
            <a:r>
              <a:rPr lang="en-US" altLang="zh-TW" dirty="0" err="1" smtClean="0"/>
              <a:t>np.asarray</a:t>
            </a:r>
            <a:r>
              <a:rPr lang="en-US" altLang="zh-TW" dirty="0" smtClean="0"/>
              <a:t>(</a:t>
            </a:r>
            <a:r>
              <a:rPr lang="en-US" altLang="zh-TW" dirty="0" err="1" smtClean="0"/>
              <a:t>test_labels</a:t>
            </a:r>
            <a:r>
              <a:rPr lang="en-US" altLang="zh-TW" dirty="0" smtClean="0"/>
              <a:t>).</a:t>
            </a:r>
            <a:r>
              <a:rPr lang="en-US" altLang="zh-TW" dirty="0" err="1" smtClean="0"/>
              <a:t>astype</a:t>
            </a:r>
            <a:r>
              <a:rPr lang="en-US" altLang="zh-TW" dirty="0" smtClean="0"/>
              <a:t>('float32')</a:t>
            </a:r>
            <a:endParaRPr lang="zh-TW" altLang="en-US" dirty="0"/>
          </a:p>
        </p:txBody>
      </p:sp>
    </p:spTree>
    <p:extLst>
      <p:ext uri="{BB962C8B-B14F-4D97-AF65-F5344CB8AC3E}">
        <p14:creationId xmlns:p14="http://schemas.microsoft.com/office/powerpoint/2010/main" val="155992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341287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3345</Words>
  <Application>Microsoft Office PowerPoint</Application>
  <PresentationFormat>如螢幕大小 (4:3)</PresentationFormat>
  <Paragraphs>399</Paragraphs>
  <Slides>46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46</vt:i4>
      </vt:variant>
    </vt:vector>
  </HeadingPairs>
  <TitlesOfParts>
    <vt:vector size="51" baseType="lpstr">
      <vt:lpstr>新細明體</vt:lpstr>
      <vt:lpstr>Arial</vt:lpstr>
      <vt:lpstr>Calibri</vt:lpstr>
      <vt:lpstr>Calibri Light</vt:lpstr>
      <vt:lpstr>Office 佈景主題</vt:lpstr>
      <vt:lpstr>資料預處理實務</vt:lpstr>
      <vt:lpstr>PowerPoint 簡報</vt:lpstr>
      <vt:lpstr>PowerPoint 簡報</vt:lpstr>
      <vt:lpstr>負評</vt:lpstr>
      <vt:lpstr>正評</vt:lpstr>
      <vt:lpstr>PowerPoint 簡報</vt:lpstr>
      <vt:lpstr>PowerPoint 簡報</vt:lpstr>
      <vt:lpstr>PowerPoint 簡報</vt:lpstr>
      <vt:lpstr>PowerPoint 簡報</vt:lpstr>
      <vt:lpstr>PowerPoint 簡報</vt:lpstr>
      <vt:lpstr>共同部分</vt:lpstr>
      <vt:lpstr>PowerPoint 簡報</vt:lpstr>
      <vt:lpstr>Tokenization</vt:lpstr>
      <vt:lpstr>Use regular expressions to remove unnecessary characters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練習: SPAM email detection            垃圾郵件偵測</vt:lpstr>
      <vt:lpstr>練習: fake News detection            假新聞偵測</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資料預處理實務</dc:title>
  <dc:creator>Ben Tseng</dc:creator>
  <cp:lastModifiedBy>Ben Tseng</cp:lastModifiedBy>
  <cp:revision>14</cp:revision>
  <dcterms:created xsi:type="dcterms:W3CDTF">2020-07-11T19:32:11Z</dcterms:created>
  <dcterms:modified xsi:type="dcterms:W3CDTF">2020-07-11T23:23:44Z</dcterms:modified>
</cp:coreProperties>
</file>