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1" r:id="rId4"/>
    <p:sldId id="283" r:id="rId5"/>
    <p:sldId id="291" r:id="rId6"/>
    <p:sldId id="284" r:id="rId7"/>
    <p:sldId id="280" r:id="rId8"/>
    <p:sldId id="286" r:id="rId9"/>
    <p:sldId id="287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88" r:id="rId20"/>
    <p:sldId id="289" r:id="rId21"/>
    <p:sldId id="285" r:id="rId22"/>
    <p:sldId id="261" r:id="rId23"/>
    <p:sldId id="257" r:id="rId24"/>
    <p:sldId id="258" r:id="rId25"/>
    <p:sldId id="259" r:id="rId26"/>
    <p:sldId id="302" r:id="rId27"/>
    <p:sldId id="262" r:id="rId28"/>
    <p:sldId id="260" r:id="rId29"/>
    <p:sldId id="264" r:id="rId30"/>
    <p:sldId id="263" r:id="rId31"/>
    <p:sldId id="265" r:id="rId32"/>
    <p:sldId id="266" r:id="rId33"/>
    <p:sldId id="301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6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81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38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62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1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1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90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36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6932-5899-40FB-945A-7891655F7641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53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Word-Embedding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5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1236" y="3161298"/>
            <a:ext cx="5832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encoder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info.features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['text'].encoder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encoder.subwords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[:20]</a:t>
            </a:r>
          </a:p>
        </p:txBody>
      </p:sp>
      <p:sp>
        <p:nvSpPr>
          <p:cNvPr id="3" name="矩形 2"/>
          <p:cNvSpPr/>
          <p:nvPr/>
        </p:nvSpPr>
        <p:spPr>
          <a:xfrm>
            <a:off x="1076037" y="981748"/>
            <a:ext cx="66270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Get the encoder (</a:t>
            </a:r>
            <a:r>
              <a:rPr lang="en-US" altLang="zh-TW" dirty="0" err="1"/>
              <a:t>tfds.features.text.SubwordTextEncoder</a:t>
            </a:r>
            <a:r>
              <a:rPr lang="en-US" altLang="zh-TW" dirty="0"/>
              <a:t>), and have a quick look at the vocabulary.</a:t>
            </a:r>
          </a:p>
          <a:p>
            <a:endParaRPr lang="en-US" altLang="zh-TW" dirty="0"/>
          </a:p>
          <a:p>
            <a:r>
              <a:rPr lang="en-US" altLang="zh-TW" dirty="0"/>
              <a:t>The "_" in the vocabulary represent spaces. Note how the vocabulary includes whole words (ending with "_") and partial words which it can use to build larger words: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06800" y="488859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['the_', ', ', '. ', 'a_', 'and_', 'of_', 'to_', 's_', 'is_', 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br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 'in_', 'I_', 'that_', 'this_', 'it_', ' /&gt;&lt;', ' /&gt;', 'was_', 'The_', 'as_']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208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6654" y="519698"/>
            <a:ext cx="65901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Movie reviews can be different lengths. 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We </a:t>
            </a:r>
            <a:r>
              <a:rPr lang="en-US" altLang="zh-TW" sz="2800" dirty="0"/>
              <a:t>will use the </a:t>
            </a:r>
            <a:r>
              <a:rPr lang="en-US" altLang="zh-TW" sz="2800" dirty="0" err="1"/>
              <a:t>padded_batch</a:t>
            </a:r>
            <a:r>
              <a:rPr lang="en-US" altLang="zh-TW" sz="2800" dirty="0"/>
              <a:t> method to standardize the lengths of the reviews.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0146" y="2932522"/>
            <a:ext cx="89065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train_batches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train_data.shuffle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(1000).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padded_batch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(10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test_batches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test_data.shuffle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(1000).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padded_batch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6431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1309" y="741509"/>
            <a:ext cx="7199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As imported, the text of reviews is integer-encoded (each integer represents a specific word or word-part in the vocabulary).</a:t>
            </a:r>
          </a:p>
          <a:p>
            <a:endParaRPr lang="en-US" altLang="zh-TW" dirty="0"/>
          </a:p>
          <a:p>
            <a:r>
              <a:rPr lang="en-US" altLang="zh-TW" dirty="0"/>
              <a:t>Note the trailing zeros, because the batch is padded to the longest example.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1309" y="2424773"/>
            <a:ext cx="7033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train_batch</a:t>
            </a:r>
            <a:r>
              <a:rPr lang="en-US" altLang="zh-TW" dirty="0"/>
              <a:t>, </a:t>
            </a:r>
            <a:r>
              <a:rPr lang="en-US" altLang="zh-TW" dirty="0" err="1"/>
              <a:t>train_labels</a:t>
            </a:r>
            <a:r>
              <a:rPr lang="en-US" altLang="zh-TW" dirty="0"/>
              <a:t> = next(</a:t>
            </a:r>
            <a:r>
              <a:rPr lang="en-US" altLang="zh-TW" dirty="0" err="1"/>
              <a:t>iter</a:t>
            </a:r>
            <a:r>
              <a:rPr lang="en-US" altLang="zh-TW" dirty="0"/>
              <a:t>(</a:t>
            </a:r>
            <a:r>
              <a:rPr lang="en-US" altLang="zh-TW" dirty="0" err="1"/>
              <a:t>train_batches</a:t>
            </a:r>
            <a:r>
              <a:rPr lang="en-US" altLang="zh-TW" dirty="0" smtClean="0"/>
              <a:t>))</a:t>
            </a:r>
          </a:p>
          <a:p>
            <a:endParaRPr lang="en-US" altLang="zh-TW" dirty="0"/>
          </a:p>
          <a:p>
            <a:r>
              <a:rPr lang="en-US" altLang="zh-TW" dirty="0" err="1"/>
              <a:t>train_batch.numpy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3709" y="42975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latin typeface="Courier New" panose="02070309020205020404" pitchFamily="49" charset="0"/>
              </a:rPr>
              <a:t>array([[ 592, 5752, 7961, ..., 0, 0, 0], [7369, 7961, 5033, ..., 0, 0, 0], [ 19, 6382, 7961, ..., 5615, 297, 2760], ..., [ 62, 27, 9, ..., 0, 0, 0], [ 62, 32, 18, ..., 0, 0, 0], [ 62, 18, 11, ..., 0, 0, 0]])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924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2762" y="1776305"/>
            <a:ext cx="78370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Courier New" panose="02070309020205020404" pitchFamily="49" charset="0"/>
              </a:rPr>
              <a:t>embedding_dim</a:t>
            </a:r>
            <a:r>
              <a:rPr lang="en-US" altLang="zh-TW" b="1" dirty="0">
                <a:latin typeface="Courier New" panose="02070309020205020404" pitchFamily="49" charset="0"/>
              </a:rPr>
              <a:t>=16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/>
            </a:r>
            <a:br>
              <a:rPr lang="en-US" altLang="zh-TW" b="1" dirty="0">
                <a:latin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</a:rPr>
              <a:t>model = </a:t>
            </a:r>
            <a:r>
              <a:rPr lang="en-US" altLang="zh-TW" b="1" dirty="0" err="1">
                <a:latin typeface="Courier New" panose="02070309020205020404" pitchFamily="49" charset="0"/>
              </a:rPr>
              <a:t>keras.Sequential</a:t>
            </a:r>
            <a:r>
              <a:rPr lang="en-US" altLang="zh-TW" b="1" dirty="0">
                <a:latin typeface="Courier New" panose="02070309020205020404" pitchFamily="49" charset="0"/>
              </a:rPr>
              <a:t>([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  </a:t>
            </a:r>
            <a:r>
              <a:rPr lang="en-US" altLang="zh-TW" b="1" dirty="0" err="1">
                <a:latin typeface="Courier New" panose="02070309020205020404" pitchFamily="49" charset="0"/>
              </a:rPr>
              <a:t>layers.Embedding</a:t>
            </a:r>
            <a:r>
              <a:rPr lang="en-US" altLang="zh-TW" b="1" dirty="0"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latin typeface="Courier New" panose="02070309020205020404" pitchFamily="49" charset="0"/>
              </a:rPr>
              <a:t>encoder.vocab_size</a:t>
            </a:r>
            <a:r>
              <a:rPr lang="en-US" altLang="zh-TW" b="1" dirty="0"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latin typeface="Courier New" panose="02070309020205020404" pitchFamily="49" charset="0"/>
              </a:rPr>
              <a:t>embedding_dim</a:t>
            </a:r>
            <a:r>
              <a:rPr lang="en-US" altLang="zh-TW" b="1" dirty="0"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  layers.GlobalAveragePooling1D(),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  </a:t>
            </a:r>
            <a:r>
              <a:rPr lang="en-US" altLang="zh-TW" b="1" dirty="0" err="1">
                <a:latin typeface="Courier New" panose="02070309020205020404" pitchFamily="49" charset="0"/>
              </a:rPr>
              <a:t>layers.Dense</a:t>
            </a:r>
            <a:r>
              <a:rPr lang="en-US" altLang="zh-TW" b="1" dirty="0">
                <a:latin typeface="Courier New" panose="02070309020205020404" pitchFamily="49" charset="0"/>
              </a:rPr>
              <a:t>(16, activation='</a:t>
            </a:r>
            <a:r>
              <a:rPr lang="en-US" altLang="zh-TW" b="1" dirty="0" err="1">
                <a:latin typeface="Courier New" panose="02070309020205020404" pitchFamily="49" charset="0"/>
              </a:rPr>
              <a:t>relu</a:t>
            </a:r>
            <a:r>
              <a:rPr lang="en-US" altLang="zh-TW" b="1" dirty="0">
                <a:latin typeface="Courier New" panose="02070309020205020404" pitchFamily="49" charset="0"/>
              </a:rPr>
              <a:t>'),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  </a:t>
            </a:r>
            <a:r>
              <a:rPr lang="en-US" altLang="zh-TW" b="1" dirty="0" err="1">
                <a:latin typeface="Courier New" panose="02070309020205020404" pitchFamily="49" charset="0"/>
              </a:rPr>
              <a:t>layers.Dense</a:t>
            </a:r>
            <a:r>
              <a:rPr lang="en-US" altLang="zh-TW" b="1" dirty="0">
                <a:latin typeface="Courier New" panose="02070309020205020404" pitchFamily="49" charset="0"/>
              </a:rPr>
              <a:t>(1)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/>
            </a:r>
            <a:br>
              <a:rPr lang="en-US" altLang="zh-TW" b="1" dirty="0">
                <a:latin typeface="Courier New" panose="02070309020205020404" pitchFamily="49" charset="0"/>
              </a:rPr>
            </a:br>
            <a:r>
              <a:rPr lang="en-US" altLang="zh-TW" b="1" dirty="0" err="1">
                <a:latin typeface="Courier New" panose="02070309020205020404" pitchFamily="49" charset="0"/>
              </a:rPr>
              <a:t>model.summary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endParaRPr lang="en-US" altLang="zh-TW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7345" y="1305204"/>
            <a:ext cx="76061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model.compile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(optimizer='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adam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loss=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tf.keras.losses.BinaryCrossentropy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from_logits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=True),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metrics=['accuracy'])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model.fit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train_batches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epochs=10,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validation_data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test_batches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validation_steps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=20)</a:t>
            </a:r>
          </a:p>
        </p:txBody>
      </p:sp>
    </p:spTree>
    <p:extLst>
      <p:ext uri="{BB962C8B-B14F-4D97-AF65-F5344CB8AC3E}">
        <p14:creationId xmlns:p14="http://schemas.microsoft.com/office/powerpoint/2010/main" val="260349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0399" y="918380"/>
            <a:ext cx="926869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history.history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['accuracy']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val_accuracy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loss=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['loss']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epochs = range(1,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len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 + 1)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figsize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=(12,9))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(epochs, loss, 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bo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label='Training loss')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(epochs,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'b', label='Validation loss')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plt.title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('Training and validation loss')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('Epochs')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('Loss')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plt.show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2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1573104"/>
            <a:ext cx="80310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figsize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=(12,9))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(epochs,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bo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label='Training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(epochs,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'b', label='Validation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plt.title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('Training and validation accuracy')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('Epochs')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('Accuracy')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='lower right')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((0.5,1))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440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52" y="1825625"/>
            <a:ext cx="5696296" cy="4351338"/>
          </a:xfrm>
        </p:spPr>
      </p:pic>
    </p:spTree>
    <p:extLst>
      <p:ext uri="{BB962C8B-B14F-4D97-AF65-F5344CB8AC3E}">
        <p14:creationId xmlns:p14="http://schemas.microsoft.com/office/powerpoint/2010/main" val="213521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52" y="1825625"/>
            <a:ext cx="5696296" cy="4351338"/>
          </a:xfrm>
        </p:spPr>
      </p:pic>
    </p:spTree>
    <p:extLst>
      <p:ext uri="{BB962C8B-B14F-4D97-AF65-F5344CB8AC3E}">
        <p14:creationId xmlns:p14="http://schemas.microsoft.com/office/powerpoint/2010/main" val="3718127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https://www.tensorflow.org/api_docs/python/tf/keras/layers/Embedding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8649" y="1690689"/>
            <a:ext cx="763789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tf.keras.layers.Embedding</a:t>
            </a:r>
            <a:r>
              <a:rPr lang="en-US" altLang="zh-TW" sz="2800" dirty="0"/>
              <a:t>(</a:t>
            </a:r>
          </a:p>
          <a:p>
            <a:r>
              <a:rPr lang="en-US" altLang="zh-TW" sz="2800" dirty="0"/>
              <a:t>    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input_dim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/>
              <a:t>    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output_dim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embeddings_initializer</a:t>
            </a:r>
            <a:r>
              <a:rPr lang="en-US" altLang="zh-TW" sz="2800" dirty="0"/>
              <a:t>='uniform',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embeddings_regularizer</a:t>
            </a:r>
            <a:r>
              <a:rPr lang="en-US" altLang="zh-TW" sz="2800" dirty="0"/>
              <a:t>=None, </a:t>
            </a:r>
            <a:r>
              <a:rPr lang="en-US" altLang="zh-TW" sz="2800" dirty="0" smtClean="0"/>
              <a:t>     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</a:t>
            </a:r>
            <a:r>
              <a:rPr lang="en-US" altLang="zh-TW" sz="2800" dirty="0" err="1" smtClean="0"/>
              <a:t>activity_regularizer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embeddings_constraint</a:t>
            </a:r>
            <a:r>
              <a:rPr lang="en-US" altLang="zh-TW" sz="2800" dirty="0"/>
              <a:t>=None, </a:t>
            </a:r>
            <a:endParaRPr lang="en-US" altLang="zh-TW" sz="2800" dirty="0" smtClean="0"/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</a:t>
            </a:r>
            <a:r>
              <a:rPr lang="en-US" altLang="zh-TW" sz="2800" dirty="0" err="1" smtClean="0"/>
              <a:t>mask_zero</a:t>
            </a:r>
            <a:r>
              <a:rPr lang="en-US" altLang="zh-TW" sz="2800" dirty="0" smtClean="0"/>
              <a:t>=False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input_length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/>
              <a:t>**</a:t>
            </a:r>
            <a:r>
              <a:rPr lang="en-US" altLang="zh-TW" sz="2800" dirty="0" err="1"/>
              <a:t>kwargs</a:t>
            </a:r>
            <a:endParaRPr lang="en-US" altLang="zh-TW" sz="2800" dirty="0"/>
          </a:p>
          <a:p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915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Representing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zh-TW" dirty="0"/>
              <a:t> as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957" y="1775935"/>
            <a:ext cx="79888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Machine learning models take vectors (arrays of numbers) as input. 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When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working with text, the first thing we must do come up with a strategy to convert strings to numbers (or to "</a:t>
            </a:r>
            <a:r>
              <a:rPr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vectorize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" the text) before feeding it to the model.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15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5672" y="1194782"/>
            <a:ext cx="816956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The Embedding layer can be understood as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lookup table </a:t>
            </a:r>
            <a:r>
              <a:rPr lang="en-US" altLang="zh-TW" dirty="0"/>
              <a:t>that maps from integer indices (which stand for specific words) to dense vectors (their </a:t>
            </a:r>
            <a:r>
              <a:rPr lang="en-US" altLang="zh-TW" dirty="0" err="1"/>
              <a:t>embeddings</a:t>
            </a:r>
            <a:r>
              <a:rPr lang="en-US" altLang="zh-TW" dirty="0"/>
              <a:t>). 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The </a:t>
            </a:r>
            <a:r>
              <a:rPr lang="en-US" altLang="zh-TW" dirty="0"/>
              <a:t>dimensionality (or width) of the embedding is a parameter you can experiment with to see what works well for your problem, much in the same way you would experiment with the number of neurons in a Dense layer.</a:t>
            </a:r>
          </a:p>
          <a:p>
            <a:endParaRPr lang="en-US" altLang="zh-TW" dirty="0"/>
          </a:p>
          <a:p>
            <a:r>
              <a:rPr lang="en-US" altLang="zh-TW" sz="3200" dirty="0" err="1"/>
              <a:t>embedding_layer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layers.Embedding</a:t>
            </a:r>
            <a:r>
              <a:rPr lang="en-US" altLang="zh-TW" sz="3200" dirty="0"/>
              <a:t>(1000, 5)</a:t>
            </a:r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When you create an Embedding layer, the weights for the embedding are randomly initialized (just like any other layer). 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During </a:t>
            </a:r>
            <a:r>
              <a:rPr lang="en-US" altLang="zh-TW" dirty="0"/>
              <a:t>training, they are gradually adjusted via backpropagation. 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Once </a:t>
            </a:r>
            <a:r>
              <a:rPr lang="en-US" altLang="zh-TW" dirty="0"/>
              <a:t>trained, the learned word </a:t>
            </a:r>
            <a:r>
              <a:rPr lang="en-US" altLang="zh-TW" dirty="0" err="1"/>
              <a:t>embeddings</a:t>
            </a:r>
            <a:r>
              <a:rPr lang="en-US" altLang="zh-TW" dirty="0"/>
              <a:t> will roughly encode similarities between words (as they were learned for the specific problem your model is trained on).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51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76073"/>
            <a:ext cx="9144000" cy="2078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Word2Vec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33491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772" y="1886589"/>
            <a:ext cx="20756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/>
              <a:t>W</a:t>
            </a:r>
            <a:r>
              <a:rPr lang="en-US" altLang="zh-TW" sz="6600" dirty="0" smtClean="0"/>
              <a:t>ord</a:t>
            </a:r>
            <a:endParaRPr lang="zh-TW" altLang="en-US" sz="6600" dirty="0"/>
          </a:p>
        </p:txBody>
      </p:sp>
      <p:cxnSp>
        <p:nvCxnSpPr>
          <p:cNvPr id="4" name="直線單箭頭接點 3"/>
          <p:cNvCxnSpPr>
            <a:stCxn id="2" idx="3"/>
          </p:cNvCxnSpPr>
          <p:nvPr/>
        </p:nvCxnSpPr>
        <p:spPr>
          <a:xfrm>
            <a:off x="2932405" y="2440587"/>
            <a:ext cx="18150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08038" y="1886589"/>
            <a:ext cx="24185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Vector</a:t>
            </a:r>
            <a:endParaRPr lang="zh-TW" altLang="en-US" sz="6600" dirty="0"/>
          </a:p>
        </p:txBody>
      </p:sp>
      <p:sp>
        <p:nvSpPr>
          <p:cNvPr id="5" name="矩形 4"/>
          <p:cNvSpPr/>
          <p:nvPr/>
        </p:nvSpPr>
        <p:spPr>
          <a:xfrm>
            <a:off x="856772" y="3165826"/>
            <a:ext cx="279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Sentence(</a:t>
            </a:r>
            <a:r>
              <a:rPr lang="zh-TW" altLang="en-US" sz="3200" dirty="0" smtClean="0"/>
              <a:t>句子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56771" y="4183451"/>
            <a:ext cx="2960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document(</a:t>
            </a:r>
            <a:r>
              <a:rPr lang="zh-TW" altLang="en-US" sz="3200" dirty="0" smtClean="0"/>
              <a:t>文</a:t>
            </a:r>
            <a:r>
              <a:rPr lang="zh-TW" altLang="en-US" sz="3200" dirty="0"/>
              <a:t>件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47729" y="4562764"/>
            <a:ext cx="1903326" cy="498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754733" y="4906879"/>
            <a:ext cx="245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文件分類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7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37490" y="1452571"/>
            <a:ext cx="70981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i="1" dirty="0" smtClean="0"/>
              <a:t>Archie used to live in New York, he then moved to Santa Clara. He loves apples and strawberries.</a:t>
            </a:r>
            <a:endParaRPr lang="zh-TW" altLang="en-US" sz="3600" i="1" dirty="0"/>
          </a:p>
        </p:txBody>
      </p:sp>
      <p:sp>
        <p:nvSpPr>
          <p:cNvPr id="4" name="矩形 3"/>
          <p:cNvSpPr/>
          <p:nvPr/>
        </p:nvSpPr>
        <p:spPr>
          <a:xfrm>
            <a:off x="877454" y="4131163"/>
            <a:ext cx="7218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Word2vec model generates the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representation </a:t>
            </a:r>
            <a:r>
              <a:rPr lang="en-US" altLang="zh-TW" sz="2400" dirty="0" smtClean="0"/>
              <a:t>for each of the words in the preceding text.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078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05" y="939699"/>
            <a:ext cx="7099418" cy="52856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87600" y="556691"/>
            <a:ext cx="6035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with word2vec model, we can learn the meaningful vector representation of a word which helps the neural networks to understand what the word is about.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23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兩種實</a:t>
            </a:r>
            <a:r>
              <a:rPr lang="zh-TW" altLang="en-US" dirty="0"/>
              <a:t>作</a:t>
            </a:r>
          </a:p>
        </p:txBody>
      </p:sp>
      <p:sp>
        <p:nvSpPr>
          <p:cNvPr id="3" name="矩形 2"/>
          <p:cNvSpPr/>
          <p:nvPr/>
        </p:nvSpPr>
        <p:spPr>
          <a:xfrm>
            <a:off x="1131454" y="2154489"/>
            <a:ext cx="6839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dirty="0" smtClean="0"/>
              <a:t>1.CBOW model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/>
              <a:t>(Continuous Bag-of-Words Model) </a:t>
            </a:r>
          </a:p>
          <a:p>
            <a:r>
              <a:rPr lang="en-US" altLang="zh-TW" sz="6000" dirty="0" smtClean="0"/>
              <a:t>2.Skip-gram model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82504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87" y="911224"/>
            <a:ext cx="8118138" cy="494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18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6273" y="1905061"/>
            <a:ext cx="4844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i="1" dirty="0"/>
              <a:t>The Sun rises in the ____</a:t>
            </a:r>
            <a:endParaRPr lang="zh-TW" altLang="en-US" sz="3600" i="1" dirty="0"/>
          </a:p>
        </p:txBody>
      </p:sp>
      <p:sp>
        <p:nvSpPr>
          <p:cNvPr id="3" name="矩形 2"/>
          <p:cNvSpPr/>
          <p:nvPr/>
        </p:nvSpPr>
        <p:spPr>
          <a:xfrm>
            <a:off x="983672" y="4002038"/>
            <a:ext cx="72921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we were asked to predict the blank term in the preceding sentence, we would </a:t>
            </a:r>
            <a:r>
              <a:rPr lang="en-US" altLang="zh-TW" dirty="0" smtClean="0"/>
              <a:t>probably</a:t>
            </a:r>
            <a:r>
              <a:rPr lang="zh-TW" altLang="en-US" dirty="0" smtClean="0"/>
              <a:t> </a:t>
            </a:r>
            <a:r>
              <a:rPr lang="en-US" altLang="zh-TW" dirty="0" smtClean="0"/>
              <a:t>say </a:t>
            </a:r>
            <a:r>
              <a:rPr lang="en-US" altLang="zh-TW" dirty="0"/>
              <a:t>east.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Why </a:t>
            </a:r>
            <a:r>
              <a:rPr lang="en-US" altLang="zh-TW" dirty="0"/>
              <a:t>would we predict that the word east would be the right word here? </a:t>
            </a:r>
            <a:r>
              <a:rPr lang="en-US" altLang="zh-TW" dirty="0" smtClean="0"/>
              <a:t>Because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we </a:t>
            </a:r>
            <a:r>
              <a:rPr lang="en-US" altLang="zh-TW" dirty="0"/>
              <a:t>read the whole sentence, understood the context, and predicted that the word </a:t>
            </a:r>
            <a:r>
              <a:rPr lang="en-US" altLang="zh-TW" dirty="0" smtClean="0"/>
              <a:t>east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would </a:t>
            </a:r>
            <a:r>
              <a:rPr lang="en-US" altLang="zh-TW" dirty="0"/>
              <a:t>be an appropriate word to complete the sentence.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04764" y="2708625"/>
            <a:ext cx="12261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east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0339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81" y="2486448"/>
            <a:ext cx="5966869" cy="24420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59778" y="5257861"/>
            <a:ext cx="1676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window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408178" y="390298"/>
            <a:ext cx="47745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CBOW model</a:t>
            </a:r>
            <a:endParaRPr lang="zh-TW" altLang="en-US" sz="6600" dirty="0"/>
          </a:p>
        </p:txBody>
      </p:sp>
      <p:sp>
        <p:nvSpPr>
          <p:cNvPr id="5" name="矩形 4"/>
          <p:cNvSpPr/>
          <p:nvPr/>
        </p:nvSpPr>
        <p:spPr>
          <a:xfrm>
            <a:off x="1099128" y="1510732"/>
            <a:ext cx="682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將一個詞所在的上下文中的詞作為輸入，而那個詞本身作為輸出，</a:t>
            </a:r>
            <a:endParaRPr lang="en-US" altLang="zh-CN" dirty="0" smtClean="0"/>
          </a:p>
          <a:p>
            <a:r>
              <a:rPr lang="zh-CN" altLang="en-US" dirty="0" smtClean="0"/>
              <a:t>也就是說，看到一個上下文，希望大概能猜出這個詞和它的意思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74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one-hot encoding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9" y="2281609"/>
            <a:ext cx="4043221" cy="30150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0673" y="5959916"/>
            <a:ext cx="7250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All the unique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words we have in our corpus is called </a:t>
            </a:r>
            <a:r>
              <a:rPr lang="en-US" altLang="zh-TW" dirty="0" smtClean="0">
                <a:solidFill>
                  <a:srgbClr val="FF0000"/>
                </a:solidFill>
              </a:rPr>
              <a:t>the vocabulary(</a:t>
            </a:r>
            <a:r>
              <a:rPr lang="zh-TW" altLang="en-US" dirty="0" smtClean="0">
                <a:solidFill>
                  <a:srgbClr val="FF0000"/>
                </a:solidFill>
              </a:rPr>
              <a:t>詞彙表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1110" y="1359934"/>
            <a:ext cx="467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i="1" dirty="0"/>
              <a:t>The Sun rises in the </a:t>
            </a:r>
            <a:r>
              <a:rPr lang="en-US" altLang="zh-TW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east</a:t>
            </a:r>
            <a:endParaRPr lang="zh-TW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64528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8413"/>
          </a:xfrm>
        </p:spPr>
        <p:txBody>
          <a:bodyPr>
            <a:normAutofit/>
          </a:bodyPr>
          <a:lstStyle/>
          <a:p>
            <a:r>
              <a:rPr lang="en-US" altLang="zh-TW" dirty="0"/>
              <a:t>Representing text as </a:t>
            </a:r>
            <a:r>
              <a:rPr lang="en-US" altLang="zh-TW" dirty="0" smtClean="0"/>
              <a:t>numbers(1)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283" y="1302762"/>
            <a:ext cx="4979794" cy="40743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1302762"/>
            <a:ext cx="335741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Consider the </a:t>
            </a:r>
            <a:r>
              <a:rPr lang="en-US" altLang="zh-TW" dirty="0" smtClean="0"/>
              <a:t>sentence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>"The cat sat on the mat". </a:t>
            </a:r>
            <a:endParaRPr lang="en-US" altLang="zh-TW" sz="2400" dirty="0" smtClean="0"/>
          </a:p>
          <a:p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vocabulary (or unique words) in this sentence is (cat, mat, on, sat, the).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To </a:t>
            </a:r>
            <a:r>
              <a:rPr lang="en-US" altLang="zh-TW" dirty="0"/>
              <a:t>represent each word, we will create a zero vector with length equal to the vocabulary, then place a one in the index that corresponds to the word.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3416" y="5020638"/>
            <a:ext cx="82757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To create a vector that contains the encoding of the sentence, we could then concatenate the one-hot vectors for each word.</a:t>
            </a:r>
          </a:p>
          <a:p>
            <a:endParaRPr lang="en-US" altLang="zh-TW" dirty="0"/>
          </a:p>
          <a:p>
            <a:r>
              <a:rPr lang="en-US" altLang="zh-TW" dirty="0" smtClean="0"/>
              <a:t>This </a:t>
            </a:r>
            <a:r>
              <a:rPr lang="en-US" altLang="zh-TW" dirty="0"/>
              <a:t>approach is inefficient. A one-hot encoded vector is sparse (meaning, most indices are zero). Imagine we have 10,000 words in the vocabulary. To one-hot encode each word, we would create a vector where 99.99% of the elements are zero.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394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21" y="640184"/>
            <a:ext cx="7414628" cy="57236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70546" y="307262"/>
            <a:ext cx="682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將一個詞所在的上下文中的詞作為輸入，而那個詞本身作為輸出，</a:t>
            </a:r>
            <a:endParaRPr lang="en-US" altLang="zh-CN" dirty="0" smtClean="0"/>
          </a:p>
          <a:p>
            <a:r>
              <a:rPr lang="zh-CN" altLang="en-US" dirty="0" smtClean="0"/>
              <a:t>也就是說，看到一個上下文，希望大概能猜出這個詞和它的意思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70546" y="5644229"/>
            <a:ext cx="6262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In the initial iteration, the network cannot predict the target word correctly.</a:t>
            </a:r>
          </a:p>
          <a:p>
            <a:r>
              <a:rPr lang="en-US" altLang="zh-TW" sz="1200" dirty="0" smtClean="0"/>
              <a:t> But over 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series of iterations, it learns to predict the correct target word using gradient descent. With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gradient descent, we update the weights of the network and find the optimal weights with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which we can predict the correct target word.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0189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6" y="226668"/>
            <a:ext cx="7413379" cy="57246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97018" y="732935"/>
            <a:ext cx="4830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範例模型只有兩個權重</a:t>
            </a:r>
            <a:r>
              <a:rPr lang="en-US" altLang="zh-TW" sz="2800" dirty="0" smtClean="0"/>
              <a:t>weight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833418" y="4921820"/>
            <a:ext cx="66178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During the training process, the network will try to find the optimal values for these two sets of weights so that it can predict the correct target word.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It turns out that </a:t>
            </a:r>
            <a:r>
              <a:rPr lang="en-US" altLang="zh-TW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optimal weights between the input to a hidden layer forms the vector representation of words</a:t>
            </a:r>
            <a:r>
              <a:rPr lang="en-US" altLang="zh-TW" sz="1400" dirty="0" smtClean="0"/>
              <a:t>. They basically constitute the semantic meaning of the words. </a:t>
            </a:r>
          </a:p>
          <a:p>
            <a:r>
              <a:rPr lang="en-US" altLang="zh-TW" sz="1400" dirty="0" smtClean="0"/>
              <a:t>So, after training, we simply remove the output layer and take the weights between the input and hidden layers and assign them to the corresponding words.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909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85" y="2063790"/>
            <a:ext cx="6583068" cy="382901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057236" y="2937164"/>
            <a:ext cx="4073237" cy="4987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223819" y="6089181"/>
            <a:ext cx="5629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 embedding for the word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</a:t>
            </a:r>
            <a:r>
              <a:rPr lang="en-US" altLang="zh-TW" dirty="0" smtClean="0"/>
              <a:t> is [0.0, 0.3,0.3,0.6,0.1 ]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6995" y="480291"/>
            <a:ext cx="77791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訓</a:t>
            </a:r>
            <a:r>
              <a:rPr lang="zh-TW" altLang="en-US" sz="4000" dirty="0" smtClean="0"/>
              <a:t>練完後的</a:t>
            </a:r>
            <a:r>
              <a:rPr lang="en-US" altLang="zh-TW" sz="4000" dirty="0" smtClean="0"/>
              <a:t>W</a:t>
            </a:r>
            <a:r>
              <a:rPr lang="zh-TW" altLang="en-US" sz="4000" dirty="0" smtClean="0"/>
              <a:t>就是</a:t>
            </a:r>
            <a:r>
              <a:rPr lang="en-US" altLang="zh-TW" sz="4000" dirty="0" smtClean="0"/>
              <a:t>word embedding</a:t>
            </a:r>
          </a:p>
          <a:p>
            <a:r>
              <a:rPr lang="zh-TW" altLang="en-US" sz="4000" dirty="0" smtClean="0"/>
              <a:t>例如底下的範例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749831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63" y="324893"/>
            <a:ext cx="7886700" cy="23383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3" y="2513985"/>
            <a:ext cx="7708490" cy="23035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12" y="4817499"/>
            <a:ext cx="7913294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2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28650" y="365126"/>
            <a:ext cx="7886700" cy="728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Representing text as numbers(2)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3297" y="1489443"/>
            <a:ext cx="81820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Continuing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 example above, we could assign 1 to "cat", 2 to "mat", and so on. 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We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could then encode the sentence "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cat sat on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mat" as a dense vector like [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5,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1, 4, 3,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5,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2]. 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This 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appoach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is efficient. Instead of a sparse vector, we now have a dense one (where all elements are full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).</a:t>
            </a:r>
          </a:p>
          <a:p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缺點有二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: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 integer-encoding is arbitrary (it does not capture any relationship between words).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An integer-encoding can be challenging for a model to interpret. A linear classifier, for example, learns a single weight for each feature. Because there is no relationship between the similarity of any two words and the similarity of their encodings, this feature-weight combination is not meaningful.</a:t>
            </a:r>
            <a:endParaRPr lang="en-US" altLang="zh-TW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4152" y="908873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Encode each word with a unique number</a:t>
            </a:r>
          </a:p>
        </p:txBody>
      </p:sp>
    </p:spTree>
    <p:extLst>
      <p:ext uri="{BB962C8B-B14F-4D97-AF65-F5344CB8AC3E}">
        <p14:creationId xmlns:p14="http://schemas.microsoft.com/office/powerpoint/2010/main" val="156719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016434"/>
            <a:ext cx="3542145" cy="4789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2909" y="5621043"/>
            <a:ext cx="663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https://github.com/oreilly-japan/deep-learning-from-scratch-2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39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7" y="1475256"/>
            <a:ext cx="3491345" cy="2648606"/>
          </a:xfrm>
          <a:prstGeom prst="rect">
            <a:avLst/>
          </a:prstGeom>
        </p:spPr>
      </p:pic>
      <p:sp>
        <p:nvSpPr>
          <p:cNvPr id="3" name="AutoShape 2" descr="Diagram of one-hot encod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82755" y="1056021"/>
            <a:ext cx="3026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word embedding</a:t>
            </a:r>
            <a:endParaRPr lang="zh-TW" altLang="en-US" sz="32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60375" y="183182"/>
            <a:ext cx="7886700" cy="7284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Representing text as numbers(3)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7975" y="2784296"/>
            <a:ext cx="4174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Importantly</a:t>
            </a:r>
            <a:r>
              <a:rPr lang="en-US" altLang="zh-TW" sz="2400" dirty="0"/>
              <a:t>, we do not have to specify this encoding by hand.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07975" y="972400"/>
            <a:ext cx="42563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Word </a:t>
            </a:r>
            <a:r>
              <a:rPr lang="en-US" altLang="zh-TW" sz="2400" dirty="0" err="1"/>
              <a:t>embeddings</a:t>
            </a:r>
            <a:r>
              <a:rPr lang="en-US" altLang="zh-TW" sz="2400" dirty="0"/>
              <a:t> give us a way to use an efficient, dense representation in which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words have a similar encoding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64112" y="4110218"/>
            <a:ext cx="8400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An embedding is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dense vector of floating point values </a:t>
            </a:r>
            <a:r>
              <a:rPr lang="en-US" altLang="zh-TW" dirty="0"/>
              <a:t>(the length of the vector is a parameter you specify). Instead of specifying the values for the embedding manually, they are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trainable parameters </a:t>
            </a:r>
            <a:r>
              <a:rPr lang="en-US" altLang="zh-TW" dirty="0"/>
              <a:t>(weights learned by the model during training, in the same way a model learns weights for a dense layer). It is common to see word </a:t>
            </a:r>
            <a:r>
              <a:rPr lang="en-US" altLang="zh-TW" dirty="0" err="1"/>
              <a:t>embeddings</a:t>
            </a:r>
            <a:r>
              <a:rPr lang="en-US" altLang="zh-TW" dirty="0"/>
              <a:t> that are 8-dimensional (for small datasets), up to 1024-dimensions when working with large datasets. 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higher dimensional embedding can capture fine-grained relationships between words, but takes more data to learn.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312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755" y="1230711"/>
            <a:ext cx="4165311" cy="3159891"/>
          </a:xfrm>
          <a:prstGeom prst="rect">
            <a:avLst/>
          </a:prstGeom>
        </p:spPr>
      </p:pic>
      <p:sp>
        <p:nvSpPr>
          <p:cNvPr id="3" name="AutoShape 2" descr="Diagram of one-hot encod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230711"/>
            <a:ext cx="3758023" cy="30747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2755" y="1056021"/>
            <a:ext cx="3026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word embedding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831274" y="4944821"/>
            <a:ext cx="81372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Each word is represented as a 4-dimensional vector of floating point values. </a:t>
            </a:r>
          </a:p>
          <a:p>
            <a:r>
              <a:rPr lang="en-US" altLang="zh-TW" dirty="0" smtClean="0"/>
              <a:t>Another way to think of an embedding is as "lookup table". </a:t>
            </a:r>
          </a:p>
          <a:p>
            <a:r>
              <a:rPr lang="en-US" altLang="zh-TW" dirty="0" smtClean="0"/>
              <a:t>After these weights have been learned, we can encode each word by looking up the dense vector it corresponds to in the table</a:t>
            </a:r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60375" y="183182"/>
            <a:ext cx="7886700" cy="7284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Representing text as numbers(3)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54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</a:t>
            </a:r>
            <a:r>
              <a:rPr lang="en-US" altLang="zh-TW" dirty="0" err="1"/>
              <a:t>embeddings</a:t>
            </a:r>
            <a:r>
              <a:rPr lang="en-US" altLang="zh-TW" dirty="0"/>
              <a:t> from scratch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6906" y="2909189"/>
            <a:ext cx="6109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https://www.tensorflow.org/tutorials/text/word_embeddings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01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148" y="1905338"/>
            <a:ext cx="8367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</a:rPr>
              <a:t>train_data</a:t>
            </a:r>
            <a:r>
              <a:rPr lang="en-US" altLang="zh-TW" sz="2000" dirty="0">
                <a:latin typeface="Courier New" panose="02070309020205020404" pitchFamily="49" charset="0"/>
              </a:rPr>
              <a:t>, </a:t>
            </a:r>
            <a:r>
              <a:rPr lang="en-US" altLang="zh-TW" sz="2000" dirty="0" err="1">
                <a:latin typeface="Courier New" panose="02070309020205020404" pitchFamily="49" charset="0"/>
              </a:rPr>
              <a:t>test_data</a:t>
            </a:r>
            <a:r>
              <a:rPr lang="en-US" altLang="zh-TW" sz="2000" dirty="0">
                <a:latin typeface="Courier New" panose="02070309020205020404" pitchFamily="49" charset="0"/>
              </a:rPr>
              <a:t>), info = </a:t>
            </a:r>
            <a:r>
              <a:rPr lang="en-US" altLang="zh-TW" sz="2000" dirty="0" err="1">
                <a:latin typeface="Courier New" panose="02070309020205020404" pitchFamily="49" charset="0"/>
              </a:rPr>
              <a:t>tfds.load</a:t>
            </a:r>
            <a:r>
              <a:rPr lang="en-US" altLang="zh-TW" sz="2000" dirty="0"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sz="2000" dirty="0">
                <a:latin typeface="Courier New" panose="02070309020205020404" pitchFamily="49" charset="0"/>
              </a:rPr>
              <a:t>    '</a:t>
            </a:r>
            <a:r>
              <a:rPr lang="en-US" altLang="zh-TW" sz="2000" dirty="0" err="1">
                <a:latin typeface="Courier New" panose="02070309020205020404" pitchFamily="49" charset="0"/>
              </a:rPr>
              <a:t>imdb_reviews</a:t>
            </a:r>
            <a:r>
              <a:rPr lang="en-US" altLang="zh-TW" sz="2000" dirty="0">
                <a:latin typeface="Courier New" panose="02070309020205020404" pitchFamily="49" charset="0"/>
              </a:rPr>
              <a:t>/subwords8k', </a:t>
            </a:r>
          </a:p>
          <a:p>
            <a:r>
              <a:rPr lang="en-US" altLang="zh-TW" sz="2000" dirty="0">
                <a:latin typeface="Courier New" panose="02070309020205020404" pitchFamily="49" charset="0"/>
              </a:rPr>
              <a:t>    split = (</a:t>
            </a:r>
            <a:r>
              <a:rPr lang="en-US" altLang="zh-TW" sz="2000" dirty="0" err="1">
                <a:latin typeface="Courier New" panose="02070309020205020404" pitchFamily="49" charset="0"/>
              </a:rPr>
              <a:t>tfds.Split.TRAIN</a:t>
            </a:r>
            <a:r>
              <a:rPr lang="en-US" altLang="zh-TW" sz="2000" dirty="0">
                <a:latin typeface="Courier New" panose="02070309020205020404" pitchFamily="49" charset="0"/>
              </a:rPr>
              <a:t>, </a:t>
            </a:r>
            <a:r>
              <a:rPr lang="en-US" altLang="zh-TW" sz="2000" dirty="0" err="1">
                <a:latin typeface="Courier New" panose="02070309020205020404" pitchFamily="49" charset="0"/>
              </a:rPr>
              <a:t>tfds.Split.TEST</a:t>
            </a:r>
            <a:r>
              <a:rPr lang="en-US" altLang="zh-TW" sz="2000" dirty="0">
                <a:latin typeface="Courier New" panose="02070309020205020404" pitchFamily="49" charset="0"/>
              </a:rPr>
              <a:t>), </a:t>
            </a:r>
          </a:p>
          <a:p>
            <a:r>
              <a:rPr lang="en-US" altLang="zh-TW" sz="2000" dirty="0">
                <a:latin typeface="Courier New" panose="02070309020205020404" pitchFamily="49" charset="0"/>
              </a:rPr>
              <a:t>    </a:t>
            </a:r>
            <a:r>
              <a:rPr lang="en-US" altLang="zh-TW" sz="2000" dirty="0" err="1">
                <a:latin typeface="Courier New" panose="02070309020205020404" pitchFamily="49" charset="0"/>
              </a:rPr>
              <a:t>with_info</a:t>
            </a:r>
            <a:r>
              <a:rPr lang="en-US" altLang="zh-TW" sz="2000" dirty="0">
                <a:latin typeface="Courier New" panose="02070309020205020404" pitchFamily="49" charset="0"/>
              </a:rPr>
              <a:t>=True, </a:t>
            </a:r>
            <a:r>
              <a:rPr lang="en-US" altLang="zh-TW" sz="2000" dirty="0" err="1">
                <a:latin typeface="Courier New" panose="02070309020205020404" pitchFamily="49" charset="0"/>
              </a:rPr>
              <a:t>as_supervised</a:t>
            </a:r>
            <a:r>
              <a:rPr lang="en-US" altLang="zh-TW" sz="2000" dirty="0">
                <a:latin typeface="Courier New" panose="02070309020205020404" pitchFamily="49" charset="0"/>
              </a:rPr>
              <a:t>=True)</a:t>
            </a:r>
            <a:endParaRPr lang="en-US" altLang="zh-TW" sz="20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8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1429</Words>
  <Application>Microsoft Office PowerPoint</Application>
  <PresentationFormat>如螢幕大小 (4:3)</PresentationFormat>
  <Paragraphs>161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等线</vt:lpstr>
      <vt:lpstr>Roboto</vt:lpstr>
      <vt:lpstr>新細明體</vt:lpstr>
      <vt:lpstr>Arial</vt:lpstr>
      <vt:lpstr>Calibri</vt:lpstr>
      <vt:lpstr>Calibri Light</vt:lpstr>
      <vt:lpstr>Courier New</vt:lpstr>
      <vt:lpstr>Wingdings</vt:lpstr>
      <vt:lpstr>Office 佈景主題</vt:lpstr>
      <vt:lpstr>Word-Embedding</vt:lpstr>
      <vt:lpstr>Representing text as numbers</vt:lpstr>
      <vt:lpstr>Representing text as numbers(1)</vt:lpstr>
      <vt:lpstr>PowerPoint 簡報</vt:lpstr>
      <vt:lpstr>PowerPoint 簡報</vt:lpstr>
      <vt:lpstr>PowerPoint 簡報</vt:lpstr>
      <vt:lpstr>PowerPoint 簡報</vt:lpstr>
      <vt:lpstr>Learning embeddings from scratch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https://www.tensorflow.org/api_docs/python/tf/keras/layers/Embedding</vt:lpstr>
      <vt:lpstr>PowerPoint 簡報</vt:lpstr>
      <vt:lpstr>PowerPoint 簡報</vt:lpstr>
      <vt:lpstr>PowerPoint 簡報</vt:lpstr>
      <vt:lpstr>PowerPoint 簡報</vt:lpstr>
      <vt:lpstr>PowerPoint 簡報</vt:lpstr>
      <vt:lpstr>兩種實作</vt:lpstr>
      <vt:lpstr>PowerPoint 簡報</vt:lpstr>
      <vt:lpstr>PowerPoint 簡報</vt:lpstr>
      <vt:lpstr>PowerPoint 簡報</vt:lpstr>
      <vt:lpstr>one-hot encoding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Word-Embedding</dc:title>
  <dc:creator>Ben Tseng</dc:creator>
  <cp:lastModifiedBy>Ben Tseng</cp:lastModifiedBy>
  <cp:revision>20</cp:revision>
  <dcterms:created xsi:type="dcterms:W3CDTF">2019-11-08T06:53:53Z</dcterms:created>
  <dcterms:modified xsi:type="dcterms:W3CDTF">2020-07-11T23:36:26Z</dcterms:modified>
</cp:coreProperties>
</file>