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59" r:id="rId7"/>
    <p:sldId id="262" r:id="rId8"/>
    <p:sldId id="264" r:id="rId9"/>
    <p:sldId id="265" r:id="rId10"/>
    <p:sldId id="263" r:id="rId11"/>
    <p:sldId id="267" r:id="rId12"/>
    <p:sldId id="268"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218170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211098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213676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8341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247683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192766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164139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59320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309444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148605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CBE8306-5FED-4CCF-A707-E158F7D34A48}" type="datetimeFigureOut">
              <a:rPr lang="zh-TW" altLang="en-US" smtClean="0"/>
              <a:t>2020/7/4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41424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8306-5FED-4CCF-A707-E158F7D34A48}" type="datetimeFigureOut">
              <a:rPr lang="zh-TW" altLang="en-US" smtClean="0"/>
              <a:t>2020/7/4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009B-B3C3-4689-817A-F79384D0FB26}" type="slidenum">
              <a:rPr lang="zh-TW" altLang="en-US" smtClean="0"/>
              <a:t>‹#›</a:t>
            </a:fld>
            <a:endParaRPr lang="zh-TW" altLang="en-US"/>
          </a:p>
        </p:txBody>
      </p:sp>
    </p:spTree>
    <p:extLst>
      <p:ext uri="{BB962C8B-B14F-4D97-AF65-F5344CB8AC3E}">
        <p14:creationId xmlns:p14="http://schemas.microsoft.com/office/powerpoint/2010/main" val="3174051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NLTK</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3072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6581" y="1563037"/>
            <a:ext cx="8079971" cy="3416320"/>
          </a:xfrm>
          <a:prstGeom prst="rect">
            <a:avLst/>
          </a:prstGeom>
        </p:spPr>
        <p:txBody>
          <a:bodyPr wrap="square">
            <a:spAutoFit/>
          </a:bodyPr>
          <a:lstStyle/>
          <a:p>
            <a:r>
              <a:rPr lang="en-US" altLang="zh-TW" dirty="0"/>
              <a:t>Line tokenizer output : ['My name is Maximus </a:t>
            </a:r>
            <a:r>
              <a:rPr lang="en-US" altLang="zh-TW" dirty="0" err="1"/>
              <a:t>Decimus</a:t>
            </a:r>
            <a:r>
              <a:rPr lang="en-US" altLang="zh-TW" dirty="0"/>
              <a:t> </a:t>
            </a:r>
            <a:r>
              <a:rPr lang="en-US" altLang="zh-TW" dirty="0" err="1"/>
              <a:t>Meridius</a:t>
            </a:r>
            <a:r>
              <a:rPr lang="en-US" altLang="zh-TW" dirty="0"/>
              <a:t>, commander of the Armies of the North, General of the Felix Legions and loyal servant to the true emperor, Marcus Aurelius. ', 'Father to a murdered son, husband to a murdered wife. ', 'And I will have my vengeance, in this life or the next.']</a:t>
            </a:r>
          </a:p>
          <a:p>
            <a:endParaRPr lang="en-US" altLang="zh-TW" dirty="0" smtClean="0"/>
          </a:p>
          <a:p>
            <a:r>
              <a:rPr lang="en-US" altLang="zh-TW" dirty="0" smtClean="0"/>
              <a:t>Space </a:t>
            </a:r>
            <a:r>
              <a:rPr lang="en-US" altLang="zh-TW" dirty="0"/>
              <a:t>Tokenizer output : ['By', '11', "o'clock", 'on', 'Sunday,', 'the', 'doctor', 'shall', 'open', 'the', 'dispensary.']</a:t>
            </a:r>
          </a:p>
          <a:p>
            <a:endParaRPr lang="en-US" altLang="zh-TW" dirty="0" smtClean="0"/>
          </a:p>
          <a:p>
            <a:r>
              <a:rPr lang="en-US" altLang="zh-TW" dirty="0" smtClean="0"/>
              <a:t>Word </a:t>
            </a:r>
            <a:r>
              <a:rPr lang="en-US" altLang="zh-TW" dirty="0"/>
              <a:t>Tokenizer output : ['By', '11', "o'clock", 'on', 'Sunday', ',', 'the', 'doctor', 'shall', 'open', 'the', 'dispensary', '.']</a:t>
            </a:r>
          </a:p>
          <a:p>
            <a:endParaRPr lang="en-US" altLang="zh-TW" dirty="0" smtClean="0"/>
          </a:p>
          <a:p>
            <a:r>
              <a:rPr lang="en-US" altLang="zh-TW" dirty="0" smtClean="0"/>
              <a:t>Tweet </a:t>
            </a:r>
            <a:r>
              <a:rPr lang="en-US" altLang="zh-TW" dirty="0"/>
              <a:t>Tokenizer output : ['This', 'is', 'a', '</a:t>
            </a:r>
            <a:r>
              <a:rPr lang="en-US" altLang="zh-TW" dirty="0" err="1"/>
              <a:t>cooool</a:t>
            </a:r>
            <a:r>
              <a:rPr lang="en-US" altLang="zh-TW" dirty="0"/>
              <a:t>', '#</a:t>
            </a:r>
            <a:r>
              <a:rPr lang="en-US" altLang="zh-TW" dirty="0" err="1"/>
              <a:t>dummysmiley</a:t>
            </a:r>
            <a:r>
              <a:rPr lang="en-US" altLang="zh-TW" dirty="0"/>
              <a:t>', ':', ':-)', ':-P', '&lt;3']</a:t>
            </a:r>
            <a:endParaRPr lang="zh-TW" altLang="en-US" dirty="0"/>
          </a:p>
        </p:txBody>
      </p:sp>
    </p:spTree>
    <p:extLst>
      <p:ext uri="{BB962C8B-B14F-4D97-AF65-F5344CB8AC3E}">
        <p14:creationId xmlns:p14="http://schemas.microsoft.com/office/powerpoint/2010/main" val="217552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0261" y="958334"/>
            <a:ext cx="1630575" cy="369332"/>
          </a:xfrm>
          <a:prstGeom prst="rect">
            <a:avLst/>
          </a:prstGeom>
        </p:spPr>
        <p:txBody>
          <a:bodyPr wrap="none">
            <a:spAutoFit/>
          </a:bodyPr>
          <a:lstStyle/>
          <a:p>
            <a:r>
              <a:rPr lang="en-US" altLang="zh-TW" dirty="0"/>
              <a:t>3.4</a:t>
            </a:r>
            <a:r>
              <a:rPr lang="zh-TW" altLang="en-US" dirty="0"/>
              <a:t>　詞形還原</a:t>
            </a:r>
          </a:p>
        </p:txBody>
      </p:sp>
      <p:sp>
        <p:nvSpPr>
          <p:cNvPr id="5" name="矩形 4"/>
          <p:cNvSpPr/>
          <p:nvPr/>
        </p:nvSpPr>
        <p:spPr>
          <a:xfrm>
            <a:off x="897134" y="1757047"/>
            <a:ext cx="7390656" cy="3262432"/>
          </a:xfrm>
          <a:prstGeom prst="rect">
            <a:avLst/>
          </a:prstGeom>
        </p:spPr>
        <p:txBody>
          <a:bodyPr wrap="square">
            <a:spAutoFit/>
          </a:bodyPr>
          <a:lstStyle/>
          <a:p>
            <a:r>
              <a:rPr lang="en-US" altLang="zh-TW" b="1" dirty="0">
                <a:effectLst>
                  <a:outerShdw blurRad="38100" dist="38100" dir="2700000" algn="tl">
                    <a:srgbClr val="000000">
                      <a:alpha val="43137"/>
                    </a:srgbClr>
                  </a:outerShdw>
                </a:effectLst>
                <a:latin typeface="Courier New" panose="02070309020205020404" pitchFamily="49" charset="0"/>
              </a:rPr>
              <a:t>import </a:t>
            </a:r>
            <a:r>
              <a:rPr lang="en-US" altLang="zh-TW" b="1" dirty="0" err="1">
                <a:effectLst>
                  <a:outerShdw blurRad="38100" dist="38100" dir="2700000" algn="tl">
                    <a:srgbClr val="000000">
                      <a:alpha val="43137"/>
                    </a:srgbClr>
                  </a:outerShdw>
                </a:effectLst>
                <a:latin typeface="Courier New" panose="02070309020205020404" pitchFamily="49" charset="0"/>
              </a:rPr>
              <a:t>nltk</a:t>
            </a:r>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a:effectLst>
                  <a:outerShdw blurRad="38100" dist="38100" dir="2700000" algn="tl">
                    <a:srgbClr val="000000">
                      <a:alpha val="43137"/>
                    </a:srgbClr>
                  </a:outerShdw>
                </a:effectLst>
                <a:latin typeface="Courier New" panose="02070309020205020404" pitchFamily="49" charset="0"/>
              </a:rPr>
              <a:t>from </a:t>
            </a:r>
            <a:r>
              <a:rPr lang="en-US" altLang="zh-TW" b="1" dirty="0" err="1">
                <a:effectLst>
                  <a:outerShdw blurRad="38100" dist="38100" dir="2700000" algn="tl">
                    <a:srgbClr val="000000">
                      <a:alpha val="43137"/>
                    </a:srgbClr>
                  </a:outerShdw>
                </a:effectLst>
                <a:latin typeface="Courier New" panose="02070309020205020404" pitchFamily="49" charset="0"/>
              </a:rPr>
              <a:t>nltk.corpus</a:t>
            </a:r>
            <a:r>
              <a:rPr lang="en-US" altLang="zh-TW" b="1" dirty="0">
                <a:effectLst>
                  <a:outerShdw blurRad="38100" dist="38100" dir="2700000" algn="tl">
                    <a:srgbClr val="000000">
                      <a:alpha val="43137"/>
                    </a:srgbClr>
                  </a:outerShdw>
                </a:effectLst>
                <a:latin typeface="Courier New" panose="02070309020205020404" pitchFamily="49" charset="0"/>
              </a:rPr>
              <a:t> import </a:t>
            </a:r>
            <a:r>
              <a:rPr lang="en-US" altLang="zh-TW" b="1" dirty="0" err="1">
                <a:effectLst>
                  <a:outerShdw blurRad="38100" dist="38100" dir="2700000" algn="tl">
                    <a:srgbClr val="000000">
                      <a:alpha val="43137"/>
                    </a:srgbClr>
                  </a:outerShdw>
                </a:effectLst>
                <a:latin typeface="Courier New" panose="02070309020205020404" pitchFamily="49" charset="0"/>
              </a:rPr>
              <a:t>gutenberg</a:t>
            </a:r>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a:effectLst>
                  <a:outerShdw blurRad="38100" dist="38100" dir="2700000" algn="tl">
                    <a:srgbClr val="000000">
                      <a:alpha val="43137"/>
                    </a:srgbClr>
                  </a:outerShdw>
                </a:effectLst>
                <a:latin typeface="Courier New" panose="02070309020205020404" pitchFamily="49" charset="0"/>
              </a:rPr>
              <a:t>print(</a:t>
            </a:r>
            <a:r>
              <a:rPr lang="en-US" altLang="zh-TW" b="1" dirty="0" err="1">
                <a:effectLst>
                  <a:outerShdw blurRad="38100" dist="38100" dir="2700000" algn="tl">
                    <a:srgbClr val="000000">
                      <a:alpha val="43137"/>
                    </a:srgbClr>
                  </a:outerShdw>
                </a:effectLst>
                <a:latin typeface="Courier New" panose="02070309020205020404" pitchFamily="49" charset="0"/>
              </a:rPr>
              <a:t>gutenberg.fileids</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err="1">
                <a:effectLst>
                  <a:outerShdw blurRad="38100" dist="38100" dir="2700000" algn="tl">
                    <a:srgbClr val="000000">
                      <a:alpha val="43137"/>
                    </a:srgbClr>
                  </a:outerShdw>
                </a:effectLst>
                <a:latin typeface="Courier New" panose="02070309020205020404" pitchFamily="49" charset="0"/>
              </a:rPr>
              <a:t>gb_words</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gutenberg.words</a:t>
            </a:r>
            <a:r>
              <a:rPr lang="en-US" altLang="zh-TW" b="1" dirty="0">
                <a:effectLst>
                  <a:outerShdw blurRad="38100" dist="38100" dir="2700000" algn="tl">
                    <a:srgbClr val="000000">
                      <a:alpha val="43137"/>
                    </a:srgbClr>
                  </a:outerShdw>
                </a:effectLst>
                <a:latin typeface="Courier New" panose="02070309020205020404" pitchFamily="49" charset="0"/>
              </a:rPr>
              <a:t>('bible-kjv.txt')</a:t>
            </a:r>
          </a:p>
          <a:p>
            <a:r>
              <a:rPr lang="en-US" altLang="zh-TW" sz="1400" b="1" dirty="0" err="1">
                <a:effectLst>
                  <a:outerShdw blurRad="38100" dist="38100" dir="2700000" algn="tl">
                    <a:srgbClr val="000000">
                      <a:alpha val="43137"/>
                    </a:srgbClr>
                  </a:outerShdw>
                </a:effectLst>
                <a:latin typeface="Courier New" panose="02070309020205020404" pitchFamily="49" charset="0"/>
              </a:rPr>
              <a:t>words_filtered</a:t>
            </a:r>
            <a:r>
              <a:rPr lang="en-US" altLang="zh-TW" sz="1400" b="1" dirty="0">
                <a:effectLst>
                  <a:outerShdw blurRad="38100" dist="38100" dir="2700000" algn="tl">
                    <a:srgbClr val="000000">
                      <a:alpha val="43137"/>
                    </a:srgbClr>
                  </a:outerShdw>
                </a:effectLst>
                <a:latin typeface="Courier New" panose="02070309020205020404" pitchFamily="49" charset="0"/>
              </a:rPr>
              <a:t> = [</a:t>
            </a:r>
            <a:r>
              <a:rPr lang="en-US" altLang="zh-TW" sz="1400" b="1" dirty="0" err="1">
                <a:effectLst>
                  <a:outerShdw blurRad="38100" dist="38100" dir="2700000" algn="tl">
                    <a:srgbClr val="000000">
                      <a:alpha val="43137"/>
                    </a:srgbClr>
                  </a:outerShdw>
                </a:effectLst>
                <a:latin typeface="Courier New" panose="02070309020205020404" pitchFamily="49" charset="0"/>
              </a:rPr>
              <a:t>e.lower</a:t>
            </a:r>
            <a:r>
              <a:rPr lang="en-US" altLang="zh-TW" sz="1400" b="1" dirty="0">
                <a:effectLst>
                  <a:outerShdw blurRad="38100" dist="38100" dir="2700000" algn="tl">
                    <a:srgbClr val="000000">
                      <a:alpha val="43137"/>
                    </a:srgbClr>
                  </a:outerShdw>
                </a:effectLst>
                <a:latin typeface="Courier New" panose="02070309020205020404" pitchFamily="49" charset="0"/>
              </a:rPr>
              <a:t>() for e in </a:t>
            </a:r>
            <a:r>
              <a:rPr lang="en-US" altLang="zh-TW" sz="1400" b="1" dirty="0" err="1">
                <a:effectLst>
                  <a:outerShdw blurRad="38100" dist="38100" dir="2700000" algn="tl">
                    <a:srgbClr val="000000">
                      <a:alpha val="43137"/>
                    </a:srgbClr>
                  </a:outerShdw>
                </a:effectLst>
                <a:latin typeface="Courier New" panose="02070309020205020404" pitchFamily="49" charset="0"/>
              </a:rPr>
              <a:t>gb_words</a:t>
            </a:r>
            <a:r>
              <a:rPr lang="en-US" altLang="zh-TW" sz="1400" b="1" dirty="0">
                <a:effectLst>
                  <a:outerShdw blurRad="38100" dist="38100" dir="2700000" algn="tl">
                    <a:srgbClr val="000000">
                      <a:alpha val="43137"/>
                    </a:srgbClr>
                  </a:outerShdw>
                </a:effectLst>
                <a:latin typeface="Courier New" panose="02070309020205020404" pitchFamily="49" charset="0"/>
              </a:rPr>
              <a:t> if </a:t>
            </a:r>
            <a:r>
              <a:rPr lang="en-US" altLang="zh-TW" sz="1400" b="1" dirty="0" err="1">
                <a:effectLst>
                  <a:outerShdw blurRad="38100" dist="38100" dir="2700000" algn="tl">
                    <a:srgbClr val="000000">
                      <a:alpha val="43137"/>
                    </a:srgbClr>
                  </a:outerShdw>
                </a:effectLst>
                <a:latin typeface="Courier New" panose="02070309020205020404" pitchFamily="49" charset="0"/>
              </a:rPr>
              <a:t>len</a:t>
            </a:r>
            <a:r>
              <a:rPr lang="en-US" altLang="zh-TW" sz="1400" b="1" dirty="0">
                <a:effectLst>
                  <a:outerShdw blurRad="38100" dist="38100" dir="2700000" algn="tl">
                    <a:srgbClr val="000000">
                      <a:alpha val="43137"/>
                    </a:srgbClr>
                  </a:outerShdw>
                </a:effectLst>
                <a:latin typeface="Courier New" panose="02070309020205020404" pitchFamily="49" charset="0"/>
              </a:rPr>
              <a:t>(e) &gt;= 3]</a:t>
            </a:r>
          </a:p>
          <a:p>
            <a:endParaRPr lang="en-US" altLang="zh-TW" b="1" dirty="0" smtClean="0">
              <a:effectLst>
                <a:outerShdw blurRad="38100" dist="38100" dir="2700000" algn="tl">
                  <a:srgbClr val="000000">
                    <a:alpha val="43137"/>
                  </a:srgbClr>
                </a:outerShdw>
              </a:effectLst>
              <a:latin typeface="Courier New" panose="02070309020205020404" pitchFamily="49" charset="0"/>
            </a:endParaRPr>
          </a:p>
          <a:p>
            <a:r>
              <a:rPr lang="en-US" altLang="zh-TW" b="1" dirty="0" err="1" smtClean="0">
                <a:effectLst>
                  <a:outerShdw blurRad="38100" dist="38100" dir="2700000" algn="tl">
                    <a:srgbClr val="000000">
                      <a:alpha val="43137"/>
                    </a:srgbClr>
                  </a:outerShdw>
                </a:effectLst>
                <a:latin typeface="Courier New" panose="02070309020205020404" pitchFamily="49" charset="0"/>
              </a:rPr>
              <a:t>stopwords</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nltk.corpus.stopwords.words</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english</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sz="1200" b="1" dirty="0">
                <a:effectLst>
                  <a:outerShdw blurRad="38100" dist="38100" dir="2700000" algn="tl">
                    <a:srgbClr val="000000">
                      <a:alpha val="43137"/>
                    </a:srgbClr>
                  </a:outerShdw>
                </a:effectLst>
                <a:latin typeface="Courier New" panose="02070309020205020404" pitchFamily="49" charset="0"/>
              </a:rPr>
              <a:t>words = [w for w in </a:t>
            </a:r>
            <a:r>
              <a:rPr lang="en-US" altLang="zh-TW" sz="1200" b="1" dirty="0" err="1">
                <a:effectLst>
                  <a:outerShdw blurRad="38100" dist="38100" dir="2700000" algn="tl">
                    <a:srgbClr val="000000">
                      <a:alpha val="43137"/>
                    </a:srgbClr>
                  </a:outerShdw>
                </a:effectLst>
                <a:latin typeface="Courier New" panose="02070309020205020404" pitchFamily="49" charset="0"/>
              </a:rPr>
              <a:t>words_filtered</a:t>
            </a:r>
            <a:r>
              <a:rPr lang="en-US" altLang="zh-TW" sz="1200" b="1" dirty="0">
                <a:effectLst>
                  <a:outerShdw blurRad="38100" dist="38100" dir="2700000" algn="tl">
                    <a:srgbClr val="000000">
                      <a:alpha val="43137"/>
                    </a:srgbClr>
                  </a:outerShdw>
                </a:effectLst>
                <a:latin typeface="Courier New" panose="02070309020205020404" pitchFamily="49" charset="0"/>
              </a:rPr>
              <a:t> if </a:t>
            </a:r>
            <a:r>
              <a:rPr lang="en-US" altLang="zh-TW" sz="1200" b="1" dirty="0" err="1">
                <a:effectLst>
                  <a:outerShdw blurRad="38100" dist="38100" dir="2700000" algn="tl">
                    <a:srgbClr val="000000">
                      <a:alpha val="43137"/>
                    </a:srgbClr>
                  </a:outerShdw>
                </a:effectLst>
                <a:latin typeface="Courier New" panose="02070309020205020404" pitchFamily="49" charset="0"/>
              </a:rPr>
              <a:t>w.lower</a:t>
            </a:r>
            <a:r>
              <a:rPr lang="en-US" altLang="zh-TW" sz="1200" b="1" dirty="0">
                <a:effectLst>
                  <a:outerShdw blurRad="38100" dist="38100" dir="2700000" algn="tl">
                    <a:srgbClr val="000000">
                      <a:alpha val="43137"/>
                    </a:srgbClr>
                  </a:outerShdw>
                </a:effectLst>
                <a:latin typeface="Courier New" panose="02070309020205020404" pitchFamily="49" charset="0"/>
              </a:rPr>
              <a:t>() not in </a:t>
            </a:r>
            <a:r>
              <a:rPr lang="en-US" altLang="zh-TW" sz="1200" b="1" dirty="0" err="1">
                <a:effectLst>
                  <a:outerShdw blurRad="38100" dist="38100" dir="2700000" algn="tl">
                    <a:srgbClr val="000000">
                      <a:alpha val="43137"/>
                    </a:srgbClr>
                  </a:outerShdw>
                </a:effectLst>
                <a:latin typeface="Courier New" panose="02070309020205020404" pitchFamily="49" charset="0"/>
              </a:rPr>
              <a:t>stopwords</a:t>
            </a:r>
            <a:r>
              <a:rPr lang="en-US" altLang="zh-TW" sz="1200"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err="1">
                <a:effectLst>
                  <a:outerShdw blurRad="38100" dist="38100" dir="2700000" algn="tl">
                    <a:srgbClr val="000000">
                      <a:alpha val="43137"/>
                    </a:srgbClr>
                  </a:outerShdw>
                </a:effectLst>
                <a:latin typeface="Courier New" panose="02070309020205020404" pitchFamily="49" charset="0"/>
              </a:rPr>
              <a:t>fdist</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nltk.FreqDist</a:t>
            </a:r>
            <a:r>
              <a:rPr lang="en-US" altLang="zh-TW" b="1" dirty="0">
                <a:effectLst>
                  <a:outerShdw blurRad="38100" dist="38100" dir="2700000" algn="tl">
                    <a:srgbClr val="000000">
                      <a:alpha val="43137"/>
                    </a:srgbClr>
                  </a:outerShdw>
                </a:effectLst>
                <a:latin typeface="Courier New" panose="02070309020205020404" pitchFamily="49" charset="0"/>
              </a:rPr>
              <a:t>(words)</a:t>
            </a:r>
          </a:p>
          <a:p>
            <a:r>
              <a:rPr lang="en-US" altLang="zh-TW" b="1" dirty="0">
                <a:effectLst>
                  <a:outerShdw blurRad="38100" dist="38100" dir="2700000" algn="tl">
                    <a:srgbClr val="000000">
                      <a:alpha val="43137"/>
                    </a:srgbClr>
                  </a:outerShdw>
                </a:effectLst>
                <a:latin typeface="Courier New" panose="02070309020205020404" pitchFamily="49" charset="0"/>
              </a:rPr>
              <a:t>fdist2 = </a:t>
            </a:r>
            <a:r>
              <a:rPr lang="en-US" altLang="zh-TW" b="1" dirty="0" err="1">
                <a:effectLst>
                  <a:outerShdw blurRad="38100" dist="38100" dir="2700000" algn="tl">
                    <a:srgbClr val="000000">
                      <a:alpha val="43137"/>
                    </a:srgbClr>
                  </a:outerShdw>
                </a:effectLst>
                <a:latin typeface="Courier New" panose="02070309020205020404" pitchFamily="49" charset="0"/>
              </a:rPr>
              <a:t>nltk.FreqDist</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gb_words</a:t>
            </a:r>
            <a:r>
              <a:rPr lang="en-US" altLang="zh-TW" b="1" dirty="0">
                <a:effectLst>
                  <a:outerShdw blurRad="38100" dist="38100" dir="2700000" algn="tl">
                    <a:srgbClr val="000000">
                      <a:alpha val="43137"/>
                    </a:srgbClr>
                  </a:outerShdw>
                </a:effectLst>
                <a:latin typeface="Courier New" panose="02070309020205020404" pitchFamily="49" charset="0"/>
              </a:rPr>
              <a:t>)</a:t>
            </a:r>
          </a:p>
        </p:txBody>
      </p:sp>
    </p:spTree>
    <p:extLst>
      <p:ext uri="{BB962C8B-B14F-4D97-AF65-F5344CB8AC3E}">
        <p14:creationId xmlns:p14="http://schemas.microsoft.com/office/powerpoint/2010/main" val="321506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447" y="2324715"/>
            <a:ext cx="8512233" cy="1169551"/>
          </a:xfrm>
          <a:prstGeom prst="rect">
            <a:avLst/>
          </a:prstGeom>
        </p:spPr>
        <p:txBody>
          <a:bodyPr wrap="square">
            <a:spAutoFit/>
          </a:bodyPr>
          <a:lstStyle/>
          <a:p>
            <a:r>
              <a:rPr lang="en-US" altLang="zh-TW" sz="1400" b="1" dirty="0">
                <a:effectLst>
                  <a:outerShdw blurRad="38100" dist="38100" dir="2700000" algn="tl">
                    <a:srgbClr val="000000">
                      <a:alpha val="43137"/>
                    </a:srgbClr>
                  </a:outerShdw>
                </a:effectLst>
                <a:latin typeface="Courier New" panose="02070309020205020404" pitchFamily="49" charset="0"/>
              </a:rPr>
              <a:t>print('Following are the most common 10 words in the bag')</a:t>
            </a:r>
          </a:p>
          <a:p>
            <a:r>
              <a:rPr lang="en-US" altLang="zh-TW" sz="1400" b="1" dirty="0">
                <a:effectLst>
                  <a:outerShdw blurRad="38100" dist="38100" dir="2700000" algn="tl">
                    <a:srgbClr val="000000">
                      <a:alpha val="43137"/>
                    </a:srgbClr>
                  </a:outerShdw>
                </a:effectLst>
                <a:latin typeface="Courier New" panose="02070309020205020404" pitchFamily="49" charset="0"/>
              </a:rPr>
              <a:t>print(fdist2.most_common(10))</a:t>
            </a:r>
          </a:p>
          <a:p>
            <a:r>
              <a:rPr lang="en-US" altLang="zh-TW" sz="1400" b="1" dirty="0">
                <a:effectLst>
                  <a:outerShdw blurRad="38100" dist="38100" dir="2700000" algn="tl">
                    <a:srgbClr val="000000">
                      <a:alpha val="43137"/>
                    </a:srgbClr>
                  </a:outerShdw>
                </a:effectLst>
                <a:latin typeface="Courier New" panose="02070309020205020404" pitchFamily="49" charset="0"/>
              </a:rPr>
              <a:t>print('Following are the most common 10 words in the bag minus the </a:t>
            </a:r>
            <a:r>
              <a:rPr lang="en-US" altLang="zh-TW" sz="1400" b="1" dirty="0" err="1">
                <a:effectLst>
                  <a:outerShdw blurRad="38100" dist="38100" dir="2700000" algn="tl">
                    <a:srgbClr val="000000">
                      <a:alpha val="43137"/>
                    </a:srgbClr>
                  </a:outerShdw>
                </a:effectLst>
                <a:latin typeface="Courier New" panose="02070309020205020404" pitchFamily="49" charset="0"/>
              </a:rPr>
              <a:t>stopwords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a:effectLst>
                  <a:outerShdw blurRad="38100" dist="38100" dir="2700000" algn="tl">
                    <a:srgbClr val="000000">
                      <a:alpha val="43137"/>
                    </a:srgbClr>
                  </a:outerShdw>
                </a:effectLst>
                <a:latin typeface="Courier New" panose="02070309020205020404" pitchFamily="49" charset="0"/>
              </a:rPr>
              <a:t>print(</a:t>
            </a:r>
            <a:r>
              <a:rPr lang="en-US" altLang="zh-TW" sz="1400" b="1" dirty="0" err="1">
                <a:effectLst>
                  <a:outerShdw blurRad="38100" dist="38100" dir="2700000" algn="tl">
                    <a:srgbClr val="000000">
                      <a:alpha val="43137"/>
                    </a:srgbClr>
                  </a:outerShdw>
                </a:effectLst>
                <a:latin typeface="Courier New" panose="02070309020205020404" pitchFamily="49" charset="0"/>
              </a:rPr>
              <a:t>fdist.most_common</a:t>
            </a:r>
            <a:r>
              <a:rPr lang="en-US" altLang="zh-TW" sz="1400" b="1" dirty="0">
                <a:effectLst>
                  <a:outerShdw blurRad="38100" dist="38100" dir="2700000" algn="tl">
                    <a:srgbClr val="000000">
                      <a:alpha val="43137"/>
                    </a:srgbClr>
                  </a:outerShdw>
                </a:effectLst>
                <a:latin typeface="Courier New" panose="02070309020205020404" pitchFamily="49" charset="0"/>
              </a:rPr>
              <a:t>(10))</a:t>
            </a:r>
          </a:p>
          <a:p>
            <a:r>
              <a:rPr lang="en-US" altLang="zh-TW" sz="1400" b="1" dirty="0" err="1">
                <a:effectLst>
                  <a:outerShdw blurRad="38100" dist="38100" dir="2700000" algn="tl">
                    <a:srgbClr val="000000">
                      <a:alpha val="43137"/>
                    </a:srgbClr>
                  </a:outerShdw>
                </a:effectLst>
                <a:latin typeface="Courier New" panose="02070309020205020404" pitchFamily="49" charset="0"/>
              </a:rPr>
              <a:t>fdist.plot</a:t>
            </a:r>
            <a:r>
              <a:rPr lang="en-US" altLang="zh-TW" sz="1400" b="1" dirty="0">
                <a:effectLst>
                  <a:outerShdw blurRad="38100" dist="38100" dir="2700000" algn="tl">
                    <a:srgbClr val="000000">
                      <a:alpha val="43137"/>
                    </a:srgbClr>
                  </a:outerShdw>
                </a:effectLst>
                <a:latin typeface="Courier New" panose="02070309020205020404" pitchFamily="49" charset="0"/>
              </a:rPr>
              <a:t>()</a:t>
            </a:r>
          </a:p>
        </p:txBody>
      </p:sp>
    </p:spTree>
    <p:extLst>
      <p:ext uri="{BB962C8B-B14F-4D97-AF65-F5344CB8AC3E}">
        <p14:creationId xmlns:p14="http://schemas.microsoft.com/office/powerpoint/2010/main" val="272018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05" y="411427"/>
            <a:ext cx="6645104" cy="5899394"/>
          </a:xfrm>
          <a:prstGeom prst="rect">
            <a:avLst/>
          </a:prstGeom>
        </p:spPr>
      </p:pic>
    </p:spTree>
    <p:extLst>
      <p:ext uri="{BB962C8B-B14F-4D97-AF65-F5344CB8AC3E}">
        <p14:creationId xmlns:p14="http://schemas.microsoft.com/office/powerpoint/2010/main" val="339712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0450" y="912239"/>
            <a:ext cx="8079972" cy="5078313"/>
          </a:xfrm>
          <a:prstGeom prst="rect">
            <a:avLst/>
          </a:prstGeom>
        </p:spPr>
        <p:txBody>
          <a:bodyPr wrap="square">
            <a:spAutoFit/>
          </a:bodyPr>
          <a:lstStyle/>
          <a:p>
            <a:r>
              <a:rPr lang="en-US" altLang="zh-TW" b="1" dirty="0">
                <a:effectLst>
                  <a:outerShdw blurRad="38100" dist="38100" dir="2700000" algn="tl">
                    <a:srgbClr val="000000">
                      <a:alpha val="43137"/>
                    </a:srgbClr>
                  </a:outerShdw>
                </a:effectLst>
                <a:latin typeface="Courier New" panose="02070309020205020404" pitchFamily="49" charset="0"/>
              </a:rPr>
              <a:t>import </a:t>
            </a:r>
            <a:r>
              <a:rPr lang="en-US" altLang="zh-TW" b="1" dirty="0" err="1">
                <a:effectLst>
                  <a:outerShdw blurRad="38100" dist="38100" dir="2700000" algn="tl">
                    <a:srgbClr val="000000">
                      <a:alpha val="43137"/>
                    </a:srgbClr>
                  </a:outerShdw>
                </a:effectLst>
                <a:latin typeface="Courier New" panose="02070309020205020404" pitchFamily="49" charset="0"/>
              </a:rPr>
              <a:t>nltk</a:t>
            </a:r>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a:effectLst>
                  <a:outerShdw blurRad="38100" dist="38100" dir="2700000" algn="tl">
                    <a:srgbClr val="000000">
                      <a:alpha val="43137"/>
                    </a:srgbClr>
                  </a:outerShdw>
                </a:effectLst>
                <a:latin typeface="Courier New" panose="02070309020205020404" pitchFamily="49" charset="0"/>
              </a:rPr>
              <a:t>from </a:t>
            </a:r>
            <a:r>
              <a:rPr lang="en-US" altLang="zh-TW" b="1" dirty="0" err="1">
                <a:effectLst>
                  <a:outerShdw blurRad="38100" dist="38100" dir="2700000" algn="tl">
                    <a:srgbClr val="000000">
                      <a:alpha val="43137"/>
                    </a:srgbClr>
                  </a:outerShdw>
                </a:effectLst>
                <a:latin typeface="Courier New" panose="02070309020205020404" pitchFamily="49" charset="0"/>
              </a:rPr>
              <a:t>nltk.corpus</a:t>
            </a:r>
            <a:r>
              <a:rPr lang="en-US" altLang="zh-TW" b="1" dirty="0">
                <a:effectLst>
                  <a:outerShdw blurRad="38100" dist="38100" dir="2700000" algn="tl">
                    <a:srgbClr val="000000">
                      <a:alpha val="43137"/>
                    </a:srgbClr>
                  </a:outerShdw>
                </a:effectLst>
                <a:latin typeface="Courier New" panose="02070309020205020404" pitchFamily="49" charset="0"/>
              </a:rPr>
              <a:t> import brown</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a:effectLst>
                  <a:outerShdw blurRad="38100" dist="38100" dir="2700000" algn="tl">
                    <a:srgbClr val="000000">
                      <a:alpha val="43137"/>
                    </a:srgbClr>
                  </a:outerShdw>
                </a:effectLst>
                <a:latin typeface="Courier New" panose="02070309020205020404" pitchFamily="49" charset="0"/>
              </a:rPr>
              <a:t>print(</a:t>
            </a:r>
            <a:r>
              <a:rPr lang="en-US" altLang="zh-TW" b="1" dirty="0" err="1">
                <a:effectLst>
                  <a:outerShdw blurRad="38100" dist="38100" dir="2700000" algn="tl">
                    <a:srgbClr val="000000">
                      <a:alpha val="43137"/>
                    </a:srgbClr>
                  </a:outerShdw>
                </a:effectLst>
                <a:latin typeface="Courier New" panose="02070309020205020404" pitchFamily="49" charset="0"/>
              </a:rPr>
              <a:t>brown.categories</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a:effectLst>
                  <a:outerShdw blurRad="38100" dist="38100" dir="2700000" algn="tl">
                    <a:srgbClr val="000000">
                      <a:alpha val="43137"/>
                    </a:srgbClr>
                  </a:outerShdw>
                </a:effectLst>
                <a:latin typeface="Courier New" panose="02070309020205020404" pitchFamily="49" charset="0"/>
              </a:rPr>
              <a:t>genres = ['fiction', 'humor', 'romance']</a:t>
            </a:r>
          </a:p>
          <a:p>
            <a:r>
              <a:rPr lang="en-US" altLang="zh-TW" b="1" dirty="0" err="1">
                <a:effectLst>
                  <a:outerShdw blurRad="38100" dist="38100" dir="2700000" algn="tl">
                    <a:srgbClr val="000000">
                      <a:alpha val="43137"/>
                    </a:srgbClr>
                  </a:outerShdw>
                </a:effectLst>
                <a:latin typeface="Courier New" panose="02070309020205020404" pitchFamily="49" charset="0"/>
              </a:rPr>
              <a:t>whwords</a:t>
            </a:r>
            <a:r>
              <a:rPr lang="en-US" altLang="zh-TW" b="1" dirty="0">
                <a:effectLst>
                  <a:outerShdw blurRad="38100" dist="38100" dir="2700000" algn="tl">
                    <a:srgbClr val="000000">
                      <a:alpha val="43137"/>
                    </a:srgbClr>
                  </a:outerShdw>
                </a:effectLst>
                <a:latin typeface="Courier New" panose="02070309020205020404" pitchFamily="49" charset="0"/>
              </a:rPr>
              <a:t> = ['what', 'which', 'how', 'why', 'when', 'where', 'who']</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a:effectLst>
                  <a:outerShdw blurRad="38100" dist="38100" dir="2700000" algn="tl">
                    <a:srgbClr val="000000">
                      <a:alpha val="43137"/>
                    </a:srgbClr>
                  </a:outerShdw>
                </a:effectLst>
                <a:latin typeface="Courier New" panose="02070309020205020404" pitchFamily="49" charset="0"/>
              </a:rPr>
              <a:t>for </a:t>
            </a:r>
            <a:r>
              <a:rPr lang="en-US" altLang="zh-TW" b="1" dirty="0" err="1">
                <a:effectLst>
                  <a:outerShdw blurRad="38100" dist="38100" dir="2700000" algn="tl">
                    <a:srgbClr val="000000">
                      <a:alpha val="43137"/>
                    </a:srgbClr>
                  </a:outerShdw>
                </a:effectLst>
                <a:latin typeface="Courier New" panose="02070309020205020404" pitchFamily="49" charset="0"/>
              </a:rPr>
              <a:t>i</a:t>
            </a:r>
            <a:r>
              <a:rPr lang="en-US" altLang="zh-TW" b="1" dirty="0">
                <a:effectLst>
                  <a:outerShdw blurRad="38100" dist="38100" dir="2700000" algn="tl">
                    <a:srgbClr val="000000">
                      <a:alpha val="43137"/>
                    </a:srgbClr>
                  </a:outerShdw>
                </a:effectLst>
                <a:latin typeface="Courier New" panose="02070309020205020404" pitchFamily="49" charset="0"/>
              </a:rPr>
              <a:t> in range(0,len(genres)):</a:t>
            </a:r>
          </a:p>
          <a:p>
            <a:r>
              <a:rPr lang="en-US" altLang="zh-TW" b="1" dirty="0">
                <a:effectLst>
                  <a:outerShdw blurRad="38100" dist="38100" dir="2700000" algn="tl">
                    <a:srgbClr val="000000">
                      <a:alpha val="43137"/>
                    </a:srgbClr>
                  </a:outerShdw>
                </a:effectLst>
                <a:latin typeface="Courier New" panose="02070309020205020404" pitchFamily="49" charset="0"/>
              </a:rPr>
              <a:t>    genre = genres[</a:t>
            </a:r>
            <a:r>
              <a:rPr lang="en-US" altLang="zh-TW" b="1" dirty="0" err="1">
                <a:effectLst>
                  <a:outerShdw blurRad="38100" dist="38100" dir="2700000" algn="tl">
                    <a:srgbClr val="000000">
                      <a:alpha val="43137"/>
                    </a:srgbClr>
                  </a:outerShdw>
                </a:effectLst>
                <a:latin typeface="Courier New" panose="02070309020205020404" pitchFamily="49" charset="0"/>
              </a:rPr>
              <a:t>i</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print()</a:t>
            </a:r>
          </a:p>
          <a:p>
            <a:r>
              <a:rPr lang="en-US" altLang="zh-TW" b="1" dirty="0">
                <a:effectLst>
                  <a:outerShdw blurRad="38100" dist="38100" dir="2700000" algn="tl">
                    <a:srgbClr val="000000">
                      <a:alpha val="43137"/>
                    </a:srgbClr>
                  </a:outerShdw>
                </a:effectLst>
                <a:latin typeface="Courier New" panose="02070309020205020404" pitchFamily="49" charset="0"/>
              </a:rPr>
              <a:t>    print("</a:t>
            </a:r>
            <a:r>
              <a:rPr lang="en-US" altLang="zh-TW" b="1" dirty="0" err="1">
                <a:effectLst>
                  <a:outerShdw blurRad="38100" dist="38100" dir="2700000" algn="tl">
                    <a:srgbClr val="000000">
                      <a:alpha val="43137"/>
                    </a:srgbClr>
                  </a:outerShdw>
                </a:effectLst>
                <a:latin typeface="Courier New" panose="02070309020205020404" pitchFamily="49" charset="0"/>
              </a:rPr>
              <a:t>Analysing</a:t>
            </a:r>
            <a:r>
              <a:rPr lang="en-US" altLang="zh-TW" b="1" dirty="0">
                <a:effectLst>
                  <a:outerShdw blurRad="38100" dist="38100" dir="2700000" algn="tl">
                    <a:srgbClr val="000000">
                      <a:alpha val="43137"/>
                    </a:srgbClr>
                  </a:outerShdw>
                </a:effectLst>
                <a:latin typeface="Courier New" panose="02070309020205020404" pitchFamily="49" charset="0"/>
              </a:rPr>
              <a:t> '"+ genre + "' </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words")</a:t>
            </a:r>
          </a:p>
          <a:p>
            <a:r>
              <a:rPr lang="en-US" altLang="zh-TW" b="1" dirty="0">
                <a:effectLst>
                  <a:outerShdw blurRad="38100" dist="38100" dir="2700000" algn="tl">
                    <a:srgbClr val="000000">
                      <a:alpha val="43137"/>
                    </a:srgbClr>
                  </a:outerShdw>
                </a:effectLst>
                <a:latin typeface="Courier New" panose="02070309020205020404" pitchFamily="49" charset="0"/>
              </a:rPr>
              <a:t>    </a:t>
            </a:r>
            <a:r>
              <a:rPr lang="en-US" altLang="zh-TW" b="1" dirty="0" err="1">
                <a:effectLst>
                  <a:outerShdw blurRad="38100" dist="38100" dir="2700000" algn="tl">
                    <a:srgbClr val="000000">
                      <a:alpha val="43137"/>
                    </a:srgbClr>
                  </a:outerShdw>
                </a:effectLst>
                <a:latin typeface="Courier New" panose="02070309020205020404" pitchFamily="49" charset="0"/>
              </a:rPr>
              <a:t>genre_text</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brown.words</a:t>
            </a:r>
            <a:r>
              <a:rPr lang="en-US" altLang="zh-TW" b="1" dirty="0">
                <a:effectLst>
                  <a:outerShdw blurRad="38100" dist="38100" dir="2700000" algn="tl">
                    <a:srgbClr val="000000">
                      <a:alpha val="43137"/>
                    </a:srgbClr>
                  </a:outerShdw>
                </a:effectLst>
                <a:latin typeface="Courier New" panose="02070309020205020404" pitchFamily="49" charset="0"/>
              </a:rPr>
              <a:t>(categories = genre)</a:t>
            </a:r>
          </a:p>
          <a:p>
            <a:r>
              <a:rPr lang="en-US" altLang="zh-TW" b="1" dirty="0">
                <a:effectLst>
                  <a:outerShdw blurRad="38100" dist="38100" dir="2700000" algn="tl">
                    <a:srgbClr val="000000">
                      <a:alpha val="43137"/>
                    </a:srgbClr>
                  </a:outerShdw>
                </a:effectLst>
                <a:latin typeface="Courier New" panose="02070309020205020404" pitchFamily="49" charset="0"/>
              </a:rPr>
              <a:t>    </a:t>
            </a:r>
            <a:r>
              <a:rPr lang="en-US" altLang="zh-TW" b="1" dirty="0" err="1">
                <a:effectLst>
                  <a:outerShdw blurRad="38100" dist="38100" dir="2700000" algn="tl">
                    <a:srgbClr val="000000">
                      <a:alpha val="43137"/>
                    </a:srgbClr>
                  </a:outerShdw>
                </a:effectLst>
                <a:latin typeface="Courier New" panose="02070309020205020404" pitchFamily="49" charset="0"/>
              </a:rPr>
              <a:t>fdist</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nltk.FreqDist</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genre_text</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for </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in </a:t>
            </a:r>
            <a:r>
              <a:rPr lang="en-US" altLang="zh-TW" b="1" dirty="0" err="1">
                <a:effectLst>
                  <a:outerShdw blurRad="38100" dist="38100" dir="2700000" algn="tl">
                    <a:srgbClr val="000000">
                      <a:alpha val="43137"/>
                    </a:srgbClr>
                  </a:outerShdw>
                </a:effectLst>
                <a:latin typeface="Courier New" panose="02070309020205020404" pitchFamily="49" charset="0"/>
              </a:rPr>
              <a:t>whwords</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print(</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 ':', </a:t>
            </a:r>
            <a:r>
              <a:rPr lang="en-US" altLang="zh-TW" b="1" dirty="0" err="1">
                <a:effectLst>
                  <a:outerShdw blurRad="38100" dist="38100" dir="2700000" algn="tl">
                    <a:srgbClr val="000000">
                      <a:alpha val="43137"/>
                    </a:srgbClr>
                  </a:outerShdw>
                </a:effectLst>
                <a:latin typeface="Courier New" panose="02070309020205020404" pitchFamily="49" charset="0"/>
              </a:rPr>
              <a:t>fdist</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end=' ')</a:t>
            </a:r>
          </a:p>
        </p:txBody>
      </p:sp>
    </p:spTree>
    <p:extLst>
      <p:ext uri="{BB962C8B-B14F-4D97-AF65-F5344CB8AC3E}">
        <p14:creationId xmlns:p14="http://schemas.microsoft.com/office/powerpoint/2010/main" val="39698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4152" y="1837357"/>
            <a:ext cx="7281950" cy="3693319"/>
          </a:xfrm>
          <a:prstGeom prst="rect">
            <a:avLst/>
          </a:prstGeom>
        </p:spPr>
        <p:txBody>
          <a:bodyPr wrap="square">
            <a:spAutoFit/>
          </a:bodyPr>
          <a:lstStyle/>
          <a:p>
            <a:r>
              <a:rPr lang="en-US" altLang="zh-TW" b="1" dirty="0">
                <a:effectLst>
                  <a:outerShdw blurRad="38100" dist="38100" dir="2700000" algn="tl">
                    <a:srgbClr val="000000">
                      <a:alpha val="43137"/>
                    </a:srgbClr>
                  </a:outerShdw>
                </a:effectLst>
                <a:latin typeface="Courier New" panose="02070309020205020404" pitchFamily="49" charset="0"/>
              </a:rPr>
              <a:t>['adventure', '</a:t>
            </a:r>
            <a:r>
              <a:rPr lang="en-US" altLang="zh-TW" b="1" dirty="0" err="1">
                <a:effectLst>
                  <a:outerShdw blurRad="38100" dist="38100" dir="2700000" algn="tl">
                    <a:srgbClr val="000000">
                      <a:alpha val="43137"/>
                    </a:srgbClr>
                  </a:outerShdw>
                </a:effectLst>
                <a:latin typeface="Courier New" panose="02070309020205020404" pitchFamily="49" charset="0"/>
              </a:rPr>
              <a:t>belles_lettres</a:t>
            </a:r>
            <a:r>
              <a:rPr lang="en-US" altLang="zh-TW" b="1" dirty="0">
                <a:effectLst>
                  <a:outerShdw blurRad="38100" dist="38100" dir="2700000" algn="tl">
                    <a:srgbClr val="000000">
                      <a:alpha val="43137"/>
                    </a:srgbClr>
                  </a:outerShdw>
                </a:effectLst>
                <a:latin typeface="Courier New" panose="02070309020205020404" pitchFamily="49" charset="0"/>
              </a:rPr>
              <a:t>', 'editorial', 'fiction', 'government', 'hobbies', 'humor', 'learned', 'lore', 'mystery', 'news', 'religion', 'reviews', 'romance', '</a:t>
            </a:r>
            <a:r>
              <a:rPr lang="en-US" altLang="zh-TW" b="1" dirty="0" err="1">
                <a:effectLst>
                  <a:outerShdw blurRad="38100" dist="38100" dir="2700000" algn="tl">
                    <a:srgbClr val="000000">
                      <a:alpha val="43137"/>
                    </a:srgbClr>
                  </a:outerShdw>
                </a:effectLst>
                <a:latin typeface="Courier New" panose="02070309020205020404" pitchFamily="49" charset="0"/>
              </a:rPr>
              <a:t>science_fiction</a:t>
            </a:r>
            <a:r>
              <a:rPr lang="en-US" altLang="zh-TW" b="1" dirty="0">
                <a:effectLst>
                  <a:outerShdw blurRad="38100" dist="38100" dir="2700000" algn="tl">
                    <a:srgbClr val="000000">
                      <a:alpha val="43137"/>
                    </a:srgbClr>
                  </a:outerShdw>
                </a:effectLst>
                <a:latin typeface="Courier New" panose="02070309020205020404" pitchFamily="49" charset="0"/>
              </a:rPr>
              <a:t>'] </a:t>
            </a:r>
            <a:endParaRPr lang="en-US" altLang="zh-TW" b="1" dirty="0" smtClean="0">
              <a:effectLst>
                <a:outerShdw blurRad="38100" dist="38100" dir="2700000" algn="tl">
                  <a:srgbClr val="000000">
                    <a:alpha val="43137"/>
                  </a:srgbClr>
                </a:outerShdw>
              </a:effectLst>
              <a:latin typeface="Courier New" panose="02070309020205020404" pitchFamily="49" charset="0"/>
            </a:endParaRPr>
          </a:p>
          <a:p>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err="1" smtClean="0">
                <a:effectLst>
                  <a:outerShdw blurRad="38100" dist="38100" dir="2700000" algn="tl">
                    <a:srgbClr val="000000">
                      <a:alpha val="43137"/>
                    </a:srgbClr>
                  </a:outerShdw>
                </a:effectLst>
                <a:latin typeface="Courier New" panose="02070309020205020404" pitchFamily="49" charset="0"/>
              </a:rPr>
              <a:t>Analysing</a:t>
            </a:r>
            <a:r>
              <a:rPr lang="en-US" altLang="zh-TW" b="1" dirty="0" smtClean="0">
                <a:effectLst>
                  <a:outerShdw blurRad="38100" dist="38100" dir="2700000" algn="tl">
                    <a:srgbClr val="000000">
                      <a:alpha val="43137"/>
                    </a:srgbClr>
                  </a:outerShdw>
                </a:effectLst>
                <a:latin typeface="Courier New" panose="02070309020205020404" pitchFamily="49" charset="0"/>
              </a:rPr>
              <a:t> </a:t>
            </a:r>
            <a:r>
              <a:rPr lang="en-US" altLang="zh-TW" b="1" dirty="0">
                <a:effectLst>
                  <a:outerShdw blurRad="38100" dist="38100" dir="2700000" algn="tl">
                    <a:srgbClr val="000000">
                      <a:alpha val="43137"/>
                    </a:srgbClr>
                  </a:outerShdw>
                </a:effectLst>
                <a:latin typeface="Courier New" panose="02070309020205020404" pitchFamily="49" charset="0"/>
              </a:rPr>
              <a:t>'fiction' </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words what: 128 which: 123 how: 54 why: 18 when: 133 where: 76 who: 103 </a:t>
            </a:r>
            <a:endParaRPr lang="en-US" altLang="zh-TW" b="1" dirty="0" smtClean="0">
              <a:effectLst>
                <a:outerShdw blurRad="38100" dist="38100" dir="2700000" algn="tl">
                  <a:srgbClr val="000000">
                    <a:alpha val="43137"/>
                  </a:srgbClr>
                </a:outerShdw>
              </a:effectLst>
              <a:latin typeface="Courier New" panose="02070309020205020404" pitchFamily="49" charset="0"/>
            </a:endParaRPr>
          </a:p>
          <a:p>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err="1" smtClean="0">
                <a:effectLst>
                  <a:outerShdw blurRad="38100" dist="38100" dir="2700000" algn="tl">
                    <a:srgbClr val="000000">
                      <a:alpha val="43137"/>
                    </a:srgbClr>
                  </a:outerShdw>
                </a:effectLst>
                <a:latin typeface="Courier New" panose="02070309020205020404" pitchFamily="49" charset="0"/>
              </a:rPr>
              <a:t>Analysing</a:t>
            </a:r>
            <a:r>
              <a:rPr lang="en-US" altLang="zh-TW" b="1" dirty="0" smtClean="0">
                <a:effectLst>
                  <a:outerShdw blurRad="38100" dist="38100" dir="2700000" algn="tl">
                    <a:srgbClr val="000000">
                      <a:alpha val="43137"/>
                    </a:srgbClr>
                  </a:outerShdw>
                </a:effectLst>
                <a:latin typeface="Courier New" panose="02070309020205020404" pitchFamily="49" charset="0"/>
              </a:rPr>
              <a:t> </a:t>
            </a:r>
            <a:r>
              <a:rPr lang="en-US" altLang="zh-TW" b="1" dirty="0">
                <a:effectLst>
                  <a:outerShdw blurRad="38100" dist="38100" dir="2700000" algn="tl">
                    <a:srgbClr val="000000">
                      <a:alpha val="43137"/>
                    </a:srgbClr>
                  </a:outerShdw>
                </a:effectLst>
                <a:latin typeface="Courier New" panose="02070309020205020404" pitchFamily="49" charset="0"/>
              </a:rPr>
              <a:t>'humor' </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words what: 36 which: 62 how: 18 why: 9 when: 52 where: 15 who: 48 </a:t>
            </a:r>
            <a:endParaRPr lang="en-US" altLang="zh-TW" b="1" dirty="0" smtClean="0">
              <a:effectLst>
                <a:outerShdw blurRad="38100" dist="38100" dir="2700000" algn="tl">
                  <a:srgbClr val="000000">
                    <a:alpha val="43137"/>
                  </a:srgbClr>
                </a:outerShdw>
              </a:effectLst>
              <a:latin typeface="Courier New" panose="02070309020205020404" pitchFamily="49" charset="0"/>
            </a:endParaRPr>
          </a:p>
          <a:p>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err="1" smtClean="0">
                <a:effectLst>
                  <a:outerShdw blurRad="38100" dist="38100" dir="2700000" algn="tl">
                    <a:srgbClr val="000000">
                      <a:alpha val="43137"/>
                    </a:srgbClr>
                  </a:outerShdw>
                </a:effectLst>
                <a:latin typeface="Courier New" panose="02070309020205020404" pitchFamily="49" charset="0"/>
              </a:rPr>
              <a:t>Analysing</a:t>
            </a:r>
            <a:r>
              <a:rPr lang="en-US" altLang="zh-TW" b="1" dirty="0" smtClean="0">
                <a:effectLst>
                  <a:outerShdw blurRad="38100" dist="38100" dir="2700000" algn="tl">
                    <a:srgbClr val="000000">
                      <a:alpha val="43137"/>
                    </a:srgbClr>
                  </a:outerShdw>
                </a:effectLst>
                <a:latin typeface="Courier New" panose="02070309020205020404" pitchFamily="49" charset="0"/>
              </a:rPr>
              <a:t> </a:t>
            </a:r>
            <a:r>
              <a:rPr lang="en-US" altLang="zh-TW" b="1" dirty="0">
                <a:effectLst>
                  <a:outerShdw blurRad="38100" dist="38100" dir="2700000" algn="tl">
                    <a:srgbClr val="000000">
                      <a:alpha val="43137"/>
                    </a:srgbClr>
                  </a:outerShdw>
                </a:effectLst>
                <a:latin typeface="Courier New" panose="02070309020205020404" pitchFamily="49" charset="0"/>
              </a:rPr>
              <a:t>'romance' </a:t>
            </a:r>
            <a:r>
              <a:rPr lang="en-US" altLang="zh-TW" b="1" dirty="0" err="1">
                <a:effectLst>
                  <a:outerShdw blurRad="38100" dist="38100" dir="2700000" algn="tl">
                    <a:srgbClr val="000000">
                      <a:alpha val="43137"/>
                    </a:srgbClr>
                  </a:outerShdw>
                </a:effectLst>
                <a:latin typeface="Courier New" panose="02070309020205020404" pitchFamily="49" charset="0"/>
              </a:rPr>
              <a:t>wh</a:t>
            </a:r>
            <a:r>
              <a:rPr lang="en-US" altLang="zh-TW" b="1" dirty="0">
                <a:effectLst>
                  <a:outerShdw blurRad="38100" dist="38100" dir="2700000" algn="tl">
                    <a:srgbClr val="000000">
                      <a:alpha val="43137"/>
                    </a:srgbClr>
                  </a:outerShdw>
                </a:effectLst>
                <a:latin typeface="Courier New" panose="02070309020205020404" pitchFamily="49" charset="0"/>
              </a:rPr>
              <a:t> words what: 121 which: 104 how: 60 why: 34 when: 126 where: 54 who: 89 </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548639" y="869711"/>
            <a:ext cx="7007629" cy="369332"/>
          </a:xfrm>
          <a:prstGeom prst="rect">
            <a:avLst/>
          </a:prstGeom>
        </p:spPr>
        <p:txBody>
          <a:bodyPr wrap="square">
            <a:spAutoFit/>
          </a:bodyPr>
          <a:lstStyle/>
          <a:p>
            <a:r>
              <a:rPr lang="en-US" altLang="zh-TW" dirty="0"/>
              <a:t>1.4</a:t>
            </a:r>
            <a:r>
              <a:rPr lang="zh-TW" altLang="en-US" dirty="0"/>
              <a:t>　計算布朗語料庫中三種不同類別的特殊疑問詞</a:t>
            </a:r>
          </a:p>
        </p:txBody>
      </p:sp>
    </p:spTree>
    <p:extLst>
      <p:ext uri="{BB962C8B-B14F-4D97-AF65-F5344CB8AC3E}">
        <p14:creationId xmlns:p14="http://schemas.microsoft.com/office/powerpoint/2010/main" val="76160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323" y="1460743"/>
            <a:ext cx="8570423" cy="4955203"/>
          </a:xfrm>
          <a:prstGeom prst="rect">
            <a:avLst/>
          </a:prstGeom>
        </p:spPr>
        <p:txBody>
          <a:bodyPr wrap="square">
            <a:spAutoFit/>
          </a:bodyPr>
          <a:lstStyle/>
          <a:p>
            <a:r>
              <a:rPr lang="en-US" altLang="zh-TW" b="1" dirty="0">
                <a:effectLst>
                  <a:outerShdw blurRad="38100" dist="38100" dir="2700000" algn="tl">
                    <a:srgbClr val="000000">
                      <a:alpha val="43137"/>
                    </a:srgbClr>
                  </a:outerShdw>
                </a:effectLst>
                <a:latin typeface="Courier New" panose="02070309020205020404" pitchFamily="49" charset="0"/>
              </a:rPr>
              <a:t>import </a:t>
            </a:r>
            <a:r>
              <a:rPr lang="en-US" altLang="zh-TW" b="1" dirty="0" err="1">
                <a:effectLst>
                  <a:outerShdw blurRad="38100" dist="38100" dir="2700000" algn="tl">
                    <a:srgbClr val="000000">
                      <a:alpha val="43137"/>
                    </a:srgbClr>
                  </a:outerShdw>
                </a:effectLst>
                <a:latin typeface="Courier New" panose="02070309020205020404" pitchFamily="49" charset="0"/>
              </a:rPr>
              <a:t>nltk</a:t>
            </a:r>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a:effectLst>
                  <a:outerShdw blurRad="38100" dist="38100" dir="2700000" algn="tl">
                    <a:srgbClr val="000000">
                      <a:alpha val="43137"/>
                    </a:srgbClr>
                  </a:outerShdw>
                </a:effectLst>
                <a:latin typeface="Courier New" panose="02070309020205020404" pitchFamily="49" charset="0"/>
              </a:rPr>
              <a:t>from </a:t>
            </a:r>
            <a:r>
              <a:rPr lang="en-US" altLang="zh-TW" b="1" dirty="0" err="1">
                <a:effectLst>
                  <a:outerShdw blurRad="38100" dist="38100" dir="2700000" algn="tl">
                    <a:srgbClr val="000000">
                      <a:alpha val="43137"/>
                    </a:srgbClr>
                  </a:outerShdw>
                </a:effectLst>
                <a:latin typeface="Courier New" panose="02070309020205020404" pitchFamily="49" charset="0"/>
              </a:rPr>
              <a:t>nltk.corpus</a:t>
            </a:r>
            <a:r>
              <a:rPr lang="en-US" altLang="zh-TW" b="1" dirty="0">
                <a:effectLst>
                  <a:outerShdw blurRad="38100" dist="38100" dir="2700000" algn="tl">
                    <a:srgbClr val="000000">
                      <a:alpha val="43137"/>
                    </a:srgbClr>
                  </a:outerShdw>
                </a:effectLst>
                <a:latin typeface="Courier New" panose="02070309020205020404" pitchFamily="49" charset="0"/>
              </a:rPr>
              <a:t> import </a:t>
            </a:r>
            <a:r>
              <a:rPr lang="en-US" altLang="zh-TW" b="1" dirty="0" err="1" smtClean="0">
                <a:effectLst>
                  <a:outerShdw blurRad="38100" dist="38100" dir="2700000" algn="tl">
                    <a:srgbClr val="000000">
                      <a:alpha val="43137"/>
                    </a:srgbClr>
                  </a:outerShdw>
                </a:effectLst>
                <a:latin typeface="Courier New" panose="02070309020205020404" pitchFamily="49" charset="0"/>
              </a:rPr>
              <a:t>webtext</a:t>
            </a:r>
            <a:endParaRPr lang="en-US" altLang="zh-TW" b="1" dirty="0" smtClean="0">
              <a:effectLst>
                <a:outerShdw blurRad="38100" dist="38100" dir="2700000" algn="tl">
                  <a:srgbClr val="000000">
                    <a:alpha val="43137"/>
                  </a:srgbClr>
                </a:outerShdw>
              </a:effectLst>
              <a:latin typeface="Courier New" panose="02070309020205020404" pitchFamily="49" charset="0"/>
            </a:endParaRPr>
          </a:p>
          <a:p>
            <a:endParaRPr lang="en-US" altLang="zh-TW" b="1" dirty="0">
              <a:effectLst>
                <a:outerShdw blurRad="38100" dist="38100" dir="2700000" algn="tl">
                  <a:srgbClr val="000000">
                    <a:alpha val="43137"/>
                  </a:srgbClr>
                </a:outerShdw>
              </a:effectLst>
              <a:latin typeface="Courier New" panose="02070309020205020404" pitchFamily="49" charset="0"/>
            </a:endParaRPr>
          </a:p>
          <a:p>
            <a:r>
              <a:rPr lang="en-US" altLang="zh-TW" b="1" dirty="0">
                <a:effectLst>
                  <a:outerShdw blurRad="38100" dist="38100" dir="2700000" algn="tl">
                    <a:srgbClr val="000000">
                      <a:alpha val="43137"/>
                    </a:srgbClr>
                  </a:outerShdw>
                </a:effectLst>
                <a:latin typeface="Courier New" panose="02070309020205020404" pitchFamily="49" charset="0"/>
              </a:rPr>
              <a:t>print(</a:t>
            </a:r>
            <a:r>
              <a:rPr lang="en-US" altLang="zh-TW" b="1" dirty="0" err="1">
                <a:effectLst>
                  <a:outerShdw blurRad="38100" dist="38100" dir="2700000" algn="tl">
                    <a:srgbClr val="000000">
                      <a:alpha val="43137"/>
                    </a:srgbClr>
                  </a:outerShdw>
                </a:effectLst>
                <a:latin typeface="Courier New" panose="02070309020205020404" pitchFamily="49" charset="0"/>
              </a:rPr>
              <a:t>webtext.fileids</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b="1" dirty="0" err="1">
                <a:effectLst>
                  <a:outerShdw blurRad="38100" dist="38100" dir="2700000" algn="tl">
                    <a:srgbClr val="000000">
                      <a:alpha val="43137"/>
                    </a:srgbClr>
                  </a:outerShdw>
                </a:effectLst>
                <a:latin typeface="Courier New" panose="02070309020205020404" pitchFamily="49" charset="0"/>
              </a:rPr>
              <a:t>fileid</a:t>
            </a:r>
            <a:r>
              <a:rPr lang="en-US" altLang="zh-TW" b="1" dirty="0">
                <a:effectLst>
                  <a:outerShdw blurRad="38100" dist="38100" dir="2700000" algn="tl">
                    <a:srgbClr val="000000">
                      <a:alpha val="43137"/>
                    </a:srgbClr>
                  </a:outerShdw>
                </a:effectLst>
                <a:latin typeface="Courier New" panose="02070309020205020404" pitchFamily="49" charset="0"/>
              </a:rPr>
              <a:t> = 'singles.txt'</a:t>
            </a:r>
          </a:p>
          <a:p>
            <a:r>
              <a:rPr lang="en-US" altLang="zh-TW" b="1" dirty="0" err="1">
                <a:effectLst>
                  <a:outerShdw blurRad="38100" dist="38100" dir="2700000" algn="tl">
                    <a:srgbClr val="000000">
                      <a:alpha val="43137"/>
                    </a:srgbClr>
                  </a:outerShdw>
                </a:effectLst>
                <a:latin typeface="Courier New" panose="02070309020205020404" pitchFamily="49" charset="0"/>
              </a:rPr>
              <a:t>wbt_words</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webtext.words</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fileid</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err="1">
                <a:effectLst>
                  <a:outerShdw blurRad="38100" dist="38100" dir="2700000" algn="tl">
                    <a:srgbClr val="000000">
                      <a:alpha val="43137"/>
                    </a:srgbClr>
                  </a:outerShdw>
                </a:effectLst>
                <a:latin typeface="Courier New" panose="02070309020205020404" pitchFamily="49" charset="0"/>
              </a:rPr>
              <a:t>fdist</a:t>
            </a:r>
            <a:r>
              <a:rPr lang="en-US" altLang="zh-TW" b="1" dirty="0">
                <a:effectLst>
                  <a:outerShdw blurRad="38100" dist="38100" dir="2700000" algn="tl">
                    <a:srgbClr val="000000">
                      <a:alpha val="43137"/>
                    </a:srgbClr>
                  </a:outerShdw>
                </a:effectLst>
                <a:latin typeface="Courier New" panose="02070309020205020404" pitchFamily="49" charset="0"/>
              </a:rPr>
              <a:t> = </a:t>
            </a:r>
            <a:r>
              <a:rPr lang="en-US" altLang="zh-TW" b="1" dirty="0" err="1">
                <a:effectLst>
                  <a:outerShdw blurRad="38100" dist="38100" dir="2700000" algn="tl">
                    <a:srgbClr val="000000">
                      <a:alpha val="43137"/>
                    </a:srgbClr>
                  </a:outerShdw>
                </a:effectLst>
                <a:latin typeface="Courier New" panose="02070309020205020404" pitchFamily="49" charset="0"/>
              </a:rPr>
              <a:t>nltk.FreqDist</a:t>
            </a:r>
            <a:r>
              <a:rPr lang="en-US" altLang="zh-TW" b="1" dirty="0">
                <a:effectLst>
                  <a:outerShdw blurRad="38100" dist="38100" dir="2700000" algn="tl">
                    <a:srgbClr val="000000">
                      <a:alpha val="43137"/>
                    </a:srgbClr>
                  </a:outerShdw>
                </a:effectLst>
                <a:latin typeface="Courier New" panose="02070309020205020404" pitchFamily="49" charset="0"/>
              </a:rPr>
              <a:t>(</a:t>
            </a:r>
            <a:r>
              <a:rPr lang="en-US" altLang="zh-TW" b="1" dirty="0" err="1">
                <a:effectLst>
                  <a:outerShdw blurRad="38100" dist="38100" dir="2700000" algn="tl">
                    <a:srgbClr val="000000">
                      <a:alpha val="43137"/>
                    </a:srgbClr>
                  </a:outerShdw>
                </a:effectLst>
                <a:latin typeface="Courier New" panose="02070309020205020404" pitchFamily="49" charset="0"/>
              </a:rPr>
              <a:t>wbt_words</a:t>
            </a:r>
            <a:r>
              <a:rPr lang="en-US" altLang="zh-TW" b="1" dirty="0">
                <a:effectLst>
                  <a:outerShdw blurRad="38100" dist="38100" dir="2700000" algn="tl">
                    <a:srgbClr val="000000">
                      <a:alpha val="43137"/>
                    </a:srgbClr>
                  </a:outerShdw>
                </a:effectLst>
                <a:latin typeface="Courier New" panose="02070309020205020404" pitchFamily="49" charset="0"/>
              </a:rPr>
              <a:t>)</a:t>
            </a:r>
          </a:p>
          <a:p>
            <a:r>
              <a:rPr lang="en-US" altLang="zh-TW" b="1" dirty="0">
                <a:effectLst>
                  <a:outerShdw blurRad="38100" dist="38100" dir="2700000" algn="tl">
                    <a:srgbClr val="000000">
                      <a:alpha val="43137"/>
                    </a:srgbClr>
                  </a:outerShdw>
                </a:effectLst>
                <a:latin typeface="Courier New" panose="02070309020205020404" pitchFamily="49" charset="0"/>
              </a:rPr>
              <a:t/>
            </a:r>
            <a:br>
              <a:rPr lang="en-US" altLang="zh-TW"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print('Count of the maximum appearing word "',</a:t>
            </a:r>
            <a:r>
              <a:rPr lang="en-US" altLang="zh-TW" sz="1400" b="1" dirty="0" err="1">
                <a:effectLst>
                  <a:outerShdw blurRad="38100" dist="38100" dir="2700000" algn="tl">
                    <a:srgbClr val="000000">
                      <a:alpha val="43137"/>
                    </a:srgbClr>
                  </a:outerShdw>
                </a:effectLst>
                <a:latin typeface="Courier New" panose="02070309020205020404" pitchFamily="49" charset="0"/>
              </a:rPr>
              <a:t>fdist.max</a:t>
            </a:r>
            <a:r>
              <a:rPr lang="en-US" altLang="zh-TW" sz="1400" b="1" dirty="0">
                <a:effectLst>
                  <a:outerShdw blurRad="38100" dist="38100" dir="2700000" algn="tl">
                    <a:srgbClr val="000000">
                      <a:alpha val="43137"/>
                    </a:srgbClr>
                  </a:outerShdw>
                </a:effectLst>
                <a:latin typeface="Courier New" panose="02070309020205020404" pitchFamily="49" charset="0"/>
              </a:rPr>
              <a:t>(),'" : ', </a:t>
            </a:r>
            <a:r>
              <a:rPr lang="en-US" altLang="zh-TW" sz="1400" b="1" dirty="0" err="1">
                <a:effectLst>
                  <a:outerShdw blurRad="38100" dist="38100" dir="2700000" algn="tl">
                    <a:srgbClr val="000000">
                      <a:alpha val="43137"/>
                    </a:srgbClr>
                  </a:outerShdw>
                </a:effectLst>
                <a:latin typeface="Courier New" panose="02070309020205020404" pitchFamily="49" charset="0"/>
              </a:rPr>
              <a:t>fdist</a:t>
            </a:r>
            <a:r>
              <a:rPr lang="en-US" altLang="zh-TW" sz="1400" b="1" dirty="0">
                <a:effectLst>
                  <a:outerShdw blurRad="38100" dist="38100" dir="2700000" algn="tl">
                    <a:srgbClr val="000000">
                      <a:alpha val="43137"/>
                    </a:srgbClr>
                  </a:outerShdw>
                </a:effectLst>
                <a:latin typeface="Courier New" panose="02070309020205020404" pitchFamily="49" charset="0"/>
              </a:rPr>
              <a:t>[</a:t>
            </a:r>
            <a:r>
              <a:rPr lang="en-US" altLang="zh-TW" sz="1400" b="1" dirty="0" err="1">
                <a:effectLst>
                  <a:outerShdw blurRad="38100" dist="38100" dir="2700000" algn="tl">
                    <a:srgbClr val="000000">
                      <a:alpha val="43137"/>
                    </a:srgbClr>
                  </a:outerShdw>
                </a:effectLst>
                <a:latin typeface="Courier New" panose="02070309020205020404" pitchFamily="49" charset="0"/>
              </a:rPr>
              <a:t>fdist.max</a:t>
            </a:r>
            <a:r>
              <a:rPr lang="en-US" altLang="zh-TW" sz="1400" b="1" dirty="0" smtClean="0">
                <a:effectLst>
                  <a:outerShdw blurRad="38100" dist="38100" dir="2700000" algn="tl">
                    <a:srgbClr val="000000">
                      <a:alpha val="43137"/>
                    </a:srgbClr>
                  </a:outerShdw>
                </a:effectLst>
                <a:latin typeface="Courier New" panose="02070309020205020404" pitchFamily="49" charset="0"/>
              </a:rPr>
              <a:t>()])</a:t>
            </a:r>
          </a:p>
          <a:p>
            <a:endParaRPr lang="en-US" altLang="zh-TW" sz="1400" b="1" dirty="0">
              <a:effectLst>
                <a:outerShdw blurRad="38100" dist="38100" dir="2700000" algn="tl">
                  <a:srgbClr val="000000">
                    <a:alpha val="43137"/>
                  </a:srgbClr>
                </a:outerShdw>
              </a:effectLst>
              <a:latin typeface="Courier New" panose="02070309020205020404" pitchFamily="49" charset="0"/>
            </a:endParaRPr>
          </a:p>
          <a:p>
            <a:r>
              <a:rPr lang="en-US" altLang="zh-TW" sz="1400" b="1" dirty="0">
                <a:effectLst>
                  <a:outerShdw blurRad="38100" dist="38100" dir="2700000" algn="tl">
                    <a:srgbClr val="000000">
                      <a:alpha val="43137"/>
                    </a:srgbClr>
                  </a:outerShdw>
                </a:effectLst>
                <a:latin typeface="Courier New" panose="02070309020205020404" pitchFamily="49" charset="0"/>
              </a:rPr>
              <a:t>print('Total Number of distinct tokens in the bag : ', </a:t>
            </a:r>
            <a:r>
              <a:rPr lang="en-US" altLang="zh-TW" sz="1400" b="1" dirty="0" err="1">
                <a:effectLst>
                  <a:outerShdw blurRad="38100" dist="38100" dir="2700000" algn="tl">
                    <a:srgbClr val="000000">
                      <a:alpha val="43137"/>
                    </a:srgbClr>
                  </a:outerShdw>
                </a:effectLst>
                <a:latin typeface="Courier New" panose="02070309020205020404" pitchFamily="49" charset="0"/>
              </a:rPr>
              <a:t>fdist.N</a:t>
            </a:r>
            <a:r>
              <a:rPr lang="en-US" altLang="zh-TW" sz="1400" b="1" dirty="0" smtClean="0">
                <a:effectLst>
                  <a:outerShdw blurRad="38100" dist="38100" dir="2700000" algn="tl">
                    <a:srgbClr val="000000">
                      <a:alpha val="43137"/>
                    </a:srgbClr>
                  </a:outerShdw>
                </a:effectLst>
                <a:latin typeface="Courier New" panose="02070309020205020404" pitchFamily="49" charset="0"/>
              </a:rPr>
              <a:t>())</a:t>
            </a:r>
          </a:p>
          <a:p>
            <a:endParaRPr lang="en-US" altLang="zh-TW" sz="1400" b="1" dirty="0">
              <a:effectLst>
                <a:outerShdw blurRad="38100" dist="38100" dir="2700000" algn="tl">
                  <a:srgbClr val="000000">
                    <a:alpha val="43137"/>
                  </a:srgbClr>
                </a:outerShdw>
              </a:effectLst>
              <a:latin typeface="Courier New" panose="02070309020205020404" pitchFamily="49" charset="0"/>
            </a:endParaRPr>
          </a:p>
          <a:p>
            <a:r>
              <a:rPr lang="en-US" altLang="zh-TW" sz="1400" b="1" dirty="0">
                <a:effectLst>
                  <a:outerShdw blurRad="38100" dist="38100" dir="2700000" algn="tl">
                    <a:srgbClr val="000000">
                      <a:alpha val="43137"/>
                    </a:srgbClr>
                  </a:outerShdw>
                </a:effectLst>
                <a:latin typeface="Courier New" panose="02070309020205020404" pitchFamily="49" charset="0"/>
              </a:rPr>
              <a:t>print('Following are the most common 10 words in the bag</a:t>
            </a:r>
            <a:r>
              <a:rPr lang="en-US" altLang="zh-TW" sz="1400" b="1" dirty="0" smtClean="0">
                <a:effectLst>
                  <a:outerShdw blurRad="38100" dist="38100" dir="2700000" algn="tl">
                    <a:srgbClr val="000000">
                      <a:alpha val="43137"/>
                    </a:srgbClr>
                  </a:outerShdw>
                </a:effectLst>
                <a:latin typeface="Courier New" panose="02070309020205020404" pitchFamily="49" charset="0"/>
              </a:rPr>
              <a:t>')</a:t>
            </a:r>
          </a:p>
          <a:p>
            <a:endParaRPr lang="en-US" altLang="zh-TW" sz="1400" b="1" dirty="0">
              <a:effectLst>
                <a:outerShdw blurRad="38100" dist="38100" dir="2700000" algn="tl">
                  <a:srgbClr val="000000">
                    <a:alpha val="43137"/>
                  </a:srgbClr>
                </a:outerShdw>
              </a:effectLst>
              <a:latin typeface="Courier New" panose="02070309020205020404" pitchFamily="49" charset="0"/>
            </a:endParaRPr>
          </a:p>
          <a:p>
            <a:r>
              <a:rPr lang="en-US" altLang="zh-TW" sz="1400" b="1" dirty="0">
                <a:effectLst>
                  <a:outerShdw blurRad="38100" dist="38100" dir="2700000" algn="tl">
                    <a:srgbClr val="000000">
                      <a:alpha val="43137"/>
                    </a:srgbClr>
                  </a:outerShdw>
                </a:effectLst>
                <a:latin typeface="Courier New" panose="02070309020205020404" pitchFamily="49" charset="0"/>
              </a:rPr>
              <a:t>print(</a:t>
            </a:r>
            <a:r>
              <a:rPr lang="en-US" altLang="zh-TW" sz="1400" b="1" dirty="0" err="1">
                <a:effectLst>
                  <a:outerShdw blurRad="38100" dist="38100" dir="2700000" algn="tl">
                    <a:srgbClr val="000000">
                      <a:alpha val="43137"/>
                    </a:srgbClr>
                  </a:outerShdw>
                </a:effectLst>
                <a:latin typeface="Courier New" panose="02070309020205020404" pitchFamily="49" charset="0"/>
              </a:rPr>
              <a:t>fdist.most_common</a:t>
            </a:r>
            <a:r>
              <a:rPr lang="en-US" altLang="zh-TW" sz="1400" b="1" dirty="0">
                <a:effectLst>
                  <a:outerShdw blurRad="38100" dist="38100" dir="2700000" algn="tl">
                    <a:srgbClr val="000000">
                      <a:alpha val="43137"/>
                    </a:srgbClr>
                  </a:outerShdw>
                </a:effectLst>
                <a:latin typeface="Courier New" panose="02070309020205020404" pitchFamily="49" charset="0"/>
              </a:rPr>
              <a:t>(10))</a:t>
            </a:r>
          </a:p>
          <a:p>
            <a:r>
              <a:rPr lang="en-US" altLang="zh-TW" sz="1400" b="1" dirty="0">
                <a:effectLst>
                  <a:outerShdw blurRad="38100" dist="38100" dir="2700000" algn="tl">
                    <a:srgbClr val="000000">
                      <a:alpha val="43137"/>
                    </a:srgbClr>
                  </a:outerShdw>
                </a:effectLst>
                <a:latin typeface="Courier New" panose="02070309020205020404" pitchFamily="49" charset="0"/>
              </a:rPr>
              <a:t>print('Frequency Distribution on Personal Advertisements')</a:t>
            </a:r>
          </a:p>
          <a:p>
            <a:r>
              <a:rPr lang="en-US" altLang="zh-TW" sz="1400" b="1" dirty="0">
                <a:effectLst>
                  <a:outerShdw blurRad="38100" dist="38100" dir="2700000" algn="tl">
                    <a:srgbClr val="000000">
                      <a:alpha val="43137"/>
                    </a:srgbClr>
                  </a:outerShdw>
                </a:effectLst>
                <a:latin typeface="Courier New" panose="02070309020205020404" pitchFamily="49" charset="0"/>
              </a:rPr>
              <a:t>print(</a:t>
            </a:r>
            <a:r>
              <a:rPr lang="en-US" altLang="zh-TW" sz="1400" b="1" dirty="0" err="1">
                <a:effectLst>
                  <a:outerShdw blurRad="38100" dist="38100" dir="2700000" algn="tl">
                    <a:srgbClr val="000000">
                      <a:alpha val="43137"/>
                    </a:srgbClr>
                  </a:outerShdw>
                </a:effectLst>
                <a:latin typeface="Courier New" panose="02070309020205020404" pitchFamily="49" charset="0"/>
              </a:rPr>
              <a:t>fdist.tabulate</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err="1">
                <a:effectLst>
                  <a:outerShdw blurRad="38100" dist="38100" dir="2700000" algn="tl">
                    <a:srgbClr val="000000">
                      <a:alpha val="43137"/>
                    </a:srgbClr>
                  </a:outerShdw>
                </a:effectLst>
                <a:latin typeface="Courier New" panose="02070309020205020404" pitchFamily="49" charset="0"/>
              </a:rPr>
              <a:t>fdist.plot</a:t>
            </a:r>
            <a:r>
              <a:rPr lang="en-US" altLang="zh-TW" sz="1400" b="1" dirty="0">
                <a:effectLst>
                  <a:outerShdw blurRad="38100" dist="38100" dir="2700000" algn="tl">
                    <a:srgbClr val="000000">
                      <a:alpha val="43137"/>
                    </a:srgbClr>
                  </a:outerShdw>
                </a:effectLst>
                <a:latin typeface="Courier New" panose="02070309020205020404" pitchFamily="49" charset="0"/>
              </a:rPr>
              <a:t>(cumulative=True)</a:t>
            </a:r>
          </a:p>
        </p:txBody>
      </p:sp>
      <p:sp>
        <p:nvSpPr>
          <p:cNvPr id="3" name="矩形 2"/>
          <p:cNvSpPr/>
          <p:nvPr/>
        </p:nvSpPr>
        <p:spPr>
          <a:xfrm>
            <a:off x="407323" y="592574"/>
            <a:ext cx="4182555" cy="369332"/>
          </a:xfrm>
          <a:prstGeom prst="rect">
            <a:avLst/>
          </a:prstGeom>
        </p:spPr>
        <p:txBody>
          <a:bodyPr wrap="none">
            <a:spAutoFit/>
          </a:bodyPr>
          <a:lstStyle/>
          <a:p>
            <a:r>
              <a:rPr lang="en-US" altLang="zh-TW" dirty="0"/>
              <a:t>1-5</a:t>
            </a:r>
            <a:r>
              <a:rPr lang="zh-TW" altLang="en-US" dirty="0"/>
              <a:t>探討網路文本和聊天文本的詞頻分佈</a:t>
            </a:r>
          </a:p>
        </p:txBody>
      </p:sp>
    </p:spTree>
    <p:extLst>
      <p:ext uri="{BB962C8B-B14F-4D97-AF65-F5344CB8AC3E}">
        <p14:creationId xmlns:p14="http://schemas.microsoft.com/office/powerpoint/2010/main" val="274381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942" y="133239"/>
            <a:ext cx="8986058" cy="8340745"/>
          </a:xfrm>
          <a:prstGeom prst="rect">
            <a:avLst/>
          </a:prstGeom>
        </p:spPr>
        <p:txBody>
          <a:bodyPr wrap="square">
            <a:spAutoFit/>
          </a:bodyPr>
          <a:lstStyle/>
          <a:p>
            <a:r>
              <a:rPr lang="en-US" altLang="zh-TW" sz="800" b="1" dirty="0">
                <a:effectLst>
                  <a:outerShdw blurRad="38100" dist="38100" dir="2700000" algn="tl">
                    <a:srgbClr val="000000">
                      <a:alpha val="43137"/>
                    </a:srgbClr>
                  </a:outerShdw>
                </a:effectLst>
                <a:latin typeface="Courier New" panose="02070309020205020404" pitchFamily="49" charset="0"/>
              </a:rPr>
              <a:t>['firefox.txt', 'grail.txt', 'overheard.txt', 'pirates.txt', 'singles.txt', 'wine.txt'] Count of the maximum appearing word " , " : 539 Total Number of distinct tokens in the bag : 4867 Following are the most common 10 words in the bag [(',', 539), ('.', 353), ('/', 110), ('for', 99), ('and', 74), ('to', 74), ('lady', 68), ('-', 66), ('seeks', 60), ('a', 52)] Frequency Distribution on Personal Advertisements , . / for and to lady - seeks a with S ship &amp; relationship fun in slim build o s y smoker 50 non I movies good honest dining out </a:t>
            </a:r>
            <a:r>
              <a:rPr lang="en-US" altLang="zh-TW" sz="800" b="1" dirty="0" err="1">
                <a:effectLst>
                  <a:outerShdw blurRad="38100" dist="38100" dir="2700000" algn="tl">
                    <a:srgbClr val="000000">
                      <a:alpha val="43137"/>
                    </a:srgbClr>
                  </a:outerShdw>
                </a:effectLst>
                <a:latin typeface="Courier New" panose="02070309020205020404" pitchFamily="49" charset="0"/>
              </a:rPr>
              <a:t>rship</a:t>
            </a:r>
            <a:r>
              <a:rPr lang="en-US" altLang="zh-TW" sz="800" b="1" dirty="0">
                <a:effectLst>
                  <a:outerShdw blurRad="38100" dist="38100" dir="2700000" algn="tl">
                    <a:srgbClr val="000000">
                      <a:alpha val="43137"/>
                    </a:srgbClr>
                  </a:outerShdw>
                </a:effectLst>
                <a:latin typeface="Courier New" panose="02070309020205020404" pitchFamily="49" charset="0"/>
              </a:rPr>
              <a:t> looking like age attractive who friendship 40 45 35 Looking 5 MALE times male meet life seeking r open the female of GSOH enjoy '' fit or LADY guy no be music </a:t>
            </a:r>
            <a:r>
              <a:rPr lang="en-US" altLang="zh-TW" sz="800" b="1" dirty="0" err="1">
                <a:effectLst>
                  <a:outerShdw blurRad="38100" dist="38100" dir="2700000" algn="tl">
                    <a:srgbClr val="000000">
                      <a:alpha val="43137"/>
                    </a:srgbClr>
                  </a:outerShdw>
                </a:effectLst>
                <a:latin typeface="Courier New" panose="02070309020205020404" pitchFamily="49" charset="0"/>
              </a:rPr>
              <a:t>ft</a:t>
            </a:r>
            <a:r>
              <a:rPr lang="en-US" altLang="zh-TW" sz="800" b="1" dirty="0">
                <a:effectLst>
                  <a:outerShdw blurRad="38100" dist="38100" dir="2700000" algn="tl">
                    <a:srgbClr val="000000">
                      <a:alpha val="43137"/>
                    </a:srgbClr>
                  </a:outerShdw>
                </a:effectLst>
                <a:latin typeface="Courier New" panose="02070309020205020404" pitchFamily="49" charset="0"/>
              </a:rPr>
              <a:t> drinker 30 f tall employed caring social Male N D </a:t>
            </a:r>
            <a:r>
              <a:rPr lang="en-US" altLang="zh-TW" sz="800" b="1" dirty="0" err="1">
                <a:effectLst>
                  <a:outerShdw blurRad="38100" dist="38100" dir="2700000" algn="tl">
                    <a:srgbClr val="000000">
                      <a:alpha val="43137"/>
                    </a:srgbClr>
                  </a:outerShdw>
                </a:effectLst>
                <a:latin typeface="Courier New" panose="02070309020205020404" pitchFamily="49" charset="0"/>
              </a:rPr>
              <a:t>fship</a:t>
            </a:r>
            <a:r>
              <a:rPr lang="en-US" altLang="zh-TW" sz="800" b="1" dirty="0">
                <a:effectLst>
                  <a:outerShdw blurRad="38100" dist="38100" dir="2700000" algn="tl">
                    <a:srgbClr val="000000">
                      <a:alpha val="43137"/>
                    </a:srgbClr>
                  </a:outerShdw>
                </a:effectLst>
                <a:latin typeface="Courier New" panose="02070309020205020404" pitchFamily="49" charset="0"/>
              </a:rPr>
              <a:t> interests is genuine medium beach Seeks likes n </a:t>
            </a:r>
            <a:r>
              <a:rPr lang="en-US" altLang="zh-TW" sz="800" b="1" dirty="0" err="1">
                <a:effectLst>
                  <a:outerShdw blurRad="38100" dist="38100" dir="2700000" algn="tl">
                    <a:srgbClr val="000000">
                      <a:alpha val="43137"/>
                    </a:srgbClr>
                  </a:outerShdw>
                </a:effectLst>
                <a:latin typeface="Courier New" panose="02070309020205020404" pitchFamily="49" charset="0"/>
              </a:rPr>
              <a:t>poss</a:t>
            </a:r>
            <a:r>
              <a:rPr lang="en-US" altLang="zh-TW" sz="800" b="1" dirty="0">
                <a:effectLst>
                  <a:outerShdw blurRad="38100" dist="38100" dir="2700000" algn="tl">
                    <a:srgbClr val="000000">
                      <a:alpha val="43137"/>
                    </a:srgbClr>
                  </a:outerShdw>
                </a:effectLst>
                <a:latin typeface="Courier New" panose="02070309020205020404" pitchFamily="49" charset="0"/>
              </a:rPr>
              <a:t> WLTM single </a:t>
            </a:r>
            <a:r>
              <a:rPr lang="en-US" altLang="zh-TW" sz="800" b="1" dirty="0" err="1">
                <a:effectLst>
                  <a:outerShdw blurRad="38100" dist="38100" dir="2700000" algn="tl">
                    <a:srgbClr val="000000">
                      <a:alpha val="43137"/>
                    </a:srgbClr>
                  </a:outerShdw>
                </a:effectLst>
                <a:latin typeface="Courier New" panose="02070309020205020404" pitchFamily="49" charset="0"/>
              </a:rPr>
              <a:t>yo</a:t>
            </a:r>
            <a:r>
              <a:rPr lang="en-US" altLang="zh-TW" sz="800" b="1" dirty="0">
                <a:effectLst>
                  <a:outerShdw blurRad="38100" dist="38100" dir="2700000" algn="tl">
                    <a:srgbClr val="000000">
                      <a:alpha val="43137"/>
                    </a:srgbClr>
                  </a:outerShdw>
                </a:effectLst>
                <a:latin typeface="Courier New" panose="02070309020205020404" pitchFamily="49" charset="0"/>
              </a:rPr>
              <a:t> A travel similar married have quiet well home long would walks nights at Seeking ., country enjoys MARRIED 6 2 40s children ATTRACTIVE secure up 30s fishing 60 woman share discreet DTE man by 43 an living am Must med drives Lady + 25 SINGLE area term you sexy ? 36 GUY Late view me 55 going sought gent healthy love MAN outdoors ! loving prof : casual 42 47 sincere things young </a:t>
            </a:r>
            <a:r>
              <a:rPr lang="en-US" altLang="zh-TW" sz="800" b="1" dirty="0" err="1">
                <a:effectLst>
                  <a:outerShdw blurRad="38100" dist="38100" dir="2700000" algn="tl">
                    <a:srgbClr val="000000">
                      <a:alpha val="43137"/>
                    </a:srgbClr>
                  </a:outerShdw>
                </a:effectLst>
                <a:latin typeface="Courier New" panose="02070309020205020404" pitchFamily="49" charset="0"/>
              </a:rPr>
              <a:t>Im</a:t>
            </a:r>
            <a:r>
              <a:rPr lang="en-US" altLang="zh-TW" sz="800" b="1" dirty="0">
                <a:effectLst>
                  <a:outerShdw blurRad="38100" dist="38100" dir="2700000" algn="tl">
                    <a:srgbClr val="000000">
                      <a:alpha val="43137"/>
                    </a:srgbClr>
                  </a:outerShdw>
                </a:effectLst>
                <a:latin typeface="Courier New" panose="02070309020205020404" pitchFamily="49" charset="0"/>
              </a:rPr>
              <a:t> gentleman permanent 57 special ties FIT </a:t>
            </a:r>
            <a:r>
              <a:rPr lang="en-US" altLang="zh-TW" sz="800" b="1" dirty="0" err="1">
                <a:effectLst>
                  <a:outerShdw blurRad="38100" dist="38100" dir="2700000" algn="tl">
                    <a:srgbClr val="000000">
                      <a:alpha val="43137"/>
                    </a:srgbClr>
                  </a:outerShdw>
                </a:effectLst>
                <a:latin typeface="Courier New" panose="02070309020205020404" pitchFamily="49" charset="0"/>
              </a:rPr>
              <a:t>humour</a:t>
            </a:r>
            <a:r>
              <a:rPr lang="en-US" altLang="zh-TW" sz="800" b="1" dirty="0">
                <a:effectLst>
                  <a:outerShdw blurRad="38100" dist="38100" dir="2700000" algn="tl">
                    <a:srgbClr val="000000">
                      <a:alpha val="43137"/>
                    </a:srgbClr>
                  </a:outerShdw>
                </a:effectLst>
                <a:latin typeface="Courier New" panose="02070309020205020404" pitchFamily="49" charset="0"/>
              </a:rPr>
              <a:t> kids 38 possible Likes not Interests self suburbs years Would NS 48 Asian </a:t>
            </a:r>
            <a:r>
              <a:rPr lang="en-US" altLang="zh-TW" sz="800" b="1" dirty="0" err="1">
                <a:effectLst>
                  <a:outerShdw blurRad="38100" dist="38100" dir="2700000" algn="tl">
                    <a:srgbClr val="000000">
                      <a:alpha val="43137"/>
                    </a:srgbClr>
                  </a:outerShdw>
                </a:effectLst>
                <a:latin typeface="Courier New" panose="02070309020205020404" pitchFamily="49" charset="0"/>
              </a:rPr>
              <a:t>DtoE</a:t>
            </a:r>
            <a:r>
              <a:rPr lang="en-US" altLang="zh-TW" sz="800" b="1" dirty="0">
                <a:effectLst>
                  <a:outerShdw blurRad="38100" dist="38100" dir="2700000" algn="tl">
                    <a:srgbClr val="000000">
                      <a:alpha val="43137"/>
                    </a:srgbClr>
                  </a:outerShdw>
                </a:effectLst>
                <a:latin typeface="Courier New" panose="02070309020205020404" pitchFamily="49" charset="0"/>
              </a:rPr>
              <a:t> outings gardening ASIAN TO older friendly fem working old sports away professional same generous European c 39 financially on 58 Age SLIM CARING my person BUSINESSMAN outdoor ( sense romantic GREEK under mid ME Attractive 46 theatre GENT easy welcome any Suburbs F 37 SOH but loves </a:t>
            </a:r>
            <a:r>
              <a:rPr lang="en-US" altLang="zh-TW" sz="800" b="1" dirty="0" err="1">
                <a:effectLst>
                  <a:outerShdw blurRad="38100" dist="38100" dir="2700000" algn="tl">
                    <a:srgbClr val="000000">
                      <a:alpha val="43137"/>
                    </a:srgbClr>
                  </a:outerShdw>
                </a:effectLst>
                <a:latin typeface="Courier New" panose="02070309020205020404" pitchFamily="49" charset="0"/>
              </a:rPr>
              <a:t>yrs</a:t>
            </a:r>
            <a:r>
              <a:rPr lang="en-US" altLang="zh-TW" sz="800" b="1" dirty="0">
                <a:effectLst>
                  <a:outerShdw blurRad="38100" dist="38100" dir="2700000" algn="tl">
                    <a:srgbClr val="000000">
                      <a:alpha val="43137"/>
                    </a:srgbClr>
                  </a:outerShdw>
                </a:effectLst>
                <a:latin typeface="Courier New" panose="02070309020205020404" pitchFamily="49" charset="0"/>
              </a:rPr>
              <a:t> Aussie R </a:t>
            </a:r>
            <a:r>
              <a:rPr lang="en-US" altLang="zh-TW" sz="800" b="1" dirty="0" err="1">
                <a:effectLst>
                  <a:outerShdw blurRad="38100" dist="38100" dir="2700000" algn="tl">
                    <a:srgbClr val="000000">
                      <a:alpha val="43137"/>
                    </a:srgbClr>
                  </a:outerShdw>
                </a:effectLst>
                <a:latin typeface="Courier New" panose="02070309020205020404" pitchFamily="49" charset="0"/>
              </a:rPr>
              <a:t>ing</a:t>
            </a:r>
            <a:r>
              <a:rPr lang="en-US" altLang="zh-TW" sz="800" b="1" dirty="0">
                <a:effectLst>
                  <a:outerShdw blurRad="38100" dist="38100" dir="2700000" algn="tl">
                    <a:srgbClr val="000000">
                      <a:alpha val="43137"/>
                    </a:srgbClr>
                  </a:outerShdw>
                </a:effectLst>
                <a:latin typeface="Courier New" panose="02070309020205020404" pitchFamily="49" charset="0"/>
              </a:rPr>
              <a:t> meetings East subs 32 dancing </a:t>
            </a:r>
            <a:r>
              <a:rPr lang="en-US" altLang="zh-TW" sz="800" b="1" dirty="0" err="1">
                <a:effectLst>
                  <a:outerShdw blurRad="38100" dist="38100" dir="2700000" algn="tl">
                    <a:srgbClr val="000000">
                      <a:alpha val="43137"/>
                    </a:srgbClr>
                  </a:outerShdw>
                </a:effectLst>
                <a:latin typeface="Courier New" panose="02070309020205020404" pitchFamily="49" charset="0"/>
              </a:rPr>
              <a:t>attrac</a:t>
            </a:r>
            <a:r>
              <a:rPr lang="en-US" altLang="zh-TW" sz="800" b="1" dirty="0">
                <a:effectLst>
                  <a:outerShdw blurRad="38100" dist="38100" dir="2700000" algn="tl">
                    <a:srgbClr val="000000">
                      <a:alpha val="43137"/>
                    </a:srgbClr>
                  </a:outerShdw>
                </a:effectLst>
                <a:latin typeface="Courier New" panose="02070309020205020404" pitchFamily="49" charset="0"/>
              </a:rPr>
              <a:t> encounters E mum late great personality YOU new never animals Y O dinner there 11 nice 8 BBQs aged size hair If early outlook cars </a:t>
            </a:r>
            <a:r>
              <a:rPr lang="en-US" altLang="zh-TW" sz="800" b="1" dirty="0" err="1">
                <a:effectLst>
                  <a:outerShdw blurRad="38100" dist="38100" dir="2700000" algn="tl">
                    <a:srgbClr val="000000">
                      <a:alpha val="43137"/>
                    </a:srgbClr>
                  </a:outerShdw>
                </a:effectLst>
                <a:latin typeface="Courier New" panose="02070309020205020404" pitchFamily="49" charset="0"/>
              </a:rPr>
              <a:t>etc</a:t>
            </a:r>
            <a:r>
              <a:rPr lang="en-US" altLang="zh-TW" sz="800" b="1" dirty="0">
                <a:effectLst>
                  <a:outerShdw blurRad="38100" dist="38100" dir="2700000" algn="tl">
                    <a:srgbClr val="000000">
                      <a:alpha val="43137"/>
                    </a:srgbClr>
                  </a:outerShdw>
                </a:effectLst>
                <a:latin typeface="Courier New" panose="02070309020205020404" pitchFamily="49" charset="0"/>
              </a:rPr>
              <a:t> friend camping Mid classy 59 Single ROMANTIC TALL down earth many petite outgoing easygoing Non time </a:t>
            </a:r>
            <a:r>
              <a:rPr lang="en-US" altLang="zh-TW" sz="800" b="1" dirty="0" err="1">
                <a:effectLst>
                  <a:outerShdw blurRad="38100" dist="38100" dir="2700000" algn="tl">
                    <a:srgbClr val="000000">
                      <a:alpha val="43137"/>
                    </a:srgbClr>
                  </a:outerShdw>
                </a:effectLst>
                <a:latin typeface="Courier New" panose="02070309020205020404" pitchFamily="49" charset="0"/>
              </a:rPr>
              <a:t>Fship</a:t>
            </a:r>
            <a:r>
              <a:rPr lang="en-US" altLang="zh-TW" sz="800" b="1" dirty="0">
                <a:effectLst>
                  <a:outerShdw blurRad="38100" dist="38100" dir="2700000" algn="tl">
                    <a:srgbClr val="000000">
                      <a:alpha val="43137"/>
                    </a:srgbClr>
                  </a:outerShdw>
                </a:effectLst>
                <a:latin typeface="Courier New" panose="02070309020205020404" pitchFamily="49" charset="0"/>
              </a:rPr>
              <a:t> weekends are being company SWM happy please other intelligent reliable OK family gen 50yo d </a:t>
            </a:r>
            <a:r>
              <a:rPr lang="en-US" altLang="zh-TW" sz="800" b="1" dirty="0" err="1">
                <a:effectLst>
                  <a:outerShdw blurRad="38100" dist="38100" dir="2700000" algn="tl">
                    <a:srgbClr val="000000">
                      <a:alpha val="43137"/>
                    </a:srgbClr>
                  </a:outerShdw>
                </a:effectLst>
                <a:latin typeface="Courier New" panose="02070309020205020404" pitchFamily="49" charset="0"/>
              </a:rPr>
              <a:t>attr</a:t>
            </a:r>
            <a:r>
              <a:rPr lang="en-US" altLang="zh-TW" sz="800" b="1" dirty="0">
                <a:effectLst>
                  <a:outerShdw blurRad="38100" dist="38100" dir="2700000" algn="tl">
                    <a:srgbClr val="000000">
                      <a:alpha val="43137"/>
                    </a:srgbClr>
                  </a:outerShdw>
                </a:effectLst>
                <a:latin typeface="Courier New" panose="02070309020205020404" pitchFamily="49" charset="0"/>
              </a:rPr>
              <a:t> Good intimate wine 6ft 49 presented 52 Guy into articulate conversation 53 65 Friendship Photo SEXY DAD 44yo OUTGOING 28 w business owner include all forward from women ready AFFECTIONATE ARE we Slim Med someone You background Enjoys cafes future Prefer Adelaide companionship AFL View fitness parties AUSTRALIAN With Enjoy sport Fun between Possible 20s this HAIR Am TV </a:t>
            </a:r>
            <a:r>
              <a:rPr lang="en-US" altLang="zh-TW" sz="800" b="1" dirty="0" err="1">
                <a:effectLst>
                  <a:outerShdw blurRad="38100" dist="38100" dir="2700000" algn="tl">
                    <a:srgbClr val="000000">
                      <a:alpha val="43137"/>
                    </a:srgbClr>
                  </a:outerShdw>
                </a:effectLst>
                <a:latin typeface="Courier New" panose="02070309020205020404" pitchFamily="49" charset="0"/>
              </a:rPr>
              <a:t>ish</a:t>
            </a:r>
            <a:r>
              <a:rPr lang="en-US" altLang="zh-TW" sz="800" b="1" dirty="0">
                <a:effectLst>
                  <a:outerShdw blurRad="38100" dist="38100" dir="2700000" algn="tl">
                    <a:srgbClr val="000000">
                      <a:alpha val="43137"/>
                    </a:srgbClr>
                  </a:outerShdw>
                </a:effectLst>
                <a:latin typeface="Courier New" panose="02070309020205020404" pitchFamily="49" charset="0"/>
              </a:rPr>
              <a:t> 56 taller wining h plus Australian 60s ACTIVE EASYGOING light lets GENUINE AND HONEST Hi 44 Love 9 gym GOOD blue looks AUST Early 20 </a:t>
            </a:r>
            <a:r>
              <a:rPr lang="en-US" altLang="zh-TW" sz="800" b="1" dirty="0" err="1">
                <a:effectLst>
                  <a:outerShdw blurRad="38100" dist="38100" dir="2700000" algn="tl">
                    <a:srgbClr val="000000">
                      <a:alpha val="43137"/>
                    </a:srgbClr>
                  </a:outerShdw>
                </a:effectLst>
                <a:latin typeface="Courier New" panose="02070309020205020404" pitchFamily="49" charset="0"/>
              </a:rPr>
              <a:t>independant</a:t>
            </a:r>
            <a:r>
              <a:rPr lang="en-US" altLang="zh-TW" sz="800" b="1" dirty="0">
                <a:effectLst>
                  <a:outerShdw blurRad="38100" dist="38100" dir="2700000" algn="tl">
                    <a:srgbClr val="000000">
                      <a:alpha val="43137"/>
                    </a:srgbClr>
                  </a:outerShdw>
                </a:effectLst>
                <a:latin typeface="Courier New" panose="02070309020205020404" pitchFamily="49" charset="0"/>
              </a:rPr>
              <a:t> 50s retain her PICK active </a:t>
            </a:r>
            <a:r>
              <a:rPr lang="en-US" altLang="zh-TW" sz="800" b="1" dirty="0" err="1">
                <a:effectLst>
                  <a:outerShdw blurRad="38100" dist="38100" dir="2700000" algn="tl">
                    <a:srgbClr val="000000">
                      <a:alpha val="43137"/>
                    </a:srgbClr>
                  </a:outerShdw>
                </a:effectLst>
                <a:latin typeface="Courier New" panose="02070309020205020404" pitchFamily="49" charset="0"/>
              </a:rPr>
              <a:t>incl</a:t>
            </a:r>
            <a:r>
              <a:rPr lang="en-US" altLang="zh-TW" sz="800" b="1" dirty="0">
                <a:effectLst>
                  <a:outerShdw blurRad="38100" dist="38100" dir="2700000" algn="tl">
                    <a:srgbClr val="000000">
                      <a:alpha val="43137"/>
                    </a:srgbClr>
                  </a:outerShdw>
                </a:effectLst>
                <a:latin typeface="Courier New" panose="02070309020205020404" pitchFamily="49" charset="0"/>
              </a:rPr>
              <a:t> year quality EARLY Self Sports short ok OLD Indian Dark </a:t>
            </a:r>
            <a:r>
              <a:rPr lang="en-US" altLang="zh-TW" sz="800" b="1" dirty="0" err="1">
                <a:effectLst>
                  <a:outerShdw blurRad="38100" dist="38100" dir="2700000" algn="tl">
                    <a:srgbClr val="000000">
                      <a:alpha val="43137"/>
                    </a:srgbClr>
                  </a:outerShdw>
                </a:effectLst>
                <a:latin typeface="Courier New" panose="02070309020205020404" pitchFamily="49" charset="0"/>
              </a:rPr>
              <a:t>Poss</a:t>
            </a:r>
            <a:r>
              <a:rPr lang="en-US" altLang="zh-TW" sz="800" b="1" dirty="0">
                <a:effectLst>
                  <a:outerShdw blurRad="38100" dist="38100" dir="2700000" algn="tl">
                    <a:srgbClr val="000000">
                      <a:alpha val="43137"/>
                    </a:srgbClr>
                  </a:outerShdw>
                </a:effectLst>
                <a:latin typeface="Courier New" panose="02070309020205020404" pitchFamily="49" charset="0"/>
              </a:rPr>
              <a:t> full replies ALA lonely perm if work Prof listener responsible reading exciting sim </a:t>
            </a:r>
            <a:r>
              <a:rPr lang="en-US" altLang="zh-TW" sz="800" b="1" dirty="0" err="1">
                <a:effectLst>
                  <a:outerShdw blurRad="38100" dist="38100" dir="2700000" algn="tl">
                    <a:srgbClr val="000000">
                      <a:alpha val="43137"/>
                    </a:srgbClr>
                  </a:outerShdw>
                </a:effectLst>
                <a:latin typeface="Courier New" panose="02070309020205020404" pitchFamily="49" charset="0"/>
              </a:rPr>
              <a:t>int</a:t>
            </a:r>
            <a:r>
              <a:rPr lang="en-US" altLang="zh-TW" sz="800" b="1" dirty="0">
                <a:effectLst>
                  <a:outerShdw blurRad="38100" dist="38100" dir="2700000" algn="tl">
                    <a:srgbClr val="000000">
                      <a:alpha val="43137"/>
                    </a:srgbClr>
                  </a:outerShdw>
                </a:effectLst>
                <a:latin typeface="Courier New" panose="02070309020205020404" pitchFamily="49" charset="0"/>
              </a:rPr>
              <a:t> photo cooking house Woman 1 weekend so walking bch brunette My Pen Are inner Greek BE missing Married affair kg </a:t>
            </a:r>
            <a:r>
              <a:rPr lang="en-US" altLang="zh-TW" sz="800" b="1" dirty="0" err="1">
                <a:effectLst>
                  <a:outerShdw blurRad="38100" dist="38100" dir="2700000" algn="tl">
                    <a:srgbClr val="000000">
                      <a:alpha val="43137"/>
                    </a:srgbClr>
                  </a:outerShdw>
                </a:effectLst>
                <a:latin typeface="Courier New" panose="02070309020205020404" pitchFamily="49" charset="0"/>
              </a:rPr>
              <a:t>pref</a:t>
            </a:r>
            <a:r>
              <a:rPr lang="en-US" altLang="zh-TW" sz="800" b="1" dirty="0">
                <a:effectLst>
                  <a:outerShdw blurRad="38100" dist="38100" dir="2700000" algn="tl">
                    <a:srgbClr val="000000">
                      <a:alpha val="43137"/>
                    </a:srgbClr>
                  </a:outerShdw>
                </a:effectLst>
                <a:latin typeface="Courier New" panose="02070309020205020404" pitchFamily="49" charset="0"/>
              </a:rPr>
              <a:t> affectionate loyal natural </a:t>
            </a:r>
            <a:r>
              <a:rPr lang="en-US" altLang="zh-TW" sz="800" b="1" dirty="0" err="1">
                <a:effectLst>
                  <a:outerShdw blurRad="38100" dist="38100" dir="2700000" algn="tl">
                    <a:srgbClr val="000000">
                      <a:alpha val="43137"/>
                    </a:srgbClr>
                  </a:outerShdw>
                </a:effectLst>
                <a:latin typeface="Courier New" panose="02070309020205020404" pitchFamily="49" charset="0"/>
              </a:rPr>
              <a:t>sgl</a:t>
            </a:r>
            <a:r>
              <a:rPr lang="en-US" altLang="zh-TW" sz="800" b="1" dirty="0">
                <a:effectLst>
                  <a:outerShdw blurRad="38100" dist="38100" dir="2700000" algn="tl">
                    <a:srgbClr val="000000">
                      <a:alpha val="43137"/>
                    </a:srgbClr>
                  </a:outerShdw>
                </a:effectLst>
                <a:latin typeface="Courier New" panose="02070309020205020404" pitchFamily="49" charset="0"/>
              </a:rPr>
              <a:t> LOVER </a:t>
            </a:r>
            <a:r>
              <a:rPr lang="en-US" altLang="zh-TW" sz="800" b="1" dirty="0" err="1">
                <a:effectLst>
                  <a:outerShdw blurRad="38100" dist="38100" dir="2700000" algn="tl">
                    <a:srgbClr val="000000">
                      <a:alpha val="43137"/>
                    </a:srgbClr>
                  </a:outerShdw>
                </a:effectLst>
                <a:latin typeface="Courier New" panose="02070309020205020404" pitchFamily="49" charset="0"/>
              </a:rPr>
              <a:t>Aust</a:t>
            </a:r>
            <a:r>
              <a:rPr lang="en-US" altLang="zh-TW" sz="800" b="1" dirty="0">
                <a:effectLst>
                  <a:outerShdw blurRad="38100" dist="38100" dir="2700000" algn="tl">
                    <a:srgbClr val="000000">
                      <a:alpha val="43137"/>
                    </a:srgbClr>
                  </a:outerShdw>
                </a:effectLst>
                <a:latin typeface="Courier New" panose="02070309020205020404" pitchFamily="49" charset="0"/>
              </a:rPr>
              <a:t> Subs Genuine dinners LOVE partner relation adventure COUNTRY </a:t>
            </a:r>
            <a:r>
              <a:rPr lang="en-US" altLang="zh-TW" sz="800" b="1" dirty="0" err="1">
                <a:effectLst>
                  <a:outerShdw blurRad="38100" dist="38100" dir="2700000" algn="tl">
                    <a:srgbClr val="000000">
                      <a:alpha val="43137"/>
                    </a:srgbClr>
                  </a:outerShdw>
                </a:effectLst>
                <a:latin typeface="Courier New" panose="02070309020205020404" pitchFamily="49" charset="0"/>
              </a:rPr>
              <a:t>soh</a:t>
            </a:r>
            <a:r>
              <a:rPr lang="en-US" altLang="zh-TW" sz="800" b="1" dirty="0">
                <a:effectLst>
                  <a:outerShdw blurRad="38100" dist="38100" dir="2700000" algn="tl">
                    <a:srgbClr val="000000">
                      <a:alpha val="43137"/>
                    </a:srgbClr>
                  </a:outerShdw>
                </a:effectLst>
                <a:latin typeface="Courier New" panose="02070309020205020404" pitchFamily="49" charset="0"/>
              </a:rPr>
              <a:t> Vibrant adventurous very ABOUT Easygoing 511 Southern vegetarian ", dark 10 travelling racing 41 No normal DANCING SEEKING must ), reply dance maybe enough comfortable SWF </a:t>
            </a:r>
            <a:r>
              <a:rPr lang="en-US" altLang="zh-TW" sz="800" b="1" dirty="0" err="1">
                <a:effectLst>
                  <a:outerShdw blurRad="38100" dist="38100" dir="2700000" algn="tl">
                    <a:srgbClr val="000000">
                      <a:alpha val="43137"/>
                    </a:srgbClr>
                  </a:outerShdw>
                </a:effectLst>
                <a:latin typeface="Courier New" panose="02070309020205020404" pitchFamily="49" charset="0"/>
              </a:rPr>
              <a:t>pls</a:t>
            </a:r>
            <a:r>
              <a:rPr lang="en-US" altLang="zh-TW" sz="800" b="1" dirty="0">
                <a:effectLst>
                  <a:outerShdw blurRad="38100" dist="38100" dir="2700000" algn="tl">
                    <a:srgbClr val="000000">
                      <a:alpha val="43137"/>
                    </a:srgbClr>
                  </a:outerShdw>
                </a:effectLst>
                <a:latin typeface="Courier New" panose="02070309020205020404" pitchFamily="49" charset="0"/>
              </a:rPr>
              <a:t> Social 35YO Security Guard uniform below Nat Open </a:t>
            </a:r>
            <a:r>
              <a:rPr lang="en-US" altLang="zh-TW" sz="800" b="1" dirty="0" err="1">
                <a:effectLst>
                  <a:outerShdw blurRad="38100" dist="38100" dir="2700000" algn="tl">
                    <a:srgbClr val="000000">
                      <a:alpha val="43137"/>
                    </a:srgbClr>
                  </a:outerShdw>
                </a:effectLst>
                <a:latin typeface="Courier New" panose="02070309020205020404" pitchFamily="49" charset="0"/>
              </a:rPr>
              <a:t>yr</a:t>
            </a:r>
            <a:r>
              <a:rPr lang="en-US" altLang="zh-TW" sz="800" b="1" dirty="0">
                <a:effectLst>
                  <a:outerShdw blurRad="38100" dist="38100" dir="2700000" algn="tl">
                    <a:srgbClr val="000000">
                      <a:alpha val="43137"/>
                    </a:srgbClr>
                  </a:outerShdw>
                </a:effectLst>
                <a:latin typeface="Courier New" panose="02070309020205020404" pitchFamily="49" charset="0"/>
              </a:rPr>
              <a:t> M door e feet groomed arts Ringwood surrounds meaningful hearing ABLE Phone play Sought mutual fulfillment ALONE lost too hope sight Maybe could explore beginnings together high needs WONT disappointed AMIABLE 170 cm without get </a:t>
            </a:r>
            <a:r>
              <a:rPr lang="en-US" altLang="zh-TW" sz="800" b="1" dirty="0" err="1">
                <a:effectLst>
                  <a:outerShdw blurRad="38100" dist="38100" dir="2700000" algn="tl">
                    <a:srgbClr val="000000">
                      <a:alpha val="43137"/>
                    </a:srgbClr>
                  </a:outerShdw>
                </a:effectLst>
                <a:latin typeface="Courier New" panose="02070309020205020404" pitchFamily="49" charset="0"/>
              </a:rPr>
              <a:t>chil</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dren</a:t>
            </a:r>
            <a:r>
              <a:rPr lang="en-US" altLang="zh-TW" sz="800" b="1" dirty="0">
                <a:effectLst>
                  <a:outerShdw blurRad="38100" dist="38100" dir="2700000" algn="tl">
                    <a:srgbClr val="000000">
                      <a:alpha val="43137"/>
                    </a:srgbClr>
                  </a:outerShdw>
                </a:effectLst>
                <a:latin typeface="Courier New" panose="02070309020205020404" pitchFamily="49" charset="0"/>
              </a:rPr>
              <a:t> 29 COPPER REDHEAD 61 Taurus Into AUSSIE Solid FATHER son re </a:t>
            </a:r>
            <a:r>
              <a:rPr lang="en-US" altLang="zh-TW" sz="800" b="1" dirty="0" err="1">
                <a:effectLst>
                  <a:outerShdw blurRad="38100" dist="38100" dir="2700000" algn="tl">
                    <a:srgbClr val="000000">
                      <a:alpha val="43137"/>
                    </a:srgbClr>
                  </a:outerShdw>
                </a:effectLst>
                <a:latin typeface="Courier New" panose="02070309020205020404" pitchFamily="49" charset="0"/>
              </a:rPr>
              <a:t>lationship</a:t>
            </a:r>
            <a:r>
              <a:rPr lang="en-US" altLang="zh-TW" sz="800" b="1" dirty="0">
                <a:effectLst>
                  <a:outerShdw blurRad="38100" dist="38100" dir="2700000" algn="tl">
                    <a:srgbClr val="000000">
                      <a:alpha val="43137"/>
                    </a:srgbClr>
                  </a:outerShdw>
                </a:effectLst>
                <a:latin typeface="Courier New" panose="02070309020205020404" pitchFamily="49" charset="0"/>
              </a:rPr>
              <a:t> coastal town Eyre Peninsula FUN meal com </a:t>
            </a:r>
            <a:r>
              <a:rPr lang="en-US" altLang="zh-TW" sz="800" b="1" dirty="0" err="1">
                <a:effectLst>
                  <a:outerShdw blurRad="38100" dist="38100" dir="2700000" algn="tl">
                    <a:srgbClr val="000000">
                      <a:alpha val="43137"/>
                    </a:srgbClr>
                  </a:outerShdw>
                </a:effectLst>
                <a:latin typeface="Courier New" panose="02070309020205020404" pitchFamily="49" charset="0"/>
              </a:rPr>
              <a:t>panion</a:t>
            </a:r>
            <a:r>
              <a:rPr lang="en-US" altLang="zh-TW" sz="800" b="1" dirty="0">
                <a:effectLst>
                  <a:outerShdw blurRad="38100" dist="38100" dir="2700000" algn="tl">
                    <a:srgbClr val="000000">
                      <a:alpha val="43137"/>
                    </a:srgbClr>
                  </a:outerShdw>
                </a:effectLst>
                <a:latin typeface="Courier New" panose="02070309020205020404" pitchFamily="49" charset="0"/>
              </a:rPr>
              <a:t> BEAUTIFUL INTELLIGENT MUSICAL Shy 12 blonde drink </a:t>
            </a:r>
            <a:r>
              <a:rPr lang="en-US" altLang="zh-TW" sz="800" b="1" dirty="0" err="1">
                <a:effectLst>
                  <a:outerShdw blurRad="38100" dist="38100" dir="2700000" algn="tl">
                    <a:srgbClr val="000000">
                      <a:alpha val="43137"/>
                    </a:srgbClr>
                  </a:outerShdw>
                </a:effectLst>
                <a:latin typeface="Courier New" panose="02070309020205020404" pitchFamily="49" charset="0"/>
              </a:rPr>
              <a:t>Guiness</a:t>
            </a:r>
            <a:r>
              <a:rPr lang="en-US" altLang="zh-TW" sz="800" b="1" dirty="0">
                <a:effectLst>
                  <a:outerShdw blurRad="38100" dist="38100" dir="2700000" algn="tl">
                    <a:srgbClr val="000000">
                      <a:alpha val="43137"/>
                    </a:srgbClr>
                  </a:outerShdw>
                </a:effectLst>
                <a:latin typeface="Courier New" panose="02070309020205020404" pitchFamily="49" charset="0"/>
              </a:rPr>
              <a:t> then want BLONDE BLUE EYES Medium golf bike riding DVDs kissing cuddling prepared boats .), modern CUDDLY FULL FIGURED fully +. towards Give call chat simple LISTENER Well educated eyes brown important nor distance speed complete circles </a:t>
            </a:r>
            <a:r>
              <a:rPr lang="en-US" altLang="zh-TW" sz="800" b="1" dirty="0" err="1">
                <a:effectLst>
                  <a:outerShdw blurRad="38100" dist="38100" dir="2700000" algn="tl">
                    <a:srgbClr val="000000">
                      <a:alpha val="43137"/>
                    </a:srgbClr>
                  </a:outerShdw>
                </a:effectLst>
                <a:latin typeface="Courier New" panose="02070309020205020404" pitchFamily="49" charset="0"/>
              </a:rPr>
              <a:t>bbqs</a:t>
            </a:r>
            <a:r>
              <a:rPr lang="en-US" altLang="zh-TW" sz="800" b="1" dirty="0">
                <a:effectLst>
                  <a:outerShdw blurRad="38100" dist="38100" dir="2700000" algn="tl">
                    <a:srgbClr val="000000">
                      <a:alpha val="43137"/>
                    </a:srgbClr>
                  </a:outerShdw>
                </a:effectLst>
                <a:latin typeface="Courier New" panose="02070309020205020404" pitchFamily="49" charset="0"/>
              </a:rPr>
              <a:t> football HANDSOME Tall standing wants privacy still </a:t>
            </a:r>
            <a:r>
              <a:rPr lang="en-US" altLang="zh-TW" sz="800" b="1" dirty="0" err="1">
                <a:effectLst>
                  <a:outerShdw blurRad="38100" dist="38100" dir="2700000" algn="tl">
                    <a:srgbClr val="000000">
                      <a:alpha val="43137"/>
                    </a:srgbClr>
                  </a:outerShdw>
                </a:effectLst>
                <a:latin typeface="Courier New" panose="02070309020205020404" pitchFamily="49" charset="0"/>
              </a:rPr>
              <a:t>independance</a:t>
            </a:r>
            <a:r>
              <a:rPr lang="en-US" altLang="zh-TW" sz="800" b="1" dirty="0">
                <a:effectLst>
                  <a:outerShdw blurRad="38100" dist="38100" dir="2700000" algn="tl">
                    <a:srgbClr val="000000">
                      <a:alpha val="43137"/>
                    </a:srgbClr>
                  </a:outerShdw>
                </a:effectLst>
                <a:latin typeface="Courier New" panose="02070309020205020404" pitchFamily="49" charset="0"/>
              </a:rPr>
              <a:t> private HERE AM Now that your attention LIMESTONE COAST REGION </a:t>
            </a:r>
            <a:r>
              <a:rPr lang="en-US" altLang="zh-TW" sz="800" b="1" dirty="0" err="1">
                <a:effectLst>
                  <a:outerShdw blurRad="38100" dist="38100" dir="2700000" algn="tl">
                    <a:srgbClr val="000000">
                      <a:alpha val="43137"/>
                    </a:srgbClr>
                  </a:outerShdw>
                </a:effectLst>
                <a:latin typeface="Courier New" panose="02070309020205020404" pitchFamily="49" charset="0"/>
              </a:rPr>
              <a:t>sufficiencies</a:t>
            </a:r>
            <a:r>
              <a:rPr lang="en-US" altLang="zh-TW" sz="800" b="1" dirty="0">
                <a:effectLst>
                  <a:outerShdw blurRad="38100" dist="38100" dir="2700000" algn="tl">
                    <a:srgbClr val="000000">
                      <a:alpha val="43137"/>
                    </a:srgbClr>
                  </a:outerShdw>
                </a:effectLst>
                <a:latin typeface="Courier New" panose="02070309020205020404" pitchFamily="49" charset="0"/>
              </a:rPr>
              <a:t> permaculture smoking LATE Music art environment concerts unimportant RETIRED Like caravan heading Darwin May driving one child Clare Barossa region northern understanding varied VIETNAMESE WIDOW established UK born 31 YO Eastern blond bet YEAR Working CENTRAL VICTORIAN Dad teen daughters HEALTHY </a:t>
            </a:r>
            <a:r>
              <a:rPr lang="en-US" altLang="zh-TW" sz="800" b="1" dirty="0" err="1">
                <a:effectLst>
                  <a:outerShdw blurRad="38100" dist="38100" dir="2700000" algn="tl">
                    <a:srgbClr val="000000">
                      <a:alpha val="43137"/>
                    </a:srgbClr>
                  </a:outerShdw>
                </a:effectLst>
                <a:latin typeface="Courier New" panose="02070309020205020404" pitchFamily="49" charset="0"/>
              </a:rPr>
              <a:t>emp</a:t>
            </a:r>
            <a:r>
              <a:rPr lang="en-US" altLang="zh-TW" sz="800" b="1" dirty="0">
                <a:effectLst>
                  <a:outerShdw blurRad="38100" dist="38100" dir="2700000" algn="tl">
                    <a:srgbClr val="000000">
                      <a:alpha val="43137"/>
                    </a:srgbClr>
                  </a:outerShdw>
                </a:effectLst>
                <a:latin typeface="Courier New" panose="02070309020205020404" pitchFamily="49" charset="0"/>
              </a:rPr>
              <a:t> tradesman Sri Lankan Olive Complexion </a:t>
            </a:r>
            <a:r>
              <a:rPr lang="en-US" altLang="zh-TW" sz="800" b="1" dirty="0" err="1">
                <a:effectLst>
                  <a:outerShdw blurRad="38100" dist="38100" dir="2700000" algn="tl">
                    <a:srgbClr val="000000">
                      <a:alpha val="43137"/>
                    </a:srgbClr>
                  </a:outerShdw>
                </a:effectLst>
                <a:latin typeface="Courier New" panose="02070309020205020404" pitchFamily="49" charset="0"/>
              </a:rPr>
              <a:t>dship</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rel</a:t>
            </a:r>
            <a:r>
              <a:rPr lang="en-US" altLang="zh-TW" sz="800" b="1" dirty="0">
                <a:effectLst>
                  <a:outerShdw blurRad="38100" dist="38100" dir="2700000" algn="tl">
                    <a:srgbClr val="000000">
                      <a:alpha val="43137"/>
                    </a:srgbClr>
                  </a:outerShdw>
                </a:effectLst>
                <a:latin typeface="Courier New" panose="02070309020205020404" pitchFamily="49" charset="0"/>
              </a:rPr>
              <a:t> MATURE Sexy WELL DRESSED emotionally figured shy NRL nature </a:t>
            </a:r>
            <a:r>
              <a:rPr lang="en-US" altLang="zh-TW" sz="800" b="1" dirty="0" err="1">
                <a:effectLst>
                  <a:outerShdw blurRad="38100" dist="38100" dir="2700000" algn="tl">
                    <a:srgbClr val="000000">
                      <a:alpha val="43137"/>
                    </a:srgbClr>
                  </a:outerShdw>
                </a:effectLst>
                <a:latin typeface="Courier New" panose="02070309020205020404" pitchFamily="49" charset="0"/>
              </a:rPr>
              <a:t>Rship</a:t>
            </a:r>
            <a:r>
              <a:rPr lang="en-US" altLang="zh-TW" sz="800" b="1" dirty="0">
                <a:effectLst>
                  <a:outerShdw blurRad="38100" dist="38100" dir="2700000" algn="tl">
                    <a:srgbClr val="000000">
                      <a:alpha val="43137"/>
                    </a:srgbClr>
                  </a:outerShdw>
                </a:effectLst>
                <a:latin typeface="Courier New" panose="02070309020205020404" pitchFamily="49" charset="0"/>
              </a:rPr>
              <a:t> only Lots friends 57YRS suited Nationality 34yo tractive Ladies poor career Have always connected more Women TAINING interesting 46yo Kind having Witty humorous comb beginning 57yrs 177cm meeting Please send GENTLEMAN wild HI 54y </a:t>
            </a:r>
            <a:r>
              <a:rPr lang="en-US" altLang="zh-TW" sz="800" b="1" dirty="0" err="1">
                <a:effectLst>
                  <a:outerShdw blurRad="38100" dist="38100" dir="2700000" algn="tl">
                    <a:srgbClr val="000000">
                      <a:alpha val="43137"/>
                    </a:srgbClr>
                  </a:outerShdw>
                </a:effectLst>
                <a:latin typeface="Courier New" panose="02070309020205020404" pitchFamily="49" charset="0"/>
              </a:rPr>
              <a:t>nts</a:t>
            </a:r>
            <a:r>
              <a:rPr lang="en-US" altLang="zh-TW" sz="800" b="1" dirty="0">
                <a:effectLst>
                  <a:outerShdw blurRad="38100" dist="38100" dir="2700000" algn="tl">
                    <a:srgbClr val="000000">
                      <a:alpha val="43137"/>
                    </a:srgbClr>
                  </a:outerShdw>
                </a:effectLst>
                <a:latin typeface="Courier New" panose="02070309020205020404" pitchFamily="49" charset="0"/>
              </a:rPr>
              <a:t> supporting </a:t>
            </a:r>
            <a:r>
              <a:rPr lang="en-US" altLang="zh-TW" sz="800" b="1" dirty="0" err="1">
                <a:effectLst>
                  <a:outerShdw blurRad="38100" dist="38100" dir="2700000" algn="tl">
                    <a:srgbClr val="000000">
                      <a:alpha val="43137"/>
                    </a:srgbClr>
                  </a:outerShdw>
                </a:effectLst>
                <a:latin typeface="Courier New" panose="02070309020205020404" pitchFamily="49" charset="0"/>
              </a:rPr>
              <a:t>nat</a:t>
            </a:r>
            <a:r>
              <a:rPr lang="en-US" altLang="zh-TW" sz="800" b="1" dirty="0">
                <a:effectLst>
                  <a:outerShdw blurRad="38100" dist="38100" dir="2700000" algn="tl">
                    <a:srgbClr val="000000">
                      <a:alpha val="43137"/>
                    </a:srgbClr>
                  </a:outerShdw>
                </a:effectLst>
                <a:latin typeface="Courier New" panose="02070309020205020404" pitchFamily="49" charset="0"/>
              </a:rPr>
              <a:t> pamper roll hurry Is spend month Charters Towers especially festival write Ref 8826 PROFESSIONAL amongst Christian 178cm 79kg Clean cut </a:t>
            </a:r>
            <a:r>
              <a:rPr lang="en-US" altLang="zh-TW" sz="800" b="1" dirty="0" err="1">
                <a:effectLst>
                  <a:outerShdw blurRad="38100" dist="38100" dir="2700000" algn="tl">
                    <a:srgbClr val="000000">
                      <a:alpha val="43137"/>
                    </a:srgbClr>
                  </a:outerShdw>
                </a:effectLst>
                <a:latin typeface="Courier New" panose="02070309020205020404" pitchFamily="49" charset="0"/>
              </a:rPr>
              <a:t>natur</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ist</a:t>
            </a:r>
            <a:r>
              <a:rPr lang="en-US" altLang="zh-TW" sz="800" b="1" dirty="0">
                <a:effectLst>
                  <a:outerShdw blurRad="38100" dist="38100" dir="2700000" algn="tl">
                    <a:srgbClr val="000000">
                      <a:alpha val="43137"/>
                    </a:srgbClr>
                  </a:outerShdw>
                </a:effectLst>
                <a:latin typeface="Courier New" panose="02070309020205020404" pitchFamily="49" charset="0"/>
              </a:rPr>
              <a:t> minded red </a:t>
            </a:r>
            <a:r>
              <a:rPr lang="en-US" altLang="zh-TW" sz="800" b="1" dirty="0" err="1">
                <a:effectLst>
                  <a:outerShdw blurRad="38100" dist="38100" dir="2700000" algn="tl">
                    <a:srgbClr val="000000">
                      <a:alpha val="43137"/>
                    </a:srgbClr>
                  </a:outerShdw>
                </a:effectLst>
                <a:latin typeface="Courier New" panose="02070309020205020404" pitchFamily="49" charset="0"/>
              </a:rPr>
              <a:t>hd</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eurasian</a:t>
            </a:r>
            <a:r>
              <a:rPr lang="en-US" altLang="zh-TW" sz="800" b="1" dirty="0">
                <a:effectLst>
                  <a:outerShdw blurRad="38100" dist="38100" dir="2700000" algn="tl">
                    <a:srgbClr val="000000">
                      <a:alpha val="43137"/>
                    </a:srgbClr>
                  </a:outerShdw>
                </a:effectLst>
                <a:latin typeface="Courier New" panose="02070309020205020404" pitchFamily="49" charset="0"/>
              </a:rPr>
              <a:t> Home 70 SOUGHT BY Kids as Nice Businessman ATHLETIC Morn SD Caring </a:t>
            </a:r>
            <a:r>
              <a:rPr lang="en-US" altLang="zh-TW" sz="800" b="1" dirty="0" err="1">
                <a:effectLst>
                  <a:outerShdw blurRad="38100" dist="38100" dir="2700000" algn="tl">
                    <a:srgbClr val="000000">
                      <a:alpha val="43137"/>
                    </a:srgbClr>
                  </a:outerShdw>
                </a:effectLst>
                <a:latin typeface="Courier New" panose="02070309020205020404" pitchFamily="49" charset="0"/>
              </a:rPr>
              <a:t>thats</a:t>
            </a:r>
            <a:r>
              <a:rPr lang="en-US" altLang="zh-TW" sz="800" b="1" dirty="0">
                <a:effectLst>
                  <a:outerShdw blurRad="38100" dist="38100" dir="2700000" algn="tl">
                    <a:srgbClr val="000000">
                      <a:alpha val="43137"/>
                    </a:srgbClr>
                  </a:outerShdw>
                </a:effectLst>
                <a:latin typeface="Courier New" panose="02070309020205020404" pitchFamily="49" charset="0"/>
              </a:rPr>
              <a:t> seek mature ladies BRIGHT Boy brain cook Physique fair lunch converse Essendon Bright positive LOVING Female dressed rom elegance CASUAL weekday obligation EUROPEAN 36yo encounter 41yo 37yrs larger Preferably nth LIKE MISTRESS YOUR treated Bold precious available during day appreciate Lets Talk ) LJ JS </a:t>
            </a:r>
            <a:r>
              <a:rPr lang="en-US" altLang="zh-TW" sz="800" b="1" dirty="0" err="1">
                <a:effectLst>
                  <a:outerShdw blurRad="38100" dist="38100" dir="2700000" algn="tl">
                    <a:srgbClr val="000000">
                      <a:alpha val="43137"/>
                    </a:srgbClr>
                  </a:outerShdw>
                </a:effectLst>
                <a:latin typeface="Courier New" panose="02070309020205020404" pitchFamily="49" charset="0"/>
              </a:rPr>
              <a:t>Bayswater</a:t>
            </a:r>
            <a:r>
              <a:rPr lang="en-US" altLang="zh-TW" sz="800" b="1" dirty="0">
                <a:effectLst>
                  <a:outerShdw blurRad="38100" dist="38100" dir="2700000" algn="tl">
                    <a:srgbClr val="000000">
                      <a:alpha val="43137"/>
                    </a:srgbClr>
                  </a:outerShdw>
                </a:effectLst>
                <a:latin typeface="Courier New" panose="02070309020205020404" pitchFamily="49" charset="0"/>
              </a:rPr>
              <a:t> Be mine 26 South burly </a:t>
            </a:r>
            <a:r>
              <a:rPr lang="en-US" altLang="zh-TW" sz="800" b="1" dirty="0" err="1">
                <a:effectLst>
                  <a:outerShdw blurRad="38100" dist="38100" dir="2700000" algn="tl">
                    <a:srgbClr val="000000">
                      <a:alpha val="43137"/>
                    </a:srgbClr>
                  </a:outerShdw>
                </a:effectLst>
                <a:latin typeface="Courier New" panose="02070309020205020404" pitchFamily="49" charset="0"/>
              </a:rPr>
              <a:t>beared</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ston</a:t>
            </a:r>
            <a:r>
              <a:rPr lang="en-US" altLang="zh-TW" sz="800" b="1" dirty="0">
                <a:effectLst>
                  <a:outerShdw blurRad="38100" dist="38100" dir="2700000" algn="tl">
                    <a:srgbClr val="000000">
                      <a:alpha val="43137"/>
                    </a:srgbClr>
                  </a:outerShdw>
                </a:effectLst>
                <a:latin typeface="Courier New" panose="02070309020205020404" pitchFamily="49" charset="0"/>
              </a:rPr>
              <a:t> MID strings attached HANDYMAN TLC position MT ELIZA Business </a:t>
            </a:r>
            <a:r>
              <a:rPr lang="en-US" altLang="zh-TW" sz="800" b="1" dirty="0" err="1">
                <a:effectLst>
                  <a:outerShdw blurRad="38100" dist="38100" dir="2700000" algn="tl">
                    <a:srgbClr val="000000">
                      <a:alpha val="43137"/>
                    </a:srgbClr>
                  </a:outerShdw>
                </a:effectLst>
                <a:latin typeface="Courier New" panose="02070309020205020404" pitchFamily="49" charset="0"/>
              </a:rPr>
              <a:t>gorg</a:t>
            </a:r>
            <a:r>
              <a:rPr lang="en-US" altLang="zh-TW" sz="800" b="1" dirty="0">
                <a:effectLst>
                  <a:outerShdw blurRad="38100" dist="38100" dir="2700000" algn="tl">
                    <a:srgbClr val="000000">
                      <a:alpha val="43137"/>
                    </a:srgbClr>
                  </a:outerShdw>
                </a:effectLst>
                <a:latin typeface="Courier New" panose="02070309020205020404" pitchFamily="49" charset="0"/>
              </a:rPr>
              <a:t> passion running LTR girl serious Man assertive kind stylish For Northcote Call PROF 68 </a:t>
            </a:r>
            <a:r>
              <a:rPr lang="en-US" altLang="zh-TW" sz="800" b="1" dirty="0" err="1">
                <a:effectLst>
                  <a:outerShdw blurRad="38100" dist="38100" dir="2700000" algn="tl">
                    <a:srgbClr val="000000">
                      <a:alpha val="43137"/>
                    </a:srgbClr>
                  </a:outerShdw>
                </a:effectLst>
                <a:latin typeface="Courier New" panose="02070309020205020404" pitchFamily="49" charset="0"/>
              </a:rPr>
              <a:t>Mornington</a:t>
            </a:r>
            <a:r>
              <a:rPr lang="en-US" altLang="zh-TW" sz="800" b="1" dirty="0">
                <a:effectLst>
                  <a:outerShdw blurRad="38100" dist="38100" dir="2700000" algn="tl">
                    <a:srgbClr val="000000">
                      <a:alpha val="43137"/>
                    </a:srgbClr>
                  </a:outerShdw>
                </a:effectLst>
                <a:latin typeface="Courier New" panose="02070309020205020404" pitchFamily="49" charset="0"/>
              </a:rPr>
              <a:t> SCORPIO passionate 95 </a:t>
            </a:r>
            <a:r>
              <a:rPr lang="en-US" altLang="zh-TW" sz="800" b="1" dirty="0" err="1">
                <a:effectLst>
                  <a:outerShdw blurRad="38100" dist="38100" dir="2700000" algn="tl">
                    <a:srgbClr val="000000">
                      <a:alpha val="43137"/>
                    </a:srgbClr>
                  </a:outerShdw>
                </a:effectLst>
                <a:latin typeface="Courier New" panose="02070309020205020404" pitchFamily="49" charset="0"/>
              </a:rPr>
              <a:t>def</a:t>
            </a:r>
            <a:r>
              <a:rPr lang="en-US" altLang="zh-TW" sz="800" b="1" dirty="0">
                <a:effectLst>
                  <a:outerShdw blurRad="38100" dist="38100" dir="2700000" algn="tl">
                    <a:srgbClr val="000000">
                      <a:alpha val="43137"/>
                    </a:srgbClr>
                  </a:outerShdw>
                </a:effectLst>
                <a:latin typeface="Courier New" panose="02070309020205020404" pitchFamily="49" charset="0"/>
              </a:rPr>
              <a:t> Knox 4WD Fe Ok STERN HEADMASTER firm hand naughty </a:t>
            </a:r>
            <a:r>
              <a:rPr lang="en-US" altLang="zh-TW" sz="800" b="1" dirty="0" err="1">
                <a:effectLst>
                  <a:outerShdw blurRad="38100" dist="38100" dir="2700000" algn="tl">
                    <a:srgbClr val="000000">
                      <a:alpha val="43137"/>
                    </a:srgbClr>
                  </a:outerShdw>
                </a:effectLst>
                <a:latin typeface="Courier New" panose="02070309020205020404" pitchFamily="49" charset="0"/>
              </a:rPr>
              <a:t>Sgl</a:t>
            </a:r>
            <a:r>
              <a:rPr lang="en-US" altLang="zh-TW" sz="800" b="1" dirty="0">
                <a:effectLst>
                  <a:outerShdw blurRad="38100" dist="38100" dir="2700000" algn="tl">
                    <a:srgbClr val="000000">
                      <a:alpha val="43137"/>
                    </a:srgbClr>
                  </a:outerShdw>
                </a:effectLst>
                <a:latin typeface="Courier New" panose="02070309020205020404" pitchFamily="49" charset="0"/>
              </a:rPr>
              <a:t> </a:t>
            </a:r>
            <a:r>
              <a:rPr lang="en-US" altLang="zh-TW" sz="800" b="1" dirty="0" err="1">
                <a:effectLst>
                  <a:outerShdw blurRad="38100" dist="38100" dir="2700000" algn="tl">
                    <a:srgbClr val="000000">
                      <a:alpha val="43137"/>
                    </a:srgbClr>
                  </a:outerShdw>
                </a:effectLst>
                <a:latin typeface="Courier New" panose="02070309020205020404" pitchFamily="49" charset="0"/>
              </a:rPr>
              <a:t>ave</a:t>
            </a:r>
            <a:r>
              <a:rPr lang="en-US" altLang="zh-TW" sz="800" b="1" dirty="0">
                <a:effectLst>
                  <a:outerShdw blurRad="38100" dist="38100" dir="2700000" algn="tl">
                    <a:srgbClr val="000000">
                      <a:alpha val="43137"/>
                    </a:srgbClr>
                  </a:outerShdw>
                </a:effectLst>
                <a:latin typeface="Courier New" panose="02070309020205020404" pitchFamily="49" charset="0"/>
              </a:rPr>
              <a:t> bi curious dad sub " FAIR WANT SPOILT Warm 38yo YOUNG girls 23 YR attract </a:t>
            </a:r>
            <a:r>
              <a:rPr lang="en-US" altLang="zh-TW" sz="800" b="1" dirty="0" err="1">
                <a:effectLst>
                  <a:outerShdw blurRad="38100" dist="38100" dir="2700000" algn="tl">
                    <a:srgbClr val="000000">
                      <a:alpha val="43137"/>
                    </a:srgbClr>
                  </a:outerShdw>
                </a:effectLst>
                <a:latin typeface="Courier New" panose="02070309020205020404" pitchFamily="49" charset="0"/>
              </a:rPr>
              <a:t>uni</a:t>
            </a:r>
            <a:r>
              <a:rPr lang="en-US" altLang="zh-TW" sz="800" b="1" dirty="0">
                <a:effectLst>
                  <a:outerShdw blurRad="38100" dist="38100" dir="2700000" algn="tl">
                    <a:srgbClr val="000000">
                      <a:alpha val="43137"/>
                    </a:srgbClr>
                  </a:outerShdw>
                </a:effectLst>
                <a:latin typeface="Courier New" panose="02070309020205020404" pitchFamily="49" charset="0"/>
              </a:rPr>
              <a:t> student daytime FRIEND find athletic cuddly ATTRACT younger 18 27 GOSH busty curvaceous DISCIPLINARIAN Euro Nth 52yo HARLEY RIDER HERPES JAPANESE b widowed over North West 34 travels lot personal trainer </a:t>
            </a:r>
            <a:r>
              <a:rPr lang="en-US" altLang="zh-TW" sz="800" b="1" dirty="0" err="1">
                <a:effectLst>
                  <a:outerShdw blurRad="38100" dist="38100" dir="2700000" algn="tl">
                    <a:srgbClr val="000000">
                      <a:alpha val="43137"/>
                    </a:srgbClr>
                  </a:outerShdw>
                </a:effectLst>
                <a:latin typeface="Courier New" panose="02070309020205020404" pitchFamily="49" charset="0"/>
              </a:rPr>
              <a:t>Sth</a:t>
            </a:r>
            <a:r>
              <a:rPr lang="en-US" altLang="zh-TW" sz="800" b="1" dirty="0">
                <a:effectLst>
                  <a:outerShdw blurRad="38100" dist="38100" dir="2700000" algn="tl">
                    <a:srgbClr val="000000">
                      <a:alpha val="43137"/>
                    </a:srgbClr>
                  </a:outerShdw>
                </a:effectLst>
                <a:latin typeface="Courier New" panose="02070309020205020404" pitchFamily="49" charset="0"/>
              </a:rPr>
              <a:t> 42yo olive skin dog thinks he human spoilt commitment OLDER NICE GUYS Aged two females night clubbing BOY +, Harley rider semi retired LITTLE MAGIC little green eyed ABOUND CAREFREE creative executive flexible laugh contrasts finer outlooks YEARS lifestyle ADELAIDE HILLS ADVENTUROUS sensitive travelled AGED Interested basketball cricket pin bowling SANFL nightclubs TERTIARY Educated V8 motor EMPLOYED haired strictly hours near City EASY GOING Intelligent exercise daily trustworthy integrity morals Children BALLROOM PARTNER Me </a:t>
            </a:r>
            <a:r>
              <a:rPr lang="en-US" altLang="zh-TW" sz="800" b="1" dirty="0" err="1">
                <a:effectLst>
                  <a:outerShdw blurRad="38100" dist="38100" dir="2700000" algn="tl">
                    <a:srgbClr val="000000">
                      <a:alpha val="43137"/>
                    </a:srgbClr>
                  </a:outerShdw>
                </a:effectLst>
                <a:latin typeface="Courier New" panose="02070309020205020404" pitchFamily="49" charset="0"/>
              </a:rPr>
              <a:t>slimmish</a:t>
            </a:r>
            <a:r>
              <a:rPr lang="en-US" altLang="zh-TW" sz="800" b="1" dirty="0">
                <a:effectLst>
                  <a:outerShdw blurRad="38100" dist="38100" dir="2700000" algn="tl">
                    <a:srgbClr val="000000">
                      <a:alpha val="43137"/>
                    </a:srgbClr>
                  </a:outerShdw>
                </a:effectLst>
                <a:latin typeface="Courier New" panose="02070309020205020404" pitchFamily="49" charset="0"/>
              </a:rPr>
              <a:t> after again than avoid complications unattached CITY GIRL SEEKS ROMANCE farmer land clean shaven strong values Other callers DO DANCE Rock Roll leading 510 western southern 5ft large nonsmoker mother 15 boy Lives NE FEISTY FOXY YUMMY GRANDMUMMY laughter least just watch fanatical bonus GARDEN 62 entertain lead 4 VERY 54 hugs kisses those tingles when click lover Amongst river real WOMAN OF SUBSTANCE elegant preserved </a:t>
            </a:r>
            <a:r>
              <a:rPr lang="en-US" altLang="zh-TW" sz="800" b="1" dirty="0" err="1">
                <a:effectLst>
                  <a:outerShdw blurRad="38100" dist="38100" dir="2700000" algn="tl">
                    <a:srgbClr val="000000">
                      <a:alpha val="43137"/>
                    </a:srgbClr>
                  </a:outerShdw>
                </a:effectLst>
                <a:latin typeface="Courier New" panose="02070309020205020404" pitchFamily="49" charset="0"/>
              </a:rPr>
              <a:t>sgle</a:t>
            </a:r>
            <a:r>
              <a:rPr lang="en-US" altLang="zh-TW" sz="800" b="1" dirty="0">
                <a:effectLst>
                  <a:outerShdw blurRad="38100" dist="38100" dir="2700000" algn="tl">
                    <a:srgbClr val="000000">
                      <a:alpha val="43137"/>
                    </a:srgbClr>
                  </a:outerShdw>
                </a:effectLst>
                <a:latin typeface="Courier New" panose="02070309020205020404" pitchFamily="49" charset="0"/>
              </a:rPr>
              <a:t> Prince Charming Living city filled glorious sunsets candlelight fine romance true YORKE PENINSULA 70s pleasingly plump luncheons cards indoor bowls marriage </a:t>
            </a:r>
            <a:r>
              <a:rPr lang="en-US" altLang="zh-TW" sz="800" b="1" dirty="0" err="1">
                <a:effectLst>
                  <a:outerShdw blurRad="38100" dist="38100" dir="2700000" algn="tl">
                    <a:srgbClr val="000000">
                      <a:alpha val="43137"/>
                    </a:srgbClr>
                  </a:outerShdw>
                </a:effectLst>
                <a:latin typeface="Courier New" panose="02070309020205020404" pitchFamily="49" charset="0"/>
              </a:rPr>
              <a:t>Melb</a:t>
            </a:r>
            <a:r>
              <a:rPr lang="en-US" altLang="zh-TW" sz="800" b="1" dirty="0">
                <a:effectLst>
                  <a:outerShdw blurRad="38100" dist="38100" dir="2700000" algn="tl">
                    <a:srgbClr val="000000">
                      <a:alpha val="43137"/>
                    </a:srgbClr>
                  </a:outerShdw>
                </a:effectLst>
                <a:latin typeface="Courier New" panose="02070309020205020404" pitchFamily="49" charset="0"/>
              </a:rPr>
              <a:t> 43YO car 48YO 54yo companion go Could hearted classes about some experience Ballroom Jive 51 sedate appreciated 63 genu </a:t>
            </a:r>
            <a:r>
              <a:rPr lang="en-US" altLang="zh-TW" sz="800" b="1" dirty="0" err="1">
                <a:effectLst>
                  <a:outerShdw blurRad="38100" dist="38100" dir="2700000" algn="tl">
                    <a:srgbClr val="000000">
                      <a:alpha val="43137"/>
                    </a:srgbClr>
                  </a:outerShdw>
                </a:effectLst>
                <a:latin typeface="Courier New" panose="02070309020205020404" pitchFamily="49" charset="0"/>
              </a:rPr>
              <a:t>ine</a:t>
            </a:r>
            <a:r>
              <a:rPr lang="en-US" altLang="zh-TW" sz="800" b="1" dirty="0">
                <a:effectLst>
                  <a:outerShdw blurRad="38100" dist="38100" dir="2700000" algn="tl">
                    <a:srgbClr val="000000">
                      <a:alpha val="43137"/>
                    </a:srgbClr>
                  </a:outerShdw>
                </a:effectLst>
                <a:latin typeface="Courier New" panose="02070309020205020404" pitchFamily="49" charset="0"/>
              </a:rPr>
              <a:t> possibly religious horses dogs food beaches fish Gent dating fin lovely Fem </a:t>
            </a:r>
            <a:r>
              <a:rPr lang="en-US" altLang="zh-TW" sz="800" b="1" dirty="0" err="1">
                <a:effectLst>
                  <a:outerShdw blurRad="38100" dist="38100" dir="2700000" algn="tl">
                    <a:srgbClr val="000000">
                      <a:alpha val="43137"/>
                    </a:srgbClr>
                  </a:outerShdw>
                </a:effectLst>
                <a:latin typeface="Courier New" panose="02070309020205020404" pitchFamily="49" charset="0"/>
              </a:rPr>
              <a:t>activites</a:t>
            </a:r>
            <a:r>
              <a:rPr lang="en-US" altLang="zh-TW" sz="800" b="1" dirty="0">
                <a:effectLst>
                  <a:outerShdw blurRad="38100" dist="38100" dir="2700000" algn="tl">
                    <a:srgbClr val="000000">
                      <a:alpha val="43137"/>
                    </a:srgbClr>
                  </a:outerShdw>
                </a:effectLst>
                <a:latin typeface="Courier New" panose="02070309020205020404" pitchFamily="49" charset="0"/>
              </a:rPr>
              <a:t> read 40yo Mum </a:t>
            </a:r>
            <a:r>
              <a:rPr lang="en-US" altLang="zh-TW" sz="800" b="1" dirty="0" err="1">
                <a:effectLst>
                  <a:outerShdw blurRad="38100" dist="38100" dir="2700000" algn="tl">
                    <a:srgbClr val="000000">
                      <a:alpha val="43137"/>
                    </a:srgbClr>
                  </a:outerShdw>
                </a:effectLst>
                <a:latin typeface="Courier New" panose="02070309020205020404" pitchFamily="49" charset="0"/>
              </a:rPr>
              <a:t>judgemental</a:t>
            </a:r>
            <a:r>
              <a:rPr lang="en-US" altLang="zh-TW" sz="800" b="1" dirty="0">
                <a:effectLst>
                  <a:outerShdw blurRad="38100" dist="38100" dir="2700000" algn="tl">
                    <a:srgbClr val="000000">
                      <a:alpha val="43137"/>
                    </a:srgbClr>
                  </a:outerShdw>
                </a:effectLst>
                <a:latin typeface="Courier New" panose="02070309020205020404" pitchFamily="49" charset="0"/>
              </a:rPr>
              <a:t> 45yo </a:t>
            </a:r>
            <a:r>
              <a:rPr lang="en-US" altLang="zh-TW" sz="800" b="1" dirty="0" err="1">
                <a:effectLst>
                  <a:outerShdw blurRad="38100" dist="38100" dir="2700000" algn="tl">
                    <a:srgbClr val="000000">
                      <a:alpha val="43137"/>
                    </a:srgbClr>
                  </a:outerShdw>
                </a:effectLst>
                <a:latin typeface="Courier New" panose="02070309020205020404" pitchFamily="49" charset="0"/>
              </a:rPr>
              <a:t>danc</a:t>
            </a:r>
            <a:r>
              <a:rPr lang="en-US" altLang="zh-TW" sz="800" b="1" dirty="0">
                <a:effectLst>
                  <a:outerShdw blurRad="38100" dist="38100" dir="2700000" algn="tl">
                    <a:srgbClr val="000000">
                      <a:alpha val="43137"/>
                    </a:srgbClr>
                  </a:outerShdw>
                </a:effectLst>
                <a:latin typeface="Courier New" panose="02070309020205020404" pitchFamily="49" charset="0"/>
              </a:rPr>
              <a:t> general themselves Only enquiries ABBREVIATIONS Sense All letters answered Down Earth DONT FORGET .. Its FREE advertise Perfect Match 539 353 110 99 74 74 68 66 60 52 44 36 33 30 29 28 27 27 27 26 24 23 23 23 22 22 22 21 20 19 19 18 18 18 17 17 17 17 16 16 16 16 16 15 15 15 15 15 14 14 14 14 14 14 14 14 14 14 13 13 13 13 13 13 13 13 13 13 12 12 12 12 12 12 12 11 11 11 11 11 11 11 11 11 11 11 10 10 10 10 10 10 10 10 9 9 9 9 9 9 9 9 9 9 9 9 8 8 8 8 8 8 8 8 8 8 8 8 7 7 7 7 7 7 7 7 7 7 7 7 7 6 6 6 6 6 6 6 6 6 6 6 6 6 6 6 6 6 6 6 6 6 6 6 6 6 6 6 5 5 5 5 5 5 5 5 5 5 5 5 5 5 5 5 5 5 5 5 5 5 5 5 5 5 5 5 5 4 4 4 4 4 4 4 4 4 4 4 4 4 4 4 4 4 4 4 4 4 4 4 4 4 4 4 4 4 4 4 4 4 4 4 4 4 4 4 4 4 4 4 4 4 4 4 4 4 4 4 4 3 3 3 3 3 3 3 3 3 3 3 3 3 3 3 3 3 3 3 3 3 3 3 3 3 3 3 3 3 3 3 3 3 3 3 3 3 3 3 3 3 3 3 3 3 3 3 3 3 3 3 3 3 3 3 3 3 3 3 3 3 3 3 3 3 3 3 3 3 3 3 3 3 3 3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2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1 None</a:t>
            </a:r>
            <a:endParaRPr lang="zh-TW" altLang="en-US" sz="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430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43" y="515946"/>
            <a:ext cx="6980531" cy="5884853"/>
          </a:xfrm>
          <a:prstGeom prst="rect">
            <a:avLst/>
          </a:prstGeom>
        </p:spPr>
      </p:pic>
    </p:spTree>
    <p:extLst>
      <p:ext uri="{BB962C8B-B14F-4D97-AF65-F5344CB8AC3E}">
        <p14:creationId xmlns:p14="http://schemas.microsoft.com/office/powerpoint/2010/main" val="253499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199" y="1463836"/>
            <a:ext cx="7456517" cy="4401205"/>
          </a:xfrm>
          <a:prstGeom prst="rect">
            <a:avLst/>
          </a:prstGeom>
        </p:spPr>
        <p:txBody>
          <a:bodyPr wrap="square">
            <a:spAutoFit/>
          </a:bodyPr>
          <a:lstStyle/>
          <a:p>
            <a:r>
              <a:rPr lang="en-US" altLang="zh-TW" sz="1400" b="1" dirty="0">
                <a:effectLst>
                  <a:outerShdw blurRad="38100" dist="38100" dir="2700000" algn="tl">
                    <a:srgbClr val="000000">
                      <a:alpha val="43137"/>
                    </a:srgbClr>
                  </a:outerShdw>
                </a:effectLst>
                <a:latin typeface="Courier New" panose="02070309020205020404" pitchFamily="49" charset="0"/>
              </a:rPr>
              <a:t>from </a:t>
            </a:r>
            <a:r>
              <a:rPr lang="en-US" altLang="zh-TW" sz="1400" b="1" dirty="0" err="1">
                <a:effectLst>
                  <a:outerShdw blurRad="38100" dist="38100" dir="2700000" algn="tl">
                    <a:srgbClr val="000000">
                      <a:alpha val="43137"/>
                    </a:srgbClr>
                  </a:outerShdw>
                </a:effectLst>
                <a:latin typeface="Courier New" panose="02070309020205020404" pitchFamily="49" charset="0"/>
              </a:rPr>
              <a:t>nltk.corpus</a:t>
            </a:r>
            <a:r>
              <a:rPr lang="en-US" altLang="zh-TW" sz="1400" b="1" dirty="0">
                <a:effectLst>
                  <a:outerShdw blurRad="38100" dist="38100" dir="2700000" algn="tl">
                    <a:srgbClr val="000000">
                      <a:alpha val="43137"/>
                    </a:srgbClr>
                  </a:outerShdw>
                </a:effectLst>
                <a:latin typeface="Courier New" panose="02070309020205020404" pitchFamily="49" charset="0"/>
              </a:rPr>
              <a:t> import </a:t>
            </a:r>
            <a:r>
              <a:rPr lang="en-US" altLang="zh-TW" sz="1400" b="1" dirty="0" err="1">
                <a:effectLst>
                  <a:outerShdw blurRad="38100" dist="38100" dir="2700000" algn="tl">
                    <a:srgbClr val="000000">
                      <a:alpha val="43137"/>
                    </a:srgbClr>
                  </a:outerShdw>
                </a:effectLst>
                <a:latin typeface="Courier New" panose="02070309020205020404" pitchFamily="49" charset="0"/>
              </a:rPr>
              <a:t>wordnet</a:t>
            </a:r>
            <a:r>
              <a:rPr lang="en-US" altLang="zh-TW" sz="1400" b="1" dirty="0">
                <a:effectLst>
                  <a:outerShdw blurRad="38100" dist="38100" dir="2700000" algn="tl">
                    <a:srgbClr val="000000">
                      <a:alpha val="43137"/>
                    </a:srgbClr>
                  </a:outerShdw>
                </a:effectLst>
                <a:latin typeface="Courier New" panose="02070309020205020404" pitchFamily="49" charset="0"/>
              </a:rPr>
              <a:t> as </a:t>
            </a:r>
            <a:r>
              <a:rPr lang="en-US" altLang="zh-TW" sz="1400" b="1" dirty="0" err="1">
                <a:effectLst>
                  <a:outerShdw blurRad="38100" dist="38100" dir="2700000" algn="tl">
                    <a:srgbClr val="000000">
                      <a:alpha val="43137"/>
                    </a:srgbClr>
                  </a:outerShdw>
                </a:effectLst>
                <a:latin typeface="Courier New" panose="02070309020205020404" pitchFamily="49" charset="0"/>
              </a:rPr>
              <a:t>wn</a:t>
            </a:r>
            <a:endParaRPr lang="en-US" altLang="zh-TW" sz="1400" b="1" dirty="0">
              <a:effectLst>
                <a:outerShdw blurRad="38100" dist="38100" dir="2700000" algn="tl">
                  <a:srgbClr val="000000">
                    <a:alpha val="43137"/>
                  </a:srgbClr>
                </a:outerShdw>
              </a:effectLst>
              <a:latin typeface="Courier New" panose="02070309020205020404" pitchFamily="49" charset="0"/>
            </a:endParaRPr>
          </a:p>
          <a:p>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woman = </a:t>
            </a:r>
            <a:r>
              <a:rPr lang="en-US" altLang="zh-TW" sz="1400" b="1" dirty="0" err="1">
                <a:effectLst>
                  <a:outerShdw blurRad="38100" dist="38100" dir="2700000" algn="tl">
                    <a:srgbClr val="000000">
                      <a:alpha val="43137"/>
                    </a:srgbClr>
                  </a:outerShdw>
                </a:effectLst>
                <a:latin typeface="Courier New" panose="02070309020205020404" pitchFamily="49" charset="0"/>
              </a:rPr>
              <a:t>wn.synset</a:t>
            </a:r>
            <a:r>
              <a:rPr lang="en-US" altLang="zh-TW" sz="1400" b="1" dirty="0">
                <a:effectLst>
                  <a:outerShdw blurRad="38100" dist="38100" dir="2700000" algn="tl">
                    <a:srgbClr val="000000">
                      <a:alpha val="43137"/>
                    </a:srgbClr>
                  </a:outerShdw>
                </a:effectLst>
                <a:latin typeface="Courier New" panose="02070309020205020404" pitchFamily="49" charset="0"/>
              </a:rPr>
              <a:t>('woman.n.01')</a:t>
            </a:r>
          </a:p>
          <a:p>
            <a:r>
              <a:rPr lang="en-US" altLang="zh-TW" sz="1400" b="1" dirty="0">
                <a:effectLst>
                  <a:outerShdw blurRad="38100" dist="38100" dir="2700000" algn="tl">
                    <a:srgbClr val="000000">
                      <a:alpha val="43137"/>
                    </a:srgbClr>
                  </a:outerShdw>
                </a:effectLst>
                <a:latin typeface="Courier New" panose="02070309020205020404" pitchFamily="49" charset="0"/>
              </a:rPr>
              <a:t>bed = </a:t>
            </a:r>
            <a:r>
              <a:rPr lang="en-US" altLang="zh-TW" sz="1400" b="1" dirty="0" err="1">
                <a:effectLst>
                  <a:outerShdw blurRad="38100" dist="38100" dir="2700000" algn="tl">
                    <a:srgbClr val="000000">
                      <a:alpha val="43137"/>
                    </a:srgbClr>
                  </a:outerShdw>
                </a:effectLst>
                <a:latin typeface="Courier New" panose="02070309020205020404" pitchFamily="49" charset="0"/>
              </a:rPr>
              <a:t>wn.synset</a:t>
            </a:r>
            <a:r>
              <a:rPr lang="en-US" altLang="zh-TW" sz="1400" b="1" dirty="0">
                <a:effectLst>
                  <a:outerShdw blurRad="38100" dist="38100" dir="2700000" algn="tl">
                    <a:srgbClr val="000000">
                      <a:alpha val="43137"/>
                    </a:srgbClr>
                  </a:outerShdw>
                </a:effectLst>
                <a:latin typeface="Courier New" panose="02070309020205020404" pitchFamily="49" charset="0"/>
              </a:rPr>
              <a:t>('bed.n.01')</a:t>
            </a:r>
          </a:p>
          <a:p>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print(</a:t>
            </a:r>
            <a:r>
              <a:rPr lang="en-US" altLang="zh-TW" sz="1400" b="1" dirty="0" err="1">
                <a:effectLst>
                  <a:outerShdw blurRad="38100" dist="38100" dir="2700000" algn="tl">
                    <a:srgbClr val="000000">
                      <a:alpha val="43137"/>
                    </a:srgbClr>
                  </a:outerShdw>
                </a:effectLst>
                <a:latin typeface="Courier New" panose="02070309020205020404" pitchFamily="49" charset="0"/>
              </a:rPr>
              <a:t>woman.hypernyms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err="1">
                <a:effectLst>
                  <a:outerShdw blurRad="38100" dist="38100" dir="2700000" algn="tl">
                    <a:srgbClr val="000000">
                      <a:alpha val="43137"/>
                    </a:srgbClr>
                  </a:outerShdw>
                </a:effectLst>
                <a:latin typeface="Courier New" panose="02070309020205020404" pitchFamily="49" charset="0"/>
              </a:rPr>
              <a:t>woman_paths</a:t>
            </a:r>
            <a:r>
              <a:rPr lang="en-US" altLang="zh-TW" sz="1400" b="1" dirty="0">
                <a:effectLst>
                  <a:outerShdw blurRad="38100" dist="38100" dir="2700000" algn="tl">
                    <a:srgbClr val="000000">
                      <a:alpha val="43137"/>
                    </a:srgbClr>
                  </a:outerShdw>
                </a:effectLst>
                <a:latin typeface="Courier New" panose="02070309020205020404" pitchFamily="49" charset="0"/>
              </a:rPr>
              <a:t> = </a:t>
            </a:r>
            <a:r>
              <a:rPr lang="en-US" altLang="zh-TW" sz="1400" b="1" dirty="0" err="1">
                <a:effectLst>
                  <a:outerShdw blurRad="38100" dist="38100" dir="2700000" algn="tl">
                    <a:srgbClr val="000000">
                      <a:alpha val="43137"/>
                    </a:srgbClr>
                  </a:outerShdw>
                </a:effectLst>
                <a:latin typeface="Courier New" panose="02070309020205020404" pitchFamily="49" charset="0"/>
              </a:rPr>
              <a:t>woman.hypernym_paths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for </a:t>
            </a:r>
            <a:r>
              <a:rPr lang="en-US" altLang="zh-TW" sz="1400" b="1" dirty="0" err="1">
                <a:effectLst>
                  <a:outerShdw blurRad="38100" dist="38100" dir="2700000" algn="tl">
                    <a:srgbClr val="000000">
                      <a:alpha val="43137"/>
                    </a:srgbClr>
                  </a:outerShdw>
                </a:effectLst>
                <a:latin typeface="Courier New" panose="02070309020205020404" pitchFamily="49" charset="0"/>
              </a:rPr>
              <a:t>idx</a:t>
            </a:r>
            <a:r>
              <a:rPr lang="en-US" altLang="zh-TW" sz="1400" b="1" dirty="0">
                <a:effectLst>
                  <a:outerShdw blurRad="38100" dist="38100" dir="2700000" algn="tl">
                    <a:srgbClr val="000000">
                      <a:alpha val="43137"/>
                    </a:srgbClr>
                  </a:outerShdw>
                </a:effectLst>
                <a:latin typeface="Courier New" panose="02070309020205020404" pitchFamily="49" charset="0"/>
              </a:rPr>
              <a:t>, path in enumerate(</a:t>
            </a:r>
            <a:r>
              <a:rPr lang="en-US" altLang="zh-TW" sz="1400" b="1" dirty="0" err="1">
                <a:effectLst>
                  <a:outerShdw blurRad="38100" dist="38100" dir="2700000" algn="tl">
                    <a:srgbClr val="000000">
                      <a:alpha val="43137"/>
                    </a:srgbClr>
                  </a:outerShdw>
                </a:effectLst>
                <a:latin typeface="Courier New" panose="02070309020205020404" pitchFamily="49" charset="0"/>
              </a:rPr>
              <a:t>woman_paths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a:effectLst>
                  <a:outerShdw blurRad="38100" dist="38100" dir="2700000" algn="tl">
                    <a:srgbClr val="000000">
                      <a:alpha val="43137"/>
                    </a:srgbClr>
                  </a:outerShdw>
                </a:effectLst>
                <a:latin typeface="Courier New" panose="02070309020205020404" pitchFamily="49" charset="0"/>
              </a:rPr>
              <a:t>    print('\n\</a:t>
            </a:r>
            <a:r>
              <a:rPr lang="en-US" altLang="zh-TW" sz="1400" b="1" dirty="0" err="1">
                <a:effectLst>
                  <a:outerShdw blurRad="38100" dist="38100" dir="2700000" algn="tl">
                    <a:srgbClr val="000000">
                      <a:alpha val="43137"/>
                    </a:srgbClr>
                  </a:outerShdw>
                </a:effectLst>
                <a:latin typeface="Courier New" panose="02070309020205020404" pitchFamily="49" charset="0"/>
              </a:rPr>
              <a:t>nHypernym</a:t>
            </a:r>
            <a:r>
              <a:rPr lang="en-US" altLang="zh-TW" sz="1400" b="1" dirty="0">
                <a:effectLst>
                  <a:outerShdw blurRad="38100" dist="38100" dir="2700000" algn="tl">
                    <a:srgbClr val="000000">
                      <a:alpha val="43137"/>
                    </a:srgbClr>
                  </a:outerShdw>
                </a:effectLst>
                <a:latin typeface="Courier New" panose="02070309020205020404" pitchFamily="49" charset="0"/>
              </a:rPr>
              <a:t> Path :', </a:t>
            </a:r>
            <a:r>
              <a:rPr lang="en-US" altLang="zh-TW" sz="1400" b="1" dirty="0" err="1">
                <a:effectLst>
                  <a:outerShdw blurRad="38100" dist="38100" dir="2700000" algn="tl">
                    <a:srgbClr val="000000">
                      <a:alpha val="43137"/>
                    </a:srgbClr>
                  </a:outerShdw>
                </a:effectLst>
                <a:latin typeface="Courier New" panose="02070309020205020404" pitchFamily="49" charset="0"/>
              </a:rPr>
              <a:t>idx</a:t>
            </a:r>
            <a:r>
              <a:rPr lang="en-US" altLang="zh-TW" sz="1400" b="1" dirty="0">
                <a:effectLst>
                  <a:outerShdw blurRad="38100" dist="38100" dir="2700000" algn="tl">
                    <a:srgbClr val="000000">
                      <a:alpha val="43137"/>
                    </a:srgbClr>
                  </a:outerShdw>
                </a:effectLst>
                <a:latin typeface="Courier New" panose="02070309020205020404" pitchFamily="49" charset="0"/>
              </a:rPr>
              <a:t> + 1)</a:t>
            </a:r>
          </a:p>
          <a:p>
            <a:r>
              <a:rPr lang="en-US" altLang="zh-TW" sz="1400" b="1" dirty="0">
                <a:effectLst>
                  <a:outerShdw blurRad="38100" dist="38100" dir="2700000" algn="tl">
                    <a:srgbClr val="000000">
                      <a:alpha val="43137"/>
                    </a:srgbClr>
                  </a:outerShdw>
                </a:effectLst>
                <a:latin typeface="Courier New" panose="02070309020205020404" pitchFamily="49" charset="0"/>
              </a:rPr>
              <a:t>    for </a:t>
            </a:r>
            <a:r>
              <a:rPr lang="en-US" altLang="zh-TW" sz="1400" b="1" dirty="0" err="1">
                <a:effectLst>
                  <a:outerShdw blurRad="38100" dist="38100" dir="2700000" algn="tl">
                    <a:srgbClr val="000000">
                      <a:alpha val="43137"/>
                    </a:srgbClr>
                  </a:outerShdw>
                </a:effectLst>
                <a:latin typeface="Courier New" panose="02070309020205020404" pitchFamily="49" charset="0"/>
              </a:rPr>
              <a:t>synset</a:t>
            </a:r>
            <a:r>
              <a:rPr lang="en-US" altLang="zh-TW" sz="1400" b="1" dirty="0">
                <a:effectLst>
                  <a:outerShdw blurRad="38100" dist="38100" dir="2700000" algn="tl">
                    <a:srgbClr val="000000">
                      <a:alpha val="43137"/>
                    </a:srgbClr>
                  </a:outerShdw>
                </a:effectLst>
                <a:latin typeface="Courier New" panose="02070309020205020404" pitchFamily="49" charset="0"/>
              </a:rPr>
              <a:t> in path:</a:t>
            </a:r>
          </a:p>
          <a:p>
            <a:r>
              <a:rPr lang="en-US" altLang="zh-TW" sz="1400" b="1" dirty="0">
                <a:effectLst>
                  <a:outerShdw blurRad="38100" dist="38100" dir="2700000" algn="tl">
                    <a:srgbClr val="000000">
                      <a:alpha val="43137"/>
                    </a:srgbClr>
                  </a:outerShdw>
                </a:effectLst>
                <a:latin typeface="Courier New" panose="02070309020205020404" pitchFamily="49" charset="0"/>
              </a:rPr>
              <a:t>        print(synset.name(), ', ', end='')</a:t>
            </a:r>
          </a:p>
          <a:p>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err="1">
                <a:effectLst>
                  <a:outerShdw blurRad="38100" dist="38100" dir="2700000" algn="tl">
                    <a:srgbClr val="000000">
                      <a:alpha val="43137"/>
                    </a:srgbClr>
                  </a:outerShdw>
                </a:effectLst>
                <a:latin typeface="Courier New" panose="02070309020205020404" pitchFamily="49" charset="0"/>
              </a:rPr>
              <a:t>types_of_beds</a:t>
            </a:r>
            <a:r>
              <a:rPr lang="en-US" altLang="zh-TW" sz="1400" b="1" dirty="0">
                <a:effectLst>
                  <a:outerShdw blurRad="38100" dist="38100" dir="2700000" algn="tl">
                    <a:srgbClr val="000000">
                      <a:alpha val="43137"/>
                    </a:srgbClr>
                  </a:outerShdw>
                </a:effectLst>
                <a:latin typeface="Courier New" panose="02070309020205020404" pitchFamily="49" charset="0"/>
              </a:rPr>
              <a:t> = </a:t>
            </a:r>
            <a:r>
              <a:rPr lang="en-US" altLang="zh-TW" sz="1400" b="1" dirty="0" err="1">
                <a:effectLst>
                  <a:outerShdw blurRad="38100" dist="38100" dir="2700000" algn="tl">
                    <a:srgbClr val="000000">
                      <a:alpha val="43137"/>
                    </a:srgbClr>
                  </a:outerShdw>
                </a:effectLst>
                <a:latin typeface="Courier New" panose="02070309020205020404" pitchFamily="49" charset="0"/>
              </a:rPr>
              <a:t>bed.hyponyms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a:effectLst>
                  <a:outerShdw blurRad="38100" dist="38100" dir="2700000" algn="tl">
                    <a:srgbClr val="000000">
                      <a:alpha val="43137"/>
                    </a:srgbClr>
                  </a:outerShdw>
                </a:effectLst>
                <a:latin typeface="Courier New" panose="02070309020205020404" pitchFamily="49" charset="0"/>
              </a:rPr>
              <a:t>print('\n\</a:t>
            </a:r>
            <a:r>
              <a:rPr lang="en-US" altLang="zh-TW" sz="1400" b="1" dirty="0" err="1">
                <a:effectLst>
                  <a:outerShdw blurRad="38100" dist="38100" dir="2700000" algn="tl">
                    <a:srgbClr val="000000">
                      <a:alpha val="43137"/>
                    </a:srgbClr>
                  </a:outerShdw>
                </a:effectLst>
                <a:latin typeface="Courier New" panose="02070309020205020404" pitchFamily="49" charset="0"/>
              </a:rPr>
              <a:t>nTypes</a:t>
            </a:r>
            <a:r>
              <a:rPr lang="en-US" altLang="zh-TW" sz="1400" b="1" dirty="0">
                <a:effectLst>
                  <a:outerShdw blurRad="38100" dist="38100" dir="2700000" algn="tl">
                    <a:srgbClr val="000000">
                      <a:alpha val="43137"/>
                    </a:srgbClr>
                  </a:outerShdw>
                </a:effectLst>
                <a:latin typeface="Courier New" panose="02070309020205020404" pitchFamily="49" charset="0"/>
              </a:rPr>
              <a:t> of beds(Hyponyms): ', </a:t>
            </a:r>
            <a:r>
              <a:rPr lang="en-US" altLang="zh-TW" sz="1400" b="1" dirty="0" err="1">
                <a:effectLst>
                  <a:outerShdw blurRad="38100" dist="38100" dir="2700000" algn="tl">
                    <a:srgbClr val="000000">
                      <a:alpha val="43137"/>
                    </a:srgbClr>
                  </a:outerShdw>
                </a:effectLst>
                <a:latin typeface="Courier New" panose="02070309020205020404" pitchFamily="49" charset="0"/>
              </a:rPr>
              <a:t>types_of_beds</a:t>
            </a:r>
            <a:r>
              <a:rPr lang="en-US" altLang="zh-TW" sz="1400" b="1" dirty="0">
                <a:effectLst>
                  <a:outerShdw blurRad="38100" dist="38100" dir="2700000" algn="tl">
                    <a:srgbClr val="000000">
                      <a:alpha val="43137"/>
                    </a:srgbClr>
                  </a:outerShdw>
                </a:effectLst>
                <a:latin typeface="Courier New" panose="02070309020205020404" pitchFamily="49" charset="0"/>
              </a:rPr>
              <a:t>)</a:t>
            </a:r>
          </a:p>
          <a:p>
            <a:r>
              <a:rPr lang="en-US" altLang="zh-TW" sz="1400" b="1" dirty="0">
                <a:effectLst>
                  <a:outerShdw blurRad="38100" dist="38100" dir="2700000" algn="tl">
                    <a:srgbClr val="000000">
                      <a:alpha val="43137"/>
                    </a:srgbClr>
                  </a:outerShdw>
                </a:effectLst>
                <a:latin typeface="Courier New" panose="02070309020205020404" pitchFamily="49" charset="0"/>
              </a:rPr>
              <a:t/>
            </a:r>
            <a:br>
              <a:rPr lang="en-US" altLang="zh-TW" sz="1400" b="1" dirty="0">
                <a:effectLst>
                  <a:outerShdw blurRad="38100" dist="38100" dir="2700000" algn="tl">
                    <a:srgbClr val="000000">
                      <a:alpha val="43137"/>
                    </a:srgbClr>
                  </a:outerShdw>
                </a:effectLst>
                <a:latin typeface="Courier New" panose="02070309020205020404" pitchFamily="49" charset="0"/>
              </a:rPr>
            </a:br>
            <a:r>
              <a:rPr lang="en-US" altLang="zh-TW" sz="1400" b="1" dirty="0">
                <a:effectLst>
                  <a:outerShdw blurRad="38100" dist="38100" dir="2700000" algn="tl">
                    <a:srgbClr val="000000">
                      <a:alpha val="43137"/>
                    </a:srgbClr>
                  </a:outerShdw>
                </a:effectLst>
                <a:latin typeface="Courier New" panose="02070309020205020404" pitchFamily="49" charset="0"/>
              </a:rPr>
              <a:t>print(sorted(set(lemma.name() for </a:t>
            </a:r>
            <a:r>
              <a:rPr lang="en-US" altLang="zh-TW" sz="1400" b="1" dirty="0" err="1">
                <a:effectLst>
                  <a:outerShdw blurRad="38100" dist="38100" dir="2700000" algn="tl">
                    <a:srgbClr val="000000">
                      <a:alpha val="43137"/>
                    </a:srgbClr>
                  </a:outerShdw>
                </a:effectLst>
                <a:latin typeface="Courier New" panose="02070309020205020404" pitchFamily="49" charset="0"/>
              </a:rPr>
              <a:t>synset</a:t>
            </a:r>
            <a:r>
              <a:rPr lang="en-US" altLang="zh-TW" sz="1400" b="1" dirty="0">
                <a:effectLst>
                  <a:outerShdw blurRad="38100" dist="38100" dir="2700000" algn="tl">
                    <a:srgbClr val="000000">
                      <a:alpha val="43137"/>
                    </a:srgbClr>
                  </a:outerShdw>
                </a:effectLst>
                <a:latin typeface="Courier New" panose="02070309020205020404" pitchFamily="49" charset="0"/>
              </a:rPr>
              <a:t> in </a:t>
            </a:r>
            <a:r>
              <a:rPr lang="en-US" altLang="zh-TW" sz="1400" b="1" dirty="0" err="1">
                <a:effectLst>
                  <a:outerShdw blurRad="38100" dist="38100" dir="2700000" algn="tl">
                    <a:srgbClr val="000000">
                      <a:alpha val="43137"/>
                    </a:srgbClr>
                  </a:outerShdw>
                </a:effectLst>
                <a:latin typeface="Courier New" panose="02070309020205020404" pitchFamily="49" charset="0"/>
              </a:rPr>
              <a:t>types_of_beds</a:t>
            </a:r>
            <a:r>
              <a:rPr lang="en-US" altLang="zh-TW" sz="1400" b="1" dirty="0">
                <a:effectLst>
                  <a:outerShdw blurRad="38100" dist="38100" dir="2700000" algn="tl">
                    <a:srgbClr val="000000">
                      <a:alpha val="43137"/>
                    </a:srgbClr>
                  </a:outerShdw>
                </a:effectLst>
                <a:latin typeface="Courier New" panose="02070309020205020404" pitchFamily="49" charset="0"/>
              </a:rPr>
              <a:t> for lemma in </a:t>
            </a:r>
            <a:r>
              <a:rPr lang="en-US" altLang="zh-TW" sz="1400" b="1" dirty="0" err="1">
                <a:effectLst>
                  <a:outerShdw blurRad="38100" dist="38100" dir="2700000" algn="tl">
                    <a:srgbClr val="000000">
                      <a:alpha val="43137"/>
                    </a:srgbClr>
                  </a:outerShdw>
                </a:effectLst>
                <a:latin typeface="Courier New" panose="02070309020205020404" pitchFamily="49" charset="0"/>
              </a:rPr>
              <a:t>synset.lemmas</a:t>
            </a:r>
            <a:r>
              <a:rPr lang="en-US" altLang="zh-TW" sz="1400" b="1" dirty="0">
                <a:effectLst>
                  <a:outerShdw blurRad="38100" dist="38100" dir="2700000" algn="tl">
                    <a:srgbClr val="000000">
                      <a:alpha val="43137"/>
                    </a:srgbClr>
                  </a:outerShdw>
                </a:effectLst>
                <a:latin typeface="Courier New" panose="02070309020205020404" pitchFamily="49" charset="0"/>
              </a:rPr>
              <a:t>())))</a:t>
            </a:r>
          </a:p>
        </p:txBody>
      </p:sp>
      <p:sp>
        <p:nvSpPr>
          <p:cNvPr id="3" name="矩形 2"/>
          <p:cNvSpPr/>
          <p:nvPr/>
        </p:nvSpPr>
        <p:spPr>
          <a:xfrm>
            <a:off x="5719936" y="700640"/>
            <a:ext cx="2575385" cy="369332"/>
          </a:xfrm>
          <a:prstGeom prst="rect">
            <a:avLst/>
          </a:prstGeom>
        </p:spPr>
        <p:txBody>
          <a:bodyPr wrap="none">
            <a:spAutoFit/>
          </a:bodyPr>
          <a:lstStyle/>
          <a:p>
            <a:r>
              <a:rPr lang="en-US" altLang="zh-TW" dirty="0" err="1"/>
              <a:t>nltk.download</a:t>
            </a:r>
            <a:r>
              <a:rPr lang="en-US" altLang="zh-TW" dirty="0"/>
              <a:t>('</a:t>
            </a:r>
            <a:r>
              <a:rPr lang="en-US" altLang="zh-TW" dirty="0" err="1"/>
              <a:t>wordnet</a:t>
            </a:r>
            <a:r>
              <a:rPr lang="en-US" altLang="zh-TW" dirty="0"/>
              <a:t>')</a:t>
            </a:r>
            <a:endParaRPr lang="zh-TW" altLang="en-US" dirty="0"/>
          </a:p>
        </p:txBody>
      </p:sp>
      <p:sp>
        <p:nvSpPr>
          <p:cNvPr id="4" name="矩形 3"/>
          <p:cNvSpPr/>
          <p:nvPr/>
        </p:nvSpPr>
        <p:spPr>
          <a:xfrm>
            <a:off x="457199" y="712906"/>
            <a:ext cx="3410293" cy="369332"/>
          </a:xfrm>
          <a:prstGeom prst="rect">
            <a:avLst/>
          </a:prstGeom>
        </p:spPr>
        <p:txBody>
          <a:bodyPr wrap="none">
            <a:spAutoFit/>
          </a:bodyPr>
          <a:lstStyle/>
          <a:p>
            <a:r>
              <a:rPr lang="en-US" altLang="zh-TW" dirty="0"/>
              <a:t>1.6</a:t>
            </a:r>
            <a:r>
              <a:rPr lang="zh-TW" altLang="en-US" dirty="0"/>
              <a:t>　使用</a:t>
            </a:r>
            <a:r>
              <a:rPr lang="en-US" altLang="zh-TW" dirty="0"/>
              <a:t>WordNet</a:t>
            </a:r>
            <a:r>
              <a:rPr lang="zh-TW" altLang="en-US" dirty="0"/>
              <a:t>進行詞義消歧</a:t>
            </a:r>
          </a:p>
        </p:txBody>
      </p:sp>
    </p:spTree>
    <p:extLst>
      <p:ext uri="{BB962C8B-B14F-4D97-AF65-F5344CB8AC3E}">
        <p14:creationId xmlns:p14="http://schemas.microsoft.com/office/powerpoint/2010/main" val="168712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63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262" y="1272644"/>
            <a:ext cx="8395854" cy="5078313"/>
          </a:xfrm>
          <a:prstGeom prst="rect">
            <a:avLst/>
          </a:prstGeom>
        </p:spPr>
        <p:txBody>
          <a:bodyPr wrap="square">
            <a:spAutoFit/>
          </a:bodyPr>
          <a:lstStyle/>
          <a:p>
            <a:r>
              <a:rPr lang="en-US" altLang="zh-TW" dirty="0"/>
              <a:t>rom </a:t>
            </a:r>
            <a:r>
              <a:rPr lang="en-US" altLang="zh-TW" dirty="0" err="1"/>
              <a:t>nltk.tokenize</a:t>
            </a:r>
            <a:r>
              <a:rPr lang="en-US" altLang="zh-TW" dirty="0"/>
              <a:t> import </a:t>
            </a:r>
            <a:r>
              <a:rPr lang="en-US" altLang="zh-TW" dirty="0" err="1"/>
              <a:t>LineTokenizer</a:t>
            </a:r>
            <a:r>
              <a:rPr lang="en-US" altLang="zh-TW" dirty="0"/>
              <a:t>, </a:t>
            </a:r>
            <a:r>
              <a:rPr lang="en-US" altLang="zh-TW" dirty="0" err="1"/>
              <a:t>SpaceTokenizer</a:t>
            </a:r>
            <a:r>
              <a:rPr lang="en-US" altLang="zh-TW" dirty="0"/>
              <a:t>, </a:t>
            </a:r>
            <a:r>
              <a:rPr lang="en-US" altLang="zh-TW" dirty="0" err="1"/>
              <a:t>TweetTokenizer</a:t>
            </a:r>
            <a:endParaRPr lang="en-US" altLang="zh-TW" dirty="0"/>
          </a:p>
          <a:p>
            <a:r>
              <a:rPr lang="en-US" altLang="zh-TW" dirty="0"/>
              <a:t>from </a:t>
            </a:r>
            <a:r>
              <a:rPr lang="en-US" altLang="zh-TW" dirty="0" err="1"/>
              <a:t>nltk</a:t>
            </a:r>
            <a:r>
              <a:rPr lang="en-US" altLang="zh-TW" dirty="0"/>
              <a:t> import </a:t>
            </a:r>
            <a:r>
              <a:rPr lang="en-US" altLang="zh-TW" dirty="0" err="1"/>
              <a:t>word_tokenize</a:t>
            </a:r>
            <a:endParaRPr lang="en-US" altLang="zh-TW" dirty="0"/>
          </a:p>
          <a:p>
            <a:endParaRPr lang="en-US" altLang="zh-TW" dirty="0"/>
          </a:p>
          <a:p>
            <a:r>
              <a:rPr lang="en-US" altLang="zh-TW" dirty="0" err="1"/>
              <a:t>lTokenizer</a:t>
            </a:r>
            <a:r>
              <a:rPr lang="en-US" altLang="zh-TW" dirty="0"/>
              <a:t> = </a:t>
            </a:r>
            <a:r>
              <a:rPr lang="en-US" altLang="zh-TW" dirty="0" err="1"/>
              <a:t>LineTokenizer</a:t>
            </a:r>
            <a:r>
              <a:rPr lang="en-US" altLang="zh-TW" dirty="0"/>
              <a:t>();</a:t>
            </a:r>
          </a:p>
          <a:p>
            <a:r>
              <a:rPr lang="en-US" altLang="zh-TW" dirty="0"/>
              <a:t>print("Line tokenizer output :",</a:t>
            </a:r>
            <a:r>
              <a:rPr lang="en-US" altLang="zh-TW" dirty="0" err="1"/>
              <a:t>lTokenizer.tokenize</a:t>
            </a:r>
            <a:r>
              <a:rPr lang="en-US" altLang="zh-TW" dirty="0"/>
              <a:t>("My name is Maximus </a:t>
            </a:r>
            <a:r>
              <a:rPr lang="en-US" altLang="zh-TW" dirty="0" err="1"/>
              <a:t>Decimus</a:t>
            </a:r>
            <a:r>
              <a:rPr lang="en-US" altLang="zh-TW" dirty="0"/>
              <a:t> </a:t>
            </a:r>
            <a:r>
              <a:rPr lang="en-US" altLang="zh-TW" dirty="0" err="1"/>
              <a:t>Meridius</a:t>
            </a:r>
            <a:r>
              <a:rPr lang="en-US" altLang="zh-TW" dirty="0"/>
              <a:t>, commander of the Armies of the North, General of the Felix Legions and loyal servant to the true emperor, Marcus Aurelius. \</a:t>
            </a:r>
            <a:r>
              <a:rPr lang="en-US" altLang="zh-TW" dirty="0" err="1"/>
              <a:t>nFather</a:t>
            </a:r>
            <a:r>
              <a:rPr lang="en-US" altLang="zh-TW" dirty="0"/>
              <a:t> to a murdered son, husband to a murdered wife. \</a:t>
            </a:r>
            <a:r>
              <a:rPr lang="en-US" altLang="zh-TW" dirty="0" err="1"/>
              <a:t>nAnd</a:t>
            </a:r>
            <a:r>
              <a:rPr lang="en-US" altLang="zh-TW" dirty="0"/>
              <a:t> I will have my vengeance, in this life or the next."))</a:t>
            </a:r>
          </a:p>
          <a:p>
            <a:endParaRPr lang="en-US" altLang="zh-TW" dirty="0"/>
          </a:p>
          <a:p>
            <a:r>
              <a:rPr lang="en-US" altLang="zh-TW" dirty="0" err="1"/>
              <a:t>rawText</a:t>
            </a:r>
            <a:r>
              <a:rPr lang="en-US" altLang="zh-TW" dirty="0"/>
              <a:t> = "By 11 o'clock on Sunday, the doctor shall open the dispensary."</a:t>
            </a:r>
          </a:p>
          <a:p>
            <a:r>
              <a:rPr lang="en-US" altLang="zh-TW" dirty="0" err="1"/>
              <a:t>sTokenizer</a:t>
            </a:r>
            <a:r>
              <a:rPr lang="en-US" altLang="zh-TW" dirty="0"/>
              <a:t> = </a:t>
            </a:r>
            <a:r>
              <a:rPr lang="en-US" altLang="zh-TW" dirty="0" err="1"/>
              <a:t>SpaceTokenizer</a:t>
            </a:r>
            <a:r>
              <a:rPr lang="en-US" altLang="zh-TW" dirty="0"/>
              <a:t>()</a:t>
            </a:r>
          </a:p>
          <a:p>
            <a:r>
              <a:rPr lang="en-US" altLang="zh-TW" dirty="0"/>
              <a:t>print("Space Tokenizer output :",</a:t>
            </a:r>
            <a:r>
              <a:rPr lang="en-US" altLang="zh-TW" dirty="0" err="1"/>
              <a:t>sTokenizer.tokenize</a:t>
            </a:r>
            <a:r>
              <a:rPr lang="en-US" altLang="zh-TW" dirty="0"/>
              <a:t>(</a:t>
            </a:r>
            <a:r>
              <a:rPr lang="en-US" altLang="zh-TW" dirty="0" err="1"/>
              <a:t>rawText</a:t>
            </a:r>
            <a:r>
              <a:rPr lang="en-US" altLang="zh-TW" dirty="0"/>
              <a:t>))</a:t>
            </a:r>
          </a:p>
          <a:p>
            <a:endParaRPr lang="en-US" altLang="zh-TW" dirty="0"/>
          </a:p>
          <a:p>
            <a:r>
              <a:rPr lang="en-US" altLang="zh-TW" dirty="0"/>
              <a:t>print("Word Tokenizer output :", </a:t>
            </a:r>
            <a:r>
              <a:rPr lang="en-US" altLang="zh-TW" dirty="0" err="1"/>
              <a:t>word_tokenize</a:t>
            </a:r>
            <a:r>
              <a:rPr lang="en-US" altLang="zh-TW" dirty="0"/>
              <a:t>(</a:t>
            </a:r>
            <a:r>
              <a:rPr lang="en-US" altLang="zh-TW" dirty="0" err="1"/>
              <a:t>rawText</a:t>
            </a:r>
            <a:r>
              <a:rPr lang="en-US" altLang="zh-TW" dirty="0"/>
              <a:t>))</a:t>
            </a:r>
          </a:p>
          <a:p>
            <a:endParaRPr lang="en-US" altLang="zh-TW" dirty="0"/>
          </a:p>
          <a:p>
            <a:r>
              <a:rPr lang="en-US" altLang="zh-TW" dirty="0" err="1"/>
              <a:t>tTokenizer</a:t>
            </a:r>
            <a:r>
              <a:rPr lang="en-US" altLang="zh-TW" dirty="0"/>
              <a:t> = </a:t>
            </a:r>
            <a:r>
              <a:rPr lang="en-US" altLang="zh-TW" dirty="0" err="1"/>
              <a:t>TweetTokenizer</a:t>
            </a:r>
            <a:r>
              <a:rPr lang="en-US" altLang="zh-TW" dirty="0"/>
              <a:t>()</a:t>
            </a:r>
          </a:p>
          <a:p>
            <a:r>
              <a:rPr lang="en-US" altLang="zh-TW" dirty="0"/>
              <a:t>print("Tweet Tokenizer output :",</a:t>
            </a:r>
            <a:r>
              <a:rPr lang="en-US" altLang="zh-TW" dirty="0" err="1"/>
              <a:t>tTokenizer.tokenize</a:t>
            </a:r>
            <a:r>
              <a:rPr lang="en-US" altLang="zh-TW" dirty="0"/>
              <a:t>("This is a </a:t>
            </a:r>
            <a:r>
              <a:rPr lang="en-US" altLang="zh-TW" dirty="0" err="1"/>
              <a:t>cooool</a:t>
            </a:r>
            <a:r>
              <a:rPr lang="en-US" altLang="zh-TW" dirty="0"/>
              <a:t> #</a:t>
            </a:r>
            <a:r>
              <a:rPr lang="en-US" altLang="zh-TW" dirty="0" err="1"/>
              <a:t>dummysmiley</a:t>
            </a:r>
            <a:r>
              <a:rPr lang="en-US" altLang="zh-TW" dirty="0"/>
              <a:t>: :-) :-P &lt;3"))</a:t>
            </a:r>
            <a:endParaRPr lang="zh-TW" altLang="en-US" dirty="0"/>
          </a:p>
        </p:txBody>
      </p:sp>
    </p:spTree>
    <p:extLst>
      <p:ext uri="{BB962C8B-B14F-4D97-AF65-F5344CB8AC3E}">
        <p14:creationId xmlns:p14="http://schemas.microsoft.com/office/powerpoint/2010/main" val="272526056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3313</Words>
  <Application>Microsoft Office PowerPoint</Application>
  <PresentationFormat>如螢幕大小 (4:3)</PresentationFormat>
  <Paragraphs>92</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新細明體</vt:lpstr>
      <vt:lpstr>Arial</vt:lpstr>
      <vt:lpstr>Calibri</vt:lpstr>
      <vt:lpstr>Calibri Light</vt:lpstr>
      <vt:lpstr>Courier New</vt:lpstr>
      <vt:lpstr>Office 佈景主題</vt:lpstr>
      <vt:lpstr>NLTK</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NLTK</dc:title>
  <dc:creator>Win7</dc:creator>
  <cp:lastModifiedBy>Win7</cp:lastModifiedBy>
  <cp:revision>4</cp:revision>
  <dcterms:created xsi:type="dcterms:W3CDTF">2020-07-04T08:29:24Z</dcterms:created>
  <dcterms:modified xsi:type="dcterms:W3CDTF">2020-07-04T10:02:06Z</dcterms:modified>
</cp:coreProperties>
</file>