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4" r:id="rId3"/>
    <p:sldId id="309" r:id="rId4"/>
    <p:sldId id="307" r:id="rId5"/>
    <p:sldId id="280" r:id="rId6"/>
    <p:sldId id="303" r:id="rId7"/>
    <p:sldId id="304" r:id="rId8"/>
    <p:sldId id="305" r:id="rId9"/>
    <p:sldId id="306" r:id="rId10"/>
    <p:sldId id="320" r:id="rId11"/>
    <p:sldId id="321" r:id="rId12"/>
    <p:sldId id="322" r:id="rId13"/>
    <p:sldId id="323" r:id="rId14"/>
    <p:sldId id="282" r:id="rId15"/>
    <p:sldId id="324" r:id="rId16"/>
    <p:sldId id="265" r:id="rId17"/>
    <p:sldId id="271" r:id="rId18"/>
    <p:sldId id="294" r:id="rId19"/>
    <p:sldId id="295" r:id="rId20"/>
    <p:sldId id="296" r:id="rId21"/>
    <p:sldId id="297" r:id="rId22"/>
    <p:sldId id="329" r:id="rId23"/>
    <p:sldId id="325" r:id="rId24"/>
    <p:sldId id="326" r:id="rId25"/>
    <p:sldId id="327" r:id="rId26"/>
    <p:sldId id="328" r:id="rId27"/>
    <p:sldId id="310" r:id="rId28"/>
    <p:sldId id="316" r:id="rId29"/>
    <p:sldId id="266" r:id="rId30"/>
    <p:sldId id="286" r:id="rId31"/>
    <p:sldId id="314" r:id="rId32"/>
    <p:sldId id="315" r:id="rId33"/>
    <p:sldId id="257" r:id="rId34"/>
    <p:sldId id="268" r:id="rId35"/>
    <p:sldId id="269" r:id="rId36"/>
    <p:sldId id="312" r:id="rId37"/>
    <p:sldId id="270" r:id="rId38"/>
    <p:sldId id="313" r:id="rId39"/>
    <p:sldId id="287" r:id="rId40"/>
    <p:sldId id="288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5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82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8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1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4EFD-1669-4270-9EC0-CDB9D82C270A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8B6-8767-4420-AD5D-AAA488486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13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Keras/tree/master/BOOKS/%E9%AD%8Fdeeplearning/chapter13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Keras/tree/master/BOOKS/%E9%AD%8Fdeeplearning/chapter1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9238" y="420130"/>
            <a:ext cx="7772400" cy="519628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>AI4High::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到機器學習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與人工智慧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6524" y="4384633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AI::</a:t>
            </a:r>
            <a:r>
              <a:rPr lang="en-US" altLang="zh-TW" sz="3600" dirty="0" err="1" smtClean="0"/>
              <a:t>Keras</a:t>
            </a:r>
            <a:r>
              <a:rPr lang="en-US" altLang="zh-TW" sz="3600" dirty="0" smtClean="0"/>
              <a:t>/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Way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69324" y="1690774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AI4High::CNN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62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0724" y="119053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tf.nn.conv2d(</a:t>
            </a:r>
          </a:p>
          <a:p>
            <a:r>
              <a:rPr lang="en-US" altLang="zh-TW" sz="2800" dirty="0"/>
              <a:t>    input,</a:t>
            </a:r>
          </a:p>
          <a:p>
            <a:r>
              <a:rPr lang="en-US" altLang="zh-TW" sz="2800" dirty="0"/>
              <a:t>    filter,</a:t>
            </a:r>
          </a:p>
          <a:p>
            <a:r>
              <a:rPr lang="en-US" altLang="zh-TW" sz="2800" dirty="0"/>
              <a:t>    strides,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padding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use_cudnn_on_gpu</a:t>
            </a:r>
            <a:r>
              <a:rPr lang="en-US" altLang="zh-TW" sz="2800" dirty="0"/>
              <a:t>=True,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data_format</a:t>
            </a:r>
            <a:r>
              <a:rPr lang="en-US" altLang="zh-TW" sz="2800" dirty="0"/>
              <a:t>='NHWC',</a:t>
            </a:r>
          </a:p>
          <a:p>
            <a:r>
              <a:rPr lang="en-US" altLang="zh-TW" sz="2800" dirty="0"/>
              <a:t>    dilations=[1, 1, 1, 1],</a:t>
            </a:r>
          </a:p>
          <a:p>
            <a:r>
              <a:rPr lang="en-US" altLang="zh-TW" sz="2800" dirty="0"/>
              <a:t>    name=None</a:t>
            </a:r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40724" y="626245"/>
            <a:ext cx="7648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https://www.tensorflow.org/api_docs/python/tf/nn/conv2d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1935" y="5990919"/>
            <a:ext cx="78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padding: A string from: "SAME", "VALID". The type of padding algorithm to use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24" y="1126243"/>
            <a:ext cx="3500657" cy="24131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22" y="3661296"/>
            <a:ext cx="3058387" cy="22077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68855" y="1414975"/>
            <a:ext cx="1282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"SAME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8031" y="3763859"/>
            <a:ext cx="1211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"VALID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80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844" y="372714"/>
            <a:ext cx="3080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padding: </a:t>
            </a:r>
            <a:r>
              <a:rPr lang="en-US" altLang="zh-TW" sz="3200" dirty="0" smtClean="0"/>
              <a:t>"</a:t>
            </a:r>
            <a:r>
              <a:rPr lang="en-US" altLang="zh-TW" sz="3200" dirty="0"/>
              <a:t>SAME</a:t>
            </a:r>
            <a:r>
              <a:rPr lang="en-US" altLang="zh-TW" sz="3200" dirty="0" smtClean="0"/>
              <a:t>"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76" y="-65173"/>
            <a:ext cx="3500657" cy="192999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6" y="1235674"/>
            <a:ext cx="4876799" cy="53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5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6648" y="389189"/>
            <a:ext cx="2825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padding: </a:t>
            </a:r>
            <a:r>
              <a:rPr lang="en-US" altLang="zh-TW" sz="2800" dirty="0" smtClean="0"/>
              <a:t>"</a:t>
            </a:r>
            <a:r>
              <a:rPr lang="en-US" altLang="zh-TW" sz="2800" dirty="0"/>
              <a:t>VALID</a:t>
            </a:r>
            <a:r>
              <a:rPr lang="en-US" altLang="zh-TW" sz="2800" dirty="0" smtClean="0"/>
              <a:t>"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9" y="1646416"/>
            <a:ext cx="4557828" cy="47956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77" y="389189"/>
            <a:ext cx="3058387" cy="22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108" y="617838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 -*- coding: utf-8 -*-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as 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/>
              <a:t>#"</a:t>
            </a:r>
            <a:r>
              <a:rPr lang="zh-TW" altLang="en-US" dirty="0"/>
              <a:t>輸入張量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X=</a:t>
            </a:r>
            <a:r>
              <a:rPr lang="en-US" altLang="zh-TW" dirty="0" err="1"/>
              <a:t>tf.constant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[</a:t>
            </a:r>
          </a:p>
          <a:p>
            <a:r>
              <a:rPr lang="en-US" altLang="zh-TW" dirty="0"/>
              <a:t>        [</a:t>
            </a:r>
          </a:p>
          <a:p>
            <a:r>
              <a:rPr lang="en-US" altLang="zh-TW" dirty="0"/>
              <a:t>        [[2],[3],[8]],</a:t>
            </a:r>
          </a:p>
          <a:p>
            <a:r>
              <a:rPr lang="en-US" altLang="zh-TW" dirty="0"/>
              <a:t>        [[6],[1],[5]],</a:t>
            </a:r>
          </a:p>
          <a:p>
            <a:r>
              <a:rPr lang="en-US" altLang="zh-TW" dirty="0"/>
              <a:t>        [[7],[2],[-1]]</a:t>
            </a:r>
          </a:p>
          <a:p>
            <a:r>
              <a:rPr lang="en-US" altLang="zh-TW" dirty="0"/>
              <a:t>        ]</a:t>
            </a:r>
          </a:p>
          <a:p>
            <a:r>
              <a:rPr lang="en-US" altLang="zh-TW" dirty="0"/>
              <a:t>        ],tf.float32</a:t>
            </a:r>
          </a:p>
          <a:p>
            <a:r>
              <a:rPr lang="en-US" altLang="zh-TW" dirty="0"/>
              <a:t>        )</a:t>
            </a:r>
          </a:p>
          <a:p>
            <a:r>
              <a:rPr lang="en-US" altLang="zh-TW" dirty="0"/>
              <a:t>#"</a:t>
            </a:r>
            <a:r>
              <a:rPr lang="zh-TW" altLang="en-US" dirty="0"/>
              <a:t>卷積核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K=</a:t>
            </a:r>
            <a:r>
              <a:rPr lang="en-US" altLang="zh-TW" dirty="0" err="1"/>
              <a:t>tf.constant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[</a:t>
            </a:r>
          </a:p>
          <a:p>
            <a:r>
              <a:rPr lang="en-US" altLang="zh-TW" dirty="0"/>
              <a:t>        [[[4]],[[1]]],</a:t>
            </a:r>
          </a:p>
          <a:p>
            <a:r>
              <a:rPr lang="en-US" altLang="zh-TW" dirty="0"/>
              <a:t>        [[[2]],[[3]]]</a:t>
            </a:r>
          </a:p>
          <a:p>
            <a:r>
              <a:rPr lang="en-US" altLang="zh-TW" dirty="0"/>
              <a:t>        ],tf.float32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3413898" y="382458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#"same</a:t>
            </a:r>
            <a:r>
              <a:rPr lang="zh-TW" altLang="en-US" dirty="0"/>
              <a:t>卷積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conv=tf.nn.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conv2d</a:t>
            </a:r>
            <a:r>
              <a:rPr lang="en-US" altLang="zh-TW" dirty="0"/>
              <a:t>(X,K,(1,1,1,1),'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session=</a:t>
            </a:r>
            <a:r>
              <a:rPr lang="en-US" altLang="zh-TW" dirty="0" err="1"/>
              <a:t>tf.Session</a:t>
            </a:r>
            <a:r>
              <a:rPr lang="en-US" altLang="zh-TW" dirty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#"</a:t>
            </a:r>
            <a:r>
              <a:rPr lang="zh-TW" altLang="en-US" dirty="0"/>
              <a:t>列印結果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session.run</a:t>
            </a:r>
            <a:r>
              <a:rPr lang="en-US" altLang="zh-TW" dirty="0"/>
              <a:t>(conv))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76" y="791562"/>
            <a:ext cx="4421489" cy="24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5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499" y="444839"/>
            <a:ext cx="4348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/>
              <a:t>M</a:t>
            </a:r>
            <a:r>
              <a:rPr lang="en-US" altLang="zh-TW" sz="4800" dirty="0" err="1" smtClean="0"/>
              <a:t>axPooling</a:t>
            </a:r>
            <a:r>
              <a:rPr lang="zh-TW" altLang="en-US" sz="4800" dirty="0" smtClean="0"/>
              <a:t>運算</a:t>
            </a:r>
            <a:endParaRPr lang="zh-TW" altLang="en-US" sz="4800" dirty="0"/>
          </a:p>
        </p:txBody>
      </p:sp>
      <p:pic>
        <p:nvPicPr>
          <p:cNvPr id="2050" name="Picture 2" descr="Convolutional Fil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3" y="1447499"/>
            <a:ext cx="7824752" cy="33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4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903" y="1253346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err="1"/>
              <a:t>tf.nn.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max_pool</a:t>
            </a:r>
            <a:r>
              <a:rPr lang="en-US" altLang="zh-TW" sz="3200" dirty="0"/>
              <a:t>(</a:t>
            </a:r>
          </a:p>
          <a:p>
            <a:r>
              <a:rPr lang="en-US" altLang="zh-TW" sz="3200" dirty="0"/>
              <a:t>    value,</a:t>
            </a:r>
          </a:p>
          <a:p>
            <a:r>
              <a:rPr lang="en-US" altLang="zh-TW" sz="3200" dirty="0"/>
              <a:t>    </a:t>
            </a:r>
            <a:r>
              <a:rPr lang="en-US" altLang="zh-TW" sz="3200" dirty="0" err="1"/>
              <a:t>ksize</a:t>
            </a:r>
            <a:r>
              <a:rPr lang="en-US" altLang="zh-TW" sz="3200" dirty="0"/>
              <a:t>,</a:t>
            </a:r>
          </a:p>
          <a:p>
            <a:r>
              <a:rPr lang="en-US" altLang="zh-TW" sz="3200" dirty="0"/>
              <a:t>    strides,</a:t>
            </a:r>
          </a:p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padding</a:t>
            </a:r>
            <a:r>
              <a:rPr lang="en-US" altLang="zh-TW" sz="3200" dirty="0"/>
              <a:t>,</a:t>
            </a:r>
          </a:p>
          <a:p>
            <a:r>
              <a:rPr lang="en-US" altLang="zh-TW" sz="3200" dirty="0"/>
              <a:t>    </a:t>
            </a:r>
            <a:r>
              <a:rPr lang="en-US" altLang="zh-TW" sz="3200" dirty="0" err="1"/>
              <a:t>data_format</a:t>
            </a:r>
            <a:r>
              <a:rPr lang="en-US" altLang="zh-TW" sz="3200" dirty="0"/>
              <a:t>='NHWC',</a:t>
            </a:r>
          </a:p>
          <a:p>
            <a:r>
              <a:rPr lang="en-US" altLang="zh-TW" sz="3200" dirty="0"/>
              <a:t>    name=None</a:t>
            </a:r>
          </a:p>
          <a:p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11210" y="337921"/>
            <a:ext cx="8291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https://www.tensorflow.org/api_docs/python/tf/nn/max_pool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305859" y="3038449"/>
            <a:ext cx="5405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padding: A string, either 'VALID' or 'SAME'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27903" y="5869191"/>
            <a:ext cx="728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data_format</a:t>
            </a:r>
            <a:r>
              <a:rPr lang="en-US" altLang="zh-TW" dirty="0"/>
              <a:t>: A string. 'NHWC', 'NCHW' and 'NCHW_VECT_C' are supported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68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CNN</a:t>
            </a:r>
            <a:r>
              <a:rPr lang="zh-TW" altLang="en-US" sz="4400" dirty="0" smtClean="0"/>
              <a:t>神經網路架構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124885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9279" r="35315" b="20571"/>
          <a:stretch/>
        </p:blipFill>
        <p:spPr>
          <a:xfrm>
            <a:off x="313038" y="1186249"/>
            <a:ext cx="8264471" cy="50415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3038" y="568581"/>
            <a:ext cx="7451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https://www.college-de-france.fr/site/en-yann-lecun/course-2015-2016.htm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86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" y="811298"/>
            <a:ext cx="8377501" cy="48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1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552"/>
            <a:ext cx="9144000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CNN</a:t>
            </a:r>
            <a:r>
              <a:rPr lang="zh-TW" altLang="en-US" sz="7200" dirty="0" smtClean="0"/>
              <a:t>核心運算</a:t>
            </a:r>
            <a:endParaRPr lang="en-US" altLang="zh-TW" sz="7200" dirty="0" smtClean="0"/>
          </a:p>
        </p:txBody>
      </p:sp>
    </p:spTree>
    <p:extLst>
      <p:ext uri="{BB962C8B-B14F-4D97-AF65-F5344CB8AC3E}">
        <p14:creationId xmlns:p14="http://schemas.microsoft.com/office/powerpoint/2010/main" val="346631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176"/>
            <a:ext cx="9144000" cy="31638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0933" y="998042"/>
            <a:ext cx="84170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Hinton</a:t>
            </a:r>
            <a:r>
              <a:rPr lang="zh-TW" altLang="en-US" dirty="0"/>
              <a:t>學生</a:t>
            </a:r>
            <a:r>
              <a:rPr lang="en-US" altLang="zh-TW" dirty="0"/>
              <a:t>Alex </a:t>
            </a:r>
            <a:r>
              <a:rPr lang="en-US" altLang="zh-TW" dirty="0" err="1"/>
              <a:t>Krizhevsky</a:t>
            </a:r>
            <a:r>
              <a:rPr lang="zh-TW" altLang="en-US" dirty="0"/>
              <a:t>於</a:t>
            </a:r>
            <a:r>
              <a:rPr lang="en-US" altLang="zh-TW" dirty="0"/>
              <a:t>2012</a:t>
            </a:r>
            <a:r>
              <a:rPr lang="zh-TW" altLang="en-US" dirty="0"/>
              <a:t>年提出並拿下</a:t>
            </a:r>
            <a:r>
              <a:rPr lang="en-US" altLang="zh-TW" dirty="0"/>
              <a:t>ILSVRC”12</a:t>
            </a:r>
            <a:r>
              <a:rPr lang="zh-TW" altLang="en-US" dirty="0"/>
              <a:t>的冠軍讓</a:t>
            </a:r>
            <a:r>
              <a:rPr lang="en-US" altLang="zh-TW" dirty="0"/>
              <a:t>CNN</a:t>
            </a:r>
            <a:r>
              <a:rPr lang="zh-TW" altLang="en-US" dirty="0"/>
              <a:t>重返</a:t>
            </a:r>
            <a:r>
              <a:rPr lang="zh-TW" altLang="en-US" dirty="0" smtClean="0"/>
              <a:t>榮耀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</a:t>
            </a:r>
            <a:r>
              <a:rPr lang="zh-TW" altLang="en-US" dirty="0"/>
              <a:t>將</a:t>
            </a:r>
            <a:r>
              <a:rPr lang="en-US" altLang="zh-TW" dirty="0"/>
              <a:t>top-5 error</a:t>
            </a:r>
            <a:r>
              <a:rPr lang="zh-TW" altLang="en-US" dirty="0"/>
              <a:t>減少至</a:t>
            </a:r>
            <a:r>
              <a:rPr lang="en-US" altLang="zh-TW" dirty="0"/>
              <a:t>15.3% </a:t>
            </a:r>
            <a:r>
              <a:rPr lang="zh-TW" altLang="en-US" dirty="0"/>
              <a:t>， </a:t>
            </a:r>
            <a:r>
              <a:rPr lang="en-US" altLang="zh-TW" dirty="0"/>
              <a:t>outperform</a:t>
            </a:r>
            <a:r>
              <a:rPr lang="zh-TW" altLang="en-US" dirty="0"/>
              <a:t>同年度第二名</a:t>
            </a:r>
            <a:r>
              <a:rPr lang="en-US" altLang="zh-TW" dirty="0"/>
              <a:t>26.2</a:t>
            </a:r>
            <a:r>
              <a:rPr lang="en-US" altLang="zh-TW" dirty="0" smtClean="0"/>
              <a:t>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LeNet5</a:t>
            </a:r>
            <a:r>
              <a:rPr lang="zh-TW" altLang="en-US" dirty="0"/>
              <a:t>的加強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主要</a:t>
            </a:r>
            <a:r>
              <a:rPr lang="zh-TW" altLang="en-US" dirty="0"/>
              <a:t>的新技術與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::</a:t>
            </a:r>
            <a:r>
              <a:rPr lang="zh-TW" altLang="en-US" dirty="0" smtClean="0"/>
              <a:t>將</a:t>
            </a:r>
            <a:r>
              <a:rPr lang="en-US" altLang="zh-TW" dirty="0" err="1"/>
              <a:t>ReLU</a:t>
            </a:r>
            <a:r>
              <a:rPr lang="en-US" altLang="zh-TW" dirty="0"/>
              <a:t>, Dropout, LRN</a:t>
            </a:r>
            <a:r>
              <a:rPr lang="zh-TW" altLang="en-US" dirty="0"/>
              <a:t>加到</a:t>
            </a:r>
            <a:r>
              <a:rPr lang="en-US" altLang="zh-TW" dirty="0"/>
              <a:t>model</a:t>
            </a:r>
            <a:r>
              <a:rPr lang="zh-TW" altLang="en-US" dirty="0" smtClean="0"/>
              <a:t>中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用</a:t>
            </a:r>
            <a:r>
              <a:rPr lang="en-US" altLang="zh-TW" dirty="0"/>
              <a:t>GPU</a:t>
            </a:r>
            <a:r>
              <a:rPr lang="zh-TW" altLang="en-US" dirty="0"/>
              <a:t>來加快</a:t>
            </a:r>
            <a:r>
              <a:rPr lang="en-US" altLang="zh-TW" dirty="0"/>
              <a:t>training</a:t>
            </a:r>
            <a:r>
              <a:rPr lang="zh-TW" altLang="en-US" dirty="0" smtClean="0"/>
              <a:t>效率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data </a:t>
            </a:r>
            <a:r>
              <a:rPr lang="en-US" altLang="zh-TW" dirty="0"/>
              <a:t>augmentation</a:t>
            </a:r>
            <a:r>
              <a:rPr lang="zh-TW" altLang="en-US" dirty="0"/>
              <a:t>增加訓練資料集</a:t>
            </a:r>
          </a:p>
        </p:txBody>
      </p:sp>
      <p:sp>
        <p:nvSpPr>
          <p:cNvPr id="4" name="矩形 3"/>
          <p:cNvSpPr/>
          <p:nvPr/>
        </p:nvSpPr>
        <p:spPr>
          <a:xfrm>
            <a:off x="247366" y="290156"/>
            <a:ext cx="4987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AlexNet</a:t>
            </a:r>
            <a:r>
              <a:rPr lang="en-US" altLang="zh-TW" sz="4000" dirty="0" smtClean="0"/>
              <a:t>(2012</a:t>
            </a:r>
            <a:r>
              <a:rPr lang="en-US" altLang="zh-TW" sz="4000" dirty="0" smtClean="0"/>
              <a:t>)::</a:t>
            </a:r>
            <a:r>
              <a:rPr lang="zh-TW" altLang="en-US" sz="4000" dirty="0" smtClean="0"/>
              <a:t>大突破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07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4" y="1866351"/>
            <a:ext cx="7872027" cy="3998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8475" y="446557"/>
            <a:ext cx="771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Dropout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訓練過程中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隨機地</a:t>
            </a:r>
            <a:r>
              <a:rPr lang="zh-TW" altLang="en-US" dirty="0"/>
              <a:t>將某些</a:t>
            </a:r>
            <a:r>
              <a:rPr lang="en-US" altLang="zh-TW" dirty="0"/>
              <a:t>connection</a:t>
            </a:r>
            <a:r>
              <a:rPr lang="zh-TW" altLang="en-US" dirty="0"/>
              <a:t>拔掉，可有效降低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的問題</a:t>
            </a:r>
          </a:p>
        </p:txBody>
      </p:sp>
    </p:spTree>
    <p:extLst>
      <p:ext uri="{BB962C8B-B14F-4D97-AF65-F5344CB8AC3E}">
        <p14:creationId xmlns:p14="http://schemas.microsoft.com/office/powerpoint/2010/main" val="228651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CNN</a:t>
            </a:r>
            <a:r>
              <a:rPr lang="zh-TW" altLang="en-US" sz="4400" dirty="0" smtClean="0"/>
              <a:t>特色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378949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的幾個特點：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局部感知、參數共用、池化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00" y="1912486"/>
            <a:ext cx="7165375" cy="4445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572" y="6358156"/>
            <a:ext cx="497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https://my.oschina.net/u/876354/blog/1632862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88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CNN</a:t>
            </a:r>
            <a:r>
              <a:rPr lang="zh-CN" altLang="en-US" dirty="0" smtClean="0"/>
              <a:t>的幾個特點：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局部感知、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參數共用</a:t>
            </a:r>
            <a:r>
              <a:rPr lang="zh-CN" altLang="en-US" dirty="0" smtClean="0"/>
              <a:t>、池化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2" y="1690689"/>
            <a:ext cx="5305425" cy="35337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7222" y="4401131"/>
            <a:ext cx="84149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這也意味著這一部分學習的特徵也能用在另一部分上，能使用同樣的學習特徵。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因此，在局部連接中隱藏層的每一個神經元連接的局部圖像的權值參數（例如</a:t>
            </a:r>
            <a:r>
              <a:rPr lang="en-US" altLang="zh-CN" dirty="0" smtClean="0"/>
              <a:t>5×5</a:t>
            </a:r>
            <a:r>
              <a:rPr lang="zh-CN" altLang="en-US" dirty="0" smtClean="0"/>
              <a:t>），將這些權值參數共用給其它剩下的神經元使用，那麼此時不管隱藏層有多少個神經元，需要訓練的參數就是這個局部圖像的許可權參數（例如</a:t>
            </a:r>
            <a:r>
              <a:rPr lang="en-US" altLang="zh-CN" dirty="0" smtClean="0"/>
              <a:t>5×5</a:t>
            </a:r>
            <a:r>
              <a:rPr lang="zh-CN" altLang="en-US" dirty="0" smtClean="0"/>
              <a:t>），也就是卷積核的大小，這樣大大減少了訓練參數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0706" y="2255577"/>
            <a:ext cx="2934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每張自然圖像（人物、山水、建築等）都有其固有特性，也就是說，圖像其中一部分的統計特性與其它部分是接近的。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23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02" y="1478855"/>
            <a:ext cx="4226975" cy="2965622"/>
          </a:xfrm>
          <a:prstGeom prst="rect">
            <a:avLst/>
          </a:prstGeom>
        </p:spPr>
      </p:pic>
      <p:sp>
        <p:nvSpPr>
          <p:cNvPr id="2" name="標題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CNN</a:t>
            </a:r>
            <a:r>
              <a:rPr lang="zh-CN" altLang="en-US" dirty="0" smtClean="0"/>
              <a:t>的幾個特點：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局部感知、參數共用、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池化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806" y="4584520"/>
            <a:ext cx="8328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對圖像使用卷積提取特徵是因為圖像具有一種“靜態性”的屬性，因此，一個很自然的想法就是對不同位置區域提取出有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代表性的特徵（進行聚合統計，例如最大值、平均值等）</a:t>
            </a:r>
            <a:r>
              <a:rPr lang="zh-CN" altLang="en-US" dirty="0" smtClean="0"/>
              <a:t>，這種聚合的操作就叫做池化，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池化的過程通常也被稱為特徵映射的過程（特徵降維）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806" y="2361501"/>
            <a:ext cx="3884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隨著模型網路不斷加深，卷積核越來越多，要訓練的參數還是很多，而且直接拿卷積核提取的特徵直接訓練也容易出現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過擬合</a:t>
            </a:r>
            <a:r>
              <a:rPr lang="zh-CN" altLang="en-US" dirty="0"/>
              <a:t>的現象。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535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002" y="584886"/>
            <a:ext cx="4908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/>
              <a:t>ML Lecture 10: Convolutional Neural </a:t>
            </a:r>
            <a:r>
              <a:rPr lang="fr-FR" altLang="zh-TW" dirty="0" smtClean="0"/>
              <a:t>Network</a:t>
            </a:r>
          </a:p>
          <a:p>
            <a:r>
              <a:rPr lang="en-US" altLang="zh-TW" dirty="0"/>
              <a:t>https://www.youtube.com/watch?v=FrKWiRv254g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5" y="1231217"/>
            <a:ext cx="7241648" cy="50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6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CNN::MNIST</a:t>
            </a:r>
          </a:p>
        </p:txBody>
      </p:sp>
    </p:spTree>
    <p:extLst>
      <p:ext uri="{BB962C8B-B14F-4D97-AF65-F5344CB8AC3E}">
        <p14:creationId xmlns:p14="http://schemas.microsoft.com/office/powerpoint/2010/main" val="188180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4667" y="2213898"/>
            <a:ext cx="5924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TF/</a:t>
            </a:r>
            <a:r>
              <a:rPr lang="en-US" altLang="zh-TW" sz="4400" dirty="0" err="1"/>
              <a:t>TF_CNN_MNIST.ipynb</a:t>
            </a:r>
            <a:endParaRPr lang="en-US" altLang="zh-TW" sz="4400" dirty="0"/>
          </a:p>
        </p:txBody>
      </p:sp>
      <p:sp>
        <p:nvSpPr>
          <p:cNvPr id="4" name="矩形 3"/>
          <p:cNvSpPr/>
          <p:nvPr/>
        </p:nvSpPr>
        <p:spPr>
          <a:xfrm>
            <a:off x="743045" y="3293989"/>
            <a:ext cx="376083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solidFill>
                  <a:srgbClr val="FFFF00"/>
                </a:solidFill>
              </a:rPr>
              <a:t>Keras</a:t>
            </a:r>
            <a:r>
              <a:rPr lang="en-US" altLang="zh-TW" sz="3600" dirty="0">
                <a:solidFill>
                  <a:srgbClr val="FFFF00"/>
                </a:solidFill>
              </a:rPr>
              <a:t>::CNN_MNIST</a:t>
            </a:r>
          </a:p>
        </p:txBody>
      </p:sp>
      <p:sp>
        <p:nvSpPr>
          <p:cNvPr id="5" name="矩形 4"/>
          <p:cNvSpPr/>
          <p:nvPr/>
        </p:nvSpPr>
        <p:spPr>
          <a:xfrm>
            <a:off x="743045" y="1419653"/>
            <a:ext cx="480503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rgbClr val="FFFF00"/>
                </a:solidFill>
              </a:rPr>
              <a:t>Tensorflow</a:t>
            </a:r>
            <a:r>
              <a:rPr lang="en-US" altLang="zh-TW" sz="3600" dirty="0" smtClean="0">
                <a:solidFill>
                  <a:srgbClr val="FFFF00"/>
                </a:solidFill>
              </a:rPr>
              <a:t>::CNN_MNIST</a:t>
            </a:r>
            <a:endParaRPr lang="en-US" altLang="zh-TW" sz="36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1270" y="4250970"/>
            <a:ext cx="6927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AI4high/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Keras_CNN_MNIST_Good.ipynb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675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endParaRPr lang="en-US" altLang="zh-TW" sz="7200" dirty="0" smtClean="0">
              <a:solidFill>
                <a:srgbClr val="FFFF00"/>
              </a:solidFill>
            </a:endParaRPr>
          </a:p>
          <a:p>
            <a:r>
              <a:rPr lang="en-US" altLang="zh-TW" sz="7200" dirty="0" smtClean="0"/>
              <a:t>CNN::MNIST</a:t>
            </a:r>
          </a:p>
        </p:txBody>
      </p:sp>
    </p:spTree>
    <p:extLst>
      <p:ext uri="{BB962C8B-B14F-4D97-AF65-F5344CB8AC3E}">
        <p14:creationId xmlns:p14="http://schemas.microsoft.com/office/powerpoint/2010/main" val="15705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627" y="1825625"/>
            <a:ext cx="3218246" cy="4351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0873" y="2319115"/>
            <a:ext cx="414758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第一章 </a:t>
            </a:r>
            <a:r>
              <a:rPr lang="en-US" altLang="zh-TW" dirty="0"/>
              <a:t>Python</a:t>
            </a:r>
            <a:r>
              <a:rPr lang="zh-TW" altLang="en-US" dirty="0"/>
              <a:t>入門 </a:t>
            </a:r>
          </a:p>
          <a:p>
            <a:r>
              <a:rPr lang="zh-TW" altLang="en-US" dirty="0"/>
              <a:t>第二章 感知器 </a:t>
            </a:r>
          </a:p>
          <a:p>
            <a:r>
              <a:rPr lang="zh-TW" altLang="en-US" dirty="0"/>
              <a:t>第三章 神經網路 </a:t>
            </a:r>
          </a:p>
          <a:p>
            <a:r>
              <a:rPr lang="zh-TW" altLang="en-US" dirty="0"/>
              <a:t>第四章 神經網路的學習 </a:t>
            </a:r>
          </a:p>
          <a:p>
            <a:r>
              <a:rPr lang="zh-TW" altLang="en-US" dirty="0"/>
              <a:t>第五章 誤差反向傳播法 </a:t>
            </a:r>
          </a:p>
          <a:p>
            <a:r>
              <a:rPr lang="zh-TW" altLang="en-US" dirty="0"/>
              <a:t>第六章 與學習有關的技巧 </a:t>
            </a:r>
          </a:p>
          <a:p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第七章 卷積神經網路 </a:t>
            </a:r>
          </a:p>
          <a:p>
            <a:r>
              <a:rPr lang="zh-TW" altLang="en-US" dirty="0"/>
              <a:t>第八章 深度學習 </a:t>
            </a:r>
          </a:p>
          <a:p>
            <a:r>
              <a:rPr lang="zh-TW" altLang="en-US" dirty="0"/>
              <a:t>附錄</a:t>
            </a:r>
            <a:r>
              <a:rPr lang="en-US" altLang="zh-TW" dirty="0"/>
              <a:t>A </a:t>
            </a:r>
            <a:r>
              <a:rPr lang="en-US" altLang="zh-TW" dirty="0" err="1"/>
              <a:t>Softmax</a:t>
            </a:r>
            <a:r>
              <a:rPr lang="en-US" altLang="zh-TW" dirty="0"/>
              <a:t>-with-Loss</a:t>
            </a:r>
            <a:r>
              <a:rPr lang="zh-TW" altLang="en-US" dirty="0"/>
              <a:t>層的計算圖 </a:t>
            </a:r>
          </a:p>
          <a:p>
            <a:r>
              <a:rPr lang="zh-TW" altLang="en-US" dirty="0"/>
              <a:t>參考文獻</a:t>
            </a:r>
          </a:p>
        </p:txBody>
      </p:sp>
      <p:sp>
        <p:nvSpPr>
          <p:cNvPr id="6" name="矩形 5"/>
          <p:cNvSpPr/>
          <p:nvPr/>
        </p:nvSpPr>
        <p:spPr>
          <a:xfrm>
            <a:off x="177114" y="150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  <a:p>
            <a:r>
              <a:rPr lang="zh-TW" altLang="en-US" dirty="0" smtClean="0"/>
              <a:t>作者</a:t>
            </a:r>
            <a:r>
              <a:rPr lang="zh-TW" altLang="en-US" dirty="0"/>
              <a:t>： 斎藤康毅  譯者： 吳嘉芳</a:t>
            </a:r>
          </a:p>
          <a:p>
            <a:r>
              <a:rPr lang="zh-TW" altLang="en-US" dirty="0"/>
              <a:t>出版社：歐萊禮  出版日期：</a:t>
            </a:r>
            <a:r>
              <a:rPr lang="en-US" altLang="zh-TW" dirty="0"/>
              <a:t>2017/08/17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855" y="5992297"/>
            <a:ext cx="76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</a:t>
            </a:r>
          </a:p>
        </p:txBody>
      </p:sp>
    </p:spTree>
    <p:extLst>
      <p:ext uri="{BB962C8B-B14F-4D97-AF65-F5344CB8AC3E}">
        <p14:creationId xmlns:p14="http://schemas.microsoft.com/office/powerpoint/2010/main" val="670159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90750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9384" y="17558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深度學習：基於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實踐 深度学习</a:t>
            </a:r>
            <a:r>
              <a:rPr lang="en-US" altLang="zh-TW" dirty="0" smtClean="0"/>
              <a:t>:</a:t>
            </a:r>
            <a:r>
              <a:rPr lang="zh-TW" altLang="en-US" dirty="0" smtClean="0"/>
              <a:t>基于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实践</a:t>
            </a:r>
          </a:p>
          <a:p>
            <a:r>
              <a:rPr lang="zh-TW" altLang="en-US" dirty="0" smtClean="0"/>
              <a:t>魏貞原  電子工業出版社  </a:t>
            </a:r>
            <a:r>
              <a:rPr lang="en-US" altLang="zh-TW" dirty="0" smtClean="0"/>
              <a:t>2018-06-01</a:t>
            </a:r>
          </a:p>
          <a:p>
            <a:r>
              <a:rPr lang="en-US" altLang="zh-TW" dirty="0" smtClean="0"/>
              <a:t>http://www.broadview.com.cn/book/5358</a:t>
            </a:r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48415" y="62466"/>
            <a:ext cx="342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13 </a:t>
            </a:r>
            <a:r>
              <a:rPr lang="zh-TW" altLang="en-US" dirty="0" smtClean="0"/>
              <a:t>手寫數位識別</a:t>
            </a:r>
            <a:r>
              <a:rPr lang="en-US" altLang="zh-TW" dirty="0" smtClean="0"/>
              <a:t>/112</a:t>
            </a:r>
          </a:p>
          <a:p>
            <a:r>
              <a:rPr lang="en-US" altLang="zh-TW" dirty="0" smtClean="0"/>
              <a:t>13.1 </a:t>
            </a:r>
            <a:r>
              <a:rPr lang="zh-TW" altLang="en-US" dirty="0" smtClean="0"/>
              <a:t>問題描述</a:t>
            </a:r>
            <a:r>
              <a:rPr lang="en-US" altLang="zh-TW" dirty="0" smtClean="0"/>
              <a:t>/112</a:t>
            </a:r>
          </a:p>
          <a:p>
            <a:r>
              <a:rPr lang="en-US" altLang="zh-TW" dirty="0" smtClean="0"/>
              <a:t>13.2 </a:t>
            </a:r>
            <a:r>
              <a:rPr lang="zh-TW" altLang="en-US" dirty="0" smtClean="0"/>
              <a:t>導入數據</a:t>
            </a:r>
            <a:r>
              <a:rPr lang="en-US" altLang="zh-TW" dirty="0" smtClean="0"/>
              <a:t>/113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多層感知器模型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/114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簡單卷積神經網路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/117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複雜卷積神經網路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/120</a:t>
            </a:r>
          </a:p>
        </p:txBody>
      </p:sp>
      <p:sp>
        <p:nvSpPr>
          <p:cNvPr id="5" name="矩形 4"/>
          <p:cNvSpPr/>
          <p:nvPr/>
        </p:nvSpPr>
        <p:spPr>
          <a:xfrm>
            <a:off x="439853" y="33926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13.3 </a:t>
            </a:r>
            <a:r>
              <a:rPr lang="zh-TW" altLang="en-US" dirty="0" smtClean="0"/>
              <a:t>多層感知器模型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9200" y="3978875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3"/>
            <a:endCxn id="8" idx="1"/>
          </p:cNvCxnSpPr>
          <p:nvPr/>
        </p:nvCxnSpPr>
        <p:spPr>
          <a:xfrm>
            <a:off x="2174789" y="5041556"/>
            <a:ext cx="955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0378" y="3978875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隱藏層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784</a:t>
            </a:r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4085967" y="5041556"/>
            <a:ext cx="939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41556" y="3995351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11" name="矩形 10"/>
          <p:cNvSpPr/>
          <p:nvPr/>
        </p:nvSpPr>
        <p:spPr>
          <a:xfrm>
            <a:off x="3332199" y="6137189"/>
            <a:ext cx="558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1183" y="6183511"/>
            <a:ext cx="9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6661" y="3401716"/>
            <a:ext cx="256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chapter13/minist_mlp.py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179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139" y="167090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13.4 </a:t>
            </a:r>
            <a:r>
              <a:rPr lang="zh-TW" altLang="en-US" dirty="0" smtClean="0"/>
              <a:t>簡單卷積神經網路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184" y="225716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5163" y="2265406"/>
            <a:ext cx="955589" cy="2125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卷</a:t>
            </a:r>
            <a:r>
              <a:rPr lang="zh-TW" altLang="en-US" dirty="0"/>
              <a:t>積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32 maps</a:t>
            </a:r>
          </a:p>
          <a:p>
            <a:pPr algn="ctr"/>
            <a:r>
              <a:rPr lang="en-US" altLang="zh-TW" dirty="0" smtClean="0"/>
              <a:t>5*5</a:t>
            </a:r>
          </a:p>
        </p:txBody>
      </p:sp>
      <p:sp>
        <p:nvSpPr>
          <p:cNvPr id="5" name="矩形 4"/>
          <p:cNvSpPr/>
          <p:nvPr/>
        </p:nvSpPr>
        <p:spPr>
          <a:xfrm>
            <a:off x="7731203" y="22273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6" name="矩形 5"/>
          <p:cNvSpPr/>
          <p:nvPr/>
        </p:nvSpPr>
        <p:spPr>
          <a:xfrm>
            <a:off x="1602249" y="4364859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31203" y="4415482"/>
            <a:ext cx="9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31947" y="1680009"/>
            <a:ext cx="277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chapter13</a:t>
            </a:r>
            <a:r>
              <a:rPr lang="en-US" altLang="zh-TW" dirty="0"/>
              <a:t>/</a:t>
            </a:r>
            <a:r>
              <a:rPr lang="en-US" altLang="zh-TW" b="1" dirty="0"/>
              <a:t>minist_cnn_s.py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549069" y="22273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</a:t>
            </a:r>
            <a:r>
              <a:rPr lang="zh-TW" altLang="en-US" dirty="0" smtClean="0"/>
              <a:t>連接層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128</a:t>
            </a:r>
          </a:p>
        </p:txBody>
      </p:sp>
      <p:sp>
        <p:nvSpPr>
          <p:cNvPr id="10" name="矩形 9"/>
          <p:cNvSpPr/>
          <p:nvPr/>
        </p:nvSpPr>
        <p:spPr>
          <a:xfrm>
            <a:off x="2677297" y="2257168"/>
            <a:ext cx="955589" cy="2125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2*2</a:t>
            </a:r>
          </a:p>
        </p:txBody>
      </p:sp>
      <p:sp>
        <p:nvSpPr>
          <p:cNvPr id="11" name="矩形 10"/>
          <p:cNvSpPr/>
          <p:nvPr/>
        </p:nvSpPr>
        <p:spPr>
          <a:xfrm>
            <a:off x="3987830" y="2227322"/>
            <a:ext cx="1083986" cy="21253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Dropout</a:t>
            </a:r>
          </a:p>
          <a:p>
            <a:pPr algn="ctr"/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(20%)</a:t>
            </a:r>
          </a:p>
        </p:txBody>
      </p:sp>
      <p:sp>
        <p:nvSpPr>
          <p:cNvPr id="12" name="矩形 11"/>
          <p:cNvSpPr/>
          <p:nvPr/>
        </p:nvSpPr>
        <p:spPr>
          <a:xfrm>
            <a:off x="5298361" y="2227322"/>
            <a:ext cx="955589" cy="21253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Flatten</a:t>
            </a:r>
            <a:r>
              <a:rPr lang="zh-TW" altLang="en-US" dirty="0" smtClean="0"/>
              <a:t>層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6750890" y="4415482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62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2" y="1344467"/>
            <a:ext cx="6072621" cy="4998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864" y="550561"/>
            <a:ext cx="5096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複雜卷積神經網路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/120</a:t>
            </a:r>
          </a:p>
        </p:txBody>
      </p:sp>
      <p:sp>
        <p:nvSpPr>
          <p:cNvPr id="4" name="矩形 3"/>
          <p:cNvSpPr/>
          <p:nvPr/>
        </p:nvSpPr>
        <p:spPr>
          <a:xfrm>
            <a:off x="1172781" y="1861751"/>
            <a:ext cx="6072621" cy="881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72780" y="2743201"/>
            <a:ext cx="6072621" cy="8155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43454" y="156764"/>
            <a:ext cx="397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AI4high/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Keras_CNN_MNIST_Good.ipynb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94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9708" y="1484511"/>
            <a:ext cx="6273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keras.datasets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mnist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keras.models</a:t>
            </a:r>
            <a:r>
              <a:rPr lang="en-US" altLang="zh-TW" dirty="0" smtClean="0"/>
              <a:t> import Sequential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Dense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Dropout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Flatten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keras.layers.convolutional</a:t>
            </a:r>
            <a:r>
              <a:rPr lang="en-US" altLang="zh-TW" dirty="0" smtClean="0"/>
              <a:t> import  Conv2D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keras.layers.convolutional</a:t>
            </a:r>
            <a:r>
              <a:rPr lang="en-US" altLang="zh-TW" dirty="0" smtClean="0"/>
              <a:t> import MaxPooling2D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keras.utils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np_utils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import backend</a:t>
            </a:r>
          </a:p>
          <a:p>
            <a:r>
              <a:rPr lang="en-US" altLang="zh-TW" dirty="0" err="1" smtClean="0"/>
              <a:t>backend.set_image_data_format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channels_first</a:t>
            </a:r>
            <a:r>
              <a:rPr lang="en-US" altLang="zh-TW" dirty="0" smtClean="0"/>
              <a:t>')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設定隨機種子</a:t>
            </a:r>
          </a:p>
          <a:p>
            <a:r>
              <a:rPr lang="en-US" altLang="zh-TW" dirty="0" smtClean="0"/>
              <a:t>seed = 7</a:t>
            </a:r>
          </a:p>
          <a:p>
            <a:r>
              <a:rPr lang="en-US" altLang="zh-TW" dirty="0" err="1" smtClean="0"/>
              <a:t>np.random.seed</a:t>
            </a:r>
            <a:r>
              <a:rPr lang="en-US" altLang="zh-TW" dirty="0" smtClean="0"/>
              <a:t>(seed)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864" y="550561"/>
            <a:ext cx="5096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複雜卷積神經網路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/120</a:t>
            </a:r>
          </a:p>
        </p:txBody>
      </p:sp>
    </p:spTree>
    <p:extLst>
      <p:ext uri="{BB962C8B-B14F-4D97-AF65-F5344CB8AC3E}">
        <p14:creationId xmlns:p14="http://schemas.microsoft.com/office/powerpoint/2010/main" val="2236309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674" y="1491206"/>
            <a:ext cx="85549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導入</a:t>
            </a:r>
            <a:r>
              <a:rPr lang="en-US" altLang="zh-TW" dirty="0" err="1" smtClean="0"/>
              <a:t>Mnist</a:t>
            </a:r>
            <a:r>
              <a:rPr lang="zh-TW" altLang="en-US" dirty="0" smtClean="0"/>
              <a:t>資料集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), (</a:t>
            </a:r>
            <a:r>
              <a:rPr lang="en-US" altLang="zh-TW" dirty="0" err="1" smtClean="0"/>
              <a:t>X_validation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y_validation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mnist.load_data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X_train.shape</a:t>
            </a:r>
            <a:r>
              <a:rPr lang="en-US" altLang="zh-TW" dirty="0" smtClean="0"/>
              <a:t>[0], 1, 28, 28).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('float32')</a:t>
            </a:r>
          </a:p>
          <a:p>
            <a:r>
              <a:rPr lang="en-US" altLang="zh-TW" dirty="0" err="1" smtClean="0"/>
              <a:t>X_validation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X_validation.reshape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X_validation.shape</a:t>
            </a:r>
            <a:r>
              <a:rPr lang="en-US" altLang="zh-TW" dirty="0" smtClean="0"/>
              <a:t>[0], 1, 28, 28).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('float32')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格式化資料到</a:t>
            </a:r>
            <a:r>
              <a:rPr lang="en-US" altLang="zh-TW" dirty="0" smtClean="0"/>
              <a:t>0-1</a:t>
            </a:r>
            <a:r>
              <a:rPr lang="zh-TW" altLang="en-US" dirty="0" smtClean="0"/>
              <a:t>之前</a:t>
            </a:r>
          </a:p>
          <a:p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/ 255</a:t>
            </a:r>
          </a:p>
          <a:p>
            <a:r>
              <a:rPr lang="en-US" altLang="zh-TW" dirty="0" err="1" smtClean="0"/>
              <a:t>X_validation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X_validation</a:t>
            </a:r>
            <a:r>
              <a:rPr lang="en-US" altLang="zh-TW" dirty="0" smtClean="0"/>
              <a:t> / 255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one-hot</a:t>
            </a:r>
            <a:r>
              <a:rPr lang="zh-TW" altLang="en-US" dirty="0" smtClean="0"/>
              <a:t>編碼</a:t>
            </a:r>
          </a:p>
          <a:p>
            <a:r>
              <a:rPr lang="en-US" altLang="zh-TW" dirty="0" err="1" smtClean="0"/>
              <a:t>y_train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np_utils.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to_categorical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y_validation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np_utils.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to_categorical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y_validation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659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107" y="798708"/>
            <a:ext cx="8793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創建模型</a:t>
            </a:r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create_model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= Sequential()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(Conv2D(30, (5, 5),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=(1, 28, 28),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(MaxPooling2D(</a:t>
            </a:r>
            <a:r>
              <a:rPr lang="en-US" altLang="zh-TW" dirty="0" err="1" smtClean="0"/>
              <a:t>pool_size</a:t>
            </a:r>
            <a:r>
              <a:rPr lang="en-US" altLang="zh-TW" dirty="0" smtClean="0"/>
              <a:t>=(2, 2)))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(Conv2D(15, (3, 3),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(MaxPooling2D(</a:t>
            </a:r>
            <a:r>
              <a:rPr lang="en-US" altLang="zh-TW" dirty="0" err="1" smtClean="0"/>
              <a:t>pool_size</a:t>
            </a:r>
            <a:r>
              <a:rPr lang="en-US" altLang="zh-TW" dirty="0" smtClean="0"/>
              <a:t>=(2, 2)))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(Dropout(0.2))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(Flatten())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(Dense(units=128,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(Dense(units=50,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(Dense(units=10, activation='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'))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</a:t>
            </a:r>
            <a:r>
              <a:rPr lang="zh-TW" altLang="en-US" dirty="0" smtClean="0"/>
              <a:t>編譯模型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categorical_crossentropy</a:t>
            </a:r>
            <a:r>
              <a:rPr lang="en-US" altLang="zh-TW" dirty="0" smtClean="0"/>
              <a:t>', optimizer='</a:t>
            </a:r>
            <a:r>
              <a:rPr lang="en-US" altLang="zh-TW" dirty="0" err="1" smtClean="0"/>
              <a:t>adam</a:t>
            </a:r>
            <a:r>
              <a:rPr lang="en-US" altLang="zh-TW" dirty="0" smtClean="0"/>
              <a:t>', metrics=['accuracy'])</a:t>
            </a:r>
          </a:p>
          <a:p>
            <a:r>
              <a:rPr lang="en-US" altLang="zh-TW" dirty="0" smtClean="0"/>
              <a:t>    return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00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0" y="138998"/>
            <a:ext cx="6578154" cy="54198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07973" y="3318461"/>
            <a:ext cx="7136027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創建模型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create_model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model = Sequential()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(Conv2D(30, (5, 5), </a:t>
            </a:r>
            <a:r>
              <a:rPr lang="en-US" altLang="zh-TW" dirty="0" err="1"/>
              <a:t>input_shape</a:t>
            </a:r>
            <a:r>
              <a:rPr lang="en-US" altLang="zh-TW" dirty="0"/>
              <a:t>=(1, 28, 28),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(MaxPooling2D(</a:t>
            </a:r>
            <a:r>
              <a:rPr lang="en-US" altLang="zh-TW" dirty="0" err="1"/>
              <a:t>pool_size</a:t>
            </a:r>
            <a:r>
              <a:rPr lang="en-US" altLang="zh-TW" dirty="0"/>
              <a:t>=(2, 2)))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(Conv2D(15,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(MaxPooling2D(</a:t>
            </a:r>
            <a:r>
              <a:rPr lang="en-US" altLang="zh-TW" dirty="0" err="1"/>
              <a:t>pool_size</a:t>
            </a:r>
            <a:r>
              <a:rPr lang="en-US" altLang="zh-TW" dirty="0"/>
              <a:t>=(2, 2)))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(Dropout(0.2))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(Flatten())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(Dense(units=128,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(Dense(units=50,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model.add</a:t>
            </a:r>
            <a:r>
              <a:rPr lang="en-US" altLang="zh-TW" dirty="0"/>
              <a:t>(Dense(units=10,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948634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994" y="192208"/>
            <a:ext cx="86579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model = </a:t>
            </a:r>
            <a:r>
              <a:rPr lang="en-US" altLang="zh-TW" sz="2400" dirty="0" err="1" smtClean="0"/>
              <a:t>create_model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model.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model.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X_train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y_train</a:t>
            </a:r>
            <a:r>
              <a:rPr lang="en-US" altLang="zh-TW" sz="2400" dirty="0" smtClean="0"/>
              <a:t>,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epochs=10</a:t>
            </a:r>
            <a:r>
              <a:rPr lang="en-US" altLang="zh-TW" sz="2400" dirty="0" smtClean="0"/>
              <a:t>,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</a:t>
            </a:r>
            <a:r>
              <a:rPr lang="en-US" altLang="zh-TW" sz="2400" dirty="0" smtClean="0"/>
              <a:t>, verbose=2)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score = </a:t>
            </a:r>
            <a:r>
              <a:rPr lang="en-US" altLang="zh-TW" sz="2400" dirty="0" err="1" smtClean="0"/>
              <a:t>model.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X_validation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y_validation</a:t>
            </a:r>
            <a:r>
              <a:rPr lang="en-US" altLang="zh-TW" sz="2400" dirty="0" smtClean="0"/>
              <a:t>, verbose=0)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print('</a:t>
            </a:r>
            <a:r>
              <a:rPr lang="en-US" altLang="zh-TW" sz="2400" dirty="0" err="1" smtClean="0"/>
              <a:t>CNN_Large</a:t>
            </a:r>
            <a:r>
              <a:rPr lang="en-US" altLang="zh-TW" sz="2400" dirty="0" smtClean="0"/>
              <a:t>: %.2f%%' % (score[1] * 100))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39" y="2891481"/>
            <a:ext cx="2912816" cy="36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27" y="1284058"/>
            <a:ext cx="6578154" cy="5419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7730" y="2042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model = </a:t>
            </a:r>
            <a:r>
              <a:rPr lang="en-US" altLang="zh-TW" sz="2800" dirty="0" err="1"/>
              <a:t>create_model</a:t>
            </a:r>
            <a:r>
              <a:rPr lang="en-US" altLang="zh-TW" sz="2800" dirty="0" smtClean="0"/>
              <a:t>()</a:t>
            </a:r>
            <a:endParaRPr lang="en-US" altLang="zh-TW" sz="2800" dirty="0"/>
          </a:p>
          <a:p>
            <a:r>
              <a:rPr lang="en-US" altLang="zh-TW" sz="2800" dirty="0" err="1"/>
              <a:t>model.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7669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566" y="54232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13.3 </a:t>
            </a:r>
            <a:r>
              <a:rPr lang="zh-TW" altLang="en-US" dirty="0" smtClean="0"/>
              <a:t>多層感知器模型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43913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3"/>
            <a:endCxn id="6" idx="1"/>
          </p:cNvCxnSpPr>
          <p:nvPr/>
        </p:nvCxnSpPr>
        <p:spPr>
          <a:xfrm>
            <a:off x="2199502" y="2191265"/>
            <a:ext cx="955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55091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隱藏層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784</a:t>
            </a:r>
          </a:p>
        </p:txBody>
      </p:sp>
      <p:cxnSp>
        <p:nvCxnSpPr>
          <p:cNvPr id="7" name="直線單箭頭接點 6"/>
          <p:cNvCxnSpPr>
            <a:stCxn id="6" idx="3"/>
          </p:cNvCxnSpPr>
          <p:nvPr/>
        </p:nvCxnSpPr>
        <p:spPr>
          <a:xfrm>
            <a:off x="4110680" y="2191265"/>
            <a:ext cx="939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66269" y="1145060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9" name="矩形 8"/>
          <p:cNvSpPr/>
          <p:nvPr/>
        </p:nvSpPr>
        <p:spPr>
          <a:xfrm>
            <a:off x="152399" y="3702552"/>
            <a:ext cx="85467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create_model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# </a:t>
            </a:r>
            <a:r>
              <a:rPr lang="zh-TW" altLang="en-US" dirty="0" smtClean="0"/>
              <a:t>創建模型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model = Sequential()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model.add</a:t>
            </a:r>
            <a:r>
              <a:rPr lang="en-US" altLang="zh-TW" sz="1400" dirty="0" smtClean="0"/>
              <a:t>(Dense(units=</a:t>
            </a:r>
            <a:r>
              <a:rPr lang="en-US" altLang="zh-TW" sz="1400" dirty="0" err="1" smtClean="0"/>
              <a:t>num_pixels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input_dim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num_pixels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kernel_initializer</a:t>
            </a:r>
            <a:r>
              <a:rPr lang="en-US" altLang="zh-TW" sz="1400" dirty="0" smtClean="0"/>
              <a:t>='normal', activation='</a:t>
            </a:r>
            <a:r>
              <a:rPr lang="en-US" altLang="zh-TW" sz="1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r>
              <a:rPr lang="en-US" altLang="zh-TW" sz="1400" dirty="0" smtClean="0"/>
              <a:t>'))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model.add</a:t>
            </a:r>
            <a:r>
              <a:rPr lang="en-US" altLang="zh-TW" sz="1400" dirty="0" smtClean="0"/>
              <a:t>(Dense(units=</a:t>
            </a:r>
            <a:r>
              <a:rPr lang="en-US" altLang="zh-TW" sz="1400" dirty="0" err="1" smtClean="0"/>
              <a:t>num_classes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kernel_initializer</a:t>
            </a:r>
            <a:r>
              <a:rPr lang="en-US" altLang="zh-TW" sz="1400" dirty="0" smtClean="0"/>
              <a:t>='normal', activation='</a:t>
            </a:r>
            <a:r>
              <a:rPr lang="en-US" altLang="zh-TW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r>
              <a:rPr lang="en-US" altLang="zh-TW" sz="1400" dirty="0" smtClean="0"/>
              <a:t>'))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</a:t>
            </a:r>
            <a:r>
              <a:rPr lang="zh-TW" altLang="en-US" dirty="0" smtClean="0"/>
              <a:t>編譯模型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model.compile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categorical_crossentropy</a:t>
            </a:r>
            <a:r>
              <a:rPr lang="en-US" altLang="zh-TW" dirty="0" smtClean="0"/>
              <a:t>', optimizer='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r>
              <a:rPr lang="en-US" altLang="zh-TW" dirty="0" smtClean="0"/>
              <a:t>', metrics=['accuracy'])</a:t>
            </a:r>
          </a:p>
          <a:p>
            <a:r>
              <a:rPr lang="en-US" altLang="zh-TW" dirty="0" smtClean="0"/>
              <a:t>    return model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56912" y="3286898"/>
            <a:ext cx="558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896" y="3333220"/>
            <a:ext cx="9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1374" y="551425"/>
            <a:ext cx="256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chapter13/minist_mlp.py</a:t>
            </a:r>
            <a:endParaRPr lang="zh-TW" altLang="en-US" dirty="0"/>
          </a:p>
        </p:txBody>
      </p:sp>
      <p:cxnSp>
        <p:nvCxnSpPr>
          <p:cNvPr id="13" name="弧形接點 12"/>
          <p:cNvCxnSpPr/>
          <p:nvPr/>
        </p:nvCxnSpPr>
        <p:spPr>
          <a:xfrm rot="10800000">
            <a:off x="2034747" y="2586681"/>
            <a:ext cx="2273643" cy="2018270"/>
          </a:xfrm>
          <a:prstGeom prst="curved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19632" y="2603157"/>
            <a:ext cx="737280" cy="195236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523731" y="2639871"/>
            <a:ext cx="1896766" cy="2469982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" y="4503410"/>
            <a:ext cx="8600303" cy="17337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" y="1269433"/>
            <a:ext cx="8657968" cy="19053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7113" y="3364830"/>
            <a:ext cx="854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</a:t>
            </a:r>
            <a:r>
              <a:rPr lang="fr-FR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Neural </a:t>
            </a:r>
            <a:r>
              <a:rPr lang="fr-FR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r>
              <a:rPr lang="fr-FR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增加不同結構的神經網路結構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488" y="374269"/>
            <a:ext cx="6304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connected</a:t>
            </a:r>
            <a:r>
              <a:rPr lang="fr-FR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</a:t>
            </a:r>
            <a:r>
              <a:rPr lang="fr-FR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Network::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使用全連結層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5192" y="3902753"/>
            <a:ext cx="3466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卷積運算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1975" y="3930952"/>
            <a:ext cx="315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Pooling::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池化運算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95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566" y="54232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13.4 </a:t>
            </a:r>
            <a:r>
              <a:rPr lang="zh-TW" altLang="en-US" dirty="0" smtClean="0"/>
              <a:t>簡單卷積神經網路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3611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4590" y="11368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卷</a:t>
            </a:r>
            <a:r>
              <a:rPr lang="zh-TW" altLang="en-US" dirty="0"/>
              <a:t>積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32 maps</a:t>
            </a:r>
          </a:p>
          <a:p>
            <a:pPr algn="ctr"/>
            <a:r>
              <a:rPr lang="en-US" altLang="zh-TW" dirty="0" smtClean="0"/>
              <a:t>5*5</a:t>
            </a:r>
          </a:p>
        </p:txBody>
      </p:sp>
      <p:sp>
        <p:nvSpPr>
          <p:cNvPr id="8" name="矩形 7"/>
          <p:cNvSpPr/>
          <p:nvPr/>
        </p:nvSpPr>
        <p:spPr>
          <a:xfrm>
            <a:off x="7780630" y="109873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10" name="矩形 9"/>
          <p:cNvSpPr/>
          <p:nvPr/>
        </p:nvSpPr>
        <p:spPr>
          <a:xfrm>
            <a:off x="1651676" y="3236275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80630" y="3286898"/>
            <a:ext cx="9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1374" y="551425"/>
            <a:ext cx="277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chapter13</a:t>
            </a:r>
            <a:r>
              <a:rPr lang="en-US" altLang="zh-TW" dirty="0"/>
              <a:t>/</a:t>
            </a:r>
            <a:r>
              <a:rPr lang="en-US" altLang="zh-TW" b="1" dirty="0"/>
              <a:t>minist_cnn_s.py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6598496" y="109873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</a:t>
            </a:r>
            <a:r>
              <a:rPr lang="zh-TW" altLang="en-US" dirty="0" smtClean="0"/>
              <a:t>連接層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128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724" y="1128584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2*2</a:t>
            </a:r>
          </a:p>
        </p:txBody>
      </p:sp>
      <p:sp>
        <p:nvSpPr>
          <p:cNvPr id="15" name="矩形 14"/>
          <p:cNvSpPr/>
          <p:nvPr/>
        </p:nvSpPr>
        <p:spPr>
          <a:xfrm>
            <a:off x="4037257" y="1098738"/>
            <a:ext cx="1083986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Dropout</a:t>
            </a:r>
          </a:p>
          <a:p>
            <a:pPr algn="ctr"/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(20%)</a:t>
            </a:r>
          </a:p>
        </p:txBody>
      </p:sp>
      <p:sp>
        <p:nvSpPr>
          <p:cNvPr id="16" name="矩形 15"/>
          <p:cNvSpPr/>
          <p:nvPr/>
        </p:nvSpPr>
        <p:spPr>
          <a:xfrm>
            <a:off x="5347788" y="109873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Flatten</a:t>
            </a:r>
            <a:r>
              <a:rPr lang="zh-TW" altLang="en-US" dirty="0" smtClean="0"/>
              <a:t>層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854667" y="3957268"/>
            <a:ext cx="7247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create_model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model = Sequential()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(Conv2D(32, (5, 5),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=(1, 28, 28),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(MaxPooling2D(</a:t>
            </a:r>
            <a:r>
              <a:rPr lang="en-US" altLang="zh-TW" dirty="0" err="1" smtClean="0"/>
              <a:t>pool_size</a:t>
            </a:r>
            <a:r>
              <a:rPr lang="en-US" altLang="zh-TW" dirty="0" smtClean="0"/>
              <a:t>=(2, 2)))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(Dropout(0.2))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(Flatten())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(Dense(units=128, activation='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(Dense(units=10, activation='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'))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00317" y="3286898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16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_intro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5" y="695582"/>
            <a:ext cx="7305675" cy="63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0543" y="98850"/>
            <a:ext cx="4442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Convolution</a:t>
            </a:r>
            <a:r>
              <a:rPr lang="zh-TW" altLang="en-US" sz="4800" dirty="0" smtClean="0"/>
              <a:t>運算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8270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1" y="2210142"/>
            <a:ext cx="8130746" cy="18248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0543" y="98850"/>
            <a:ext cx="4442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Convolution</a:t>
            </a:r>
            <a:r>
              <a:rPr lang="zh-TW" altLang="en-US" sz="4800" dirty="0" smtClean="0"/>
              <a:t>運算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768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2135826"/>
            <a:ext cx="8501449" cy="35998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32" y="197705"/>
            <a:ext cx="83713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Convolution</a:t>
            </a:r>
            <a:r>
              <a:rPr lang="zh-TW" altLang="en-US" sz="4800" dirty="0" smtClean="0"/>
              <a:t>運算</a:t>
            </a:r>
            <a:r>
              <a:rPr lang="en-US" altLang="zh-TW" sz="4800" dirty="0" smtClean="0"/>
              <a:t>:padding(</a:t>
            </a:r>
            <a:r>
              <a:rPr lang="zh-TW" altLang="en-US" sz="4800" dirty="0" smtClean="0"/>
              <a:t>填補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310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" y="1643992"/>
            <a:ext cx="9144000" cy="32569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32" y="197705"/>
            <a:ext cx="7636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Convolution</a:t>
            </a:r>
            <a:r>
              <a:rPr lang="zh-TW" altLang="en-US" sz="4800" dirty="0" smtClean="0"/>
              <a:t>運算</a:t>
            </a:r>
            <a:r>
              <a:rPr lang="en-US" altLang="zh-TW" sz="4800" dirty="0" smtClean="0"/>
              <a:t>:stride(</a:t>
            </a:r>
            <a:r>
              <a:rPr lang="zh-TW" altLang="en-US" sz="4800" dirty="0" smtClean="0"/>
              <a:t>步</a:t>
            </a:r>
            <a:r>
              <a:rPr lang="zh-TW" altLang="en-US" sz="4800" dirty="0"/>
              <a:t>幅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087395" y="1721708"/>
            <a:ext cx="1285102" cy="1318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87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02" y="1028702"/>
            <a:ext cx="9144000" cy="66856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19" y="172991"/>
            <a:ext cx="7636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Convolution</a:t>
            </a:r>
            <a:r>
              <a:rPr lang="zh-TW" altLang="en-US" sz="4800" dirty="0" smtClean="0"/>
              <a:t>運算</a:t>
            </a:r>
            <a:r>
              <a:rPr lang="en-US" altLang="zh-TW" sz="4800" dirty="0" smtClean="0"/>
              <a:t>:stride(</a:t>
            </a:r>
            <a:r>
              <a:rPr lang="zh-TW" altLang="en-US" sz="4800" dirty="0" smtClean="0"/>
              <a:t>步</a:t>
            </a:r>
            <a:r>
              <a:rPr lang="zh-TW" altLang="en-US" sz="4800" dirty="0"/>
              <a:t>幅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079158" y="1012226"/>
            <a:ext cx="1285102" cy="1318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90585" y="4599804"/>
            <a:ext cx="1285102" cy="1318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8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1452</Words>
  <Application>Microsoft Office PowerPoint</Application>
  <PresentationFormat>如螢幕大小 (4:3)</PresentationFormat>
  <Paragraphs>295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宋体</vt:lpstr>
      <vt:lpstr>新細明體</vt:lpstr>
      <vt:lpstr>Arial</vt:lpstr>
      <vt:lpstr>Calibri</vt:lpstr>
      <vt:lpstr>Calibri Light</vt:lpstr>
      <vt:lpstr>Wingdings</vt:lpstr>
      <vt:lpstr>Office 佈景主題</vt:lpstr>
      <vt:lpstr>AI4High::從資料科學到機器學習與人工智慧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CNN的幾個特點： 局部感知、參數共用、池化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BREAKALLCTF{Letmeseesee}</dc:creator>
  <cp:lastModifiedBy>BREAKALLCTF{Letmeseesee}</cp:lastModifiedBy>
  <cp:revision>30</cp:revision>
  <dcterms:created xsi:type="dcterms:W3CDTF">2019-05-12T10:51:10Z</dcterms:created>
  <dcterms:modified xsi:type="dcterms:W3CDTF">2019-06-01T05:38:21Z</dcterms:modified>
</cp:coreProperties>
</file>