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20" r:id="rId3"/>
    <p:sldId id="318" r:id="rId4"/>
    <p:sldId id="319" r:id="rId5"/>
    <p:sldId id="295" r:id="rId6"/>
    <p:sldId id="321" r:id="rId7"/>
    <p:sldId id="322" r:id="rId8"/>
    <p:sldId id="290" r:id="rId9"/>
    <p:sldId id="294" r:id="rId10"/>
    <p:sldId id="296" r:id="rId11"/>
    <p:sldId id="260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3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48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57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6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23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73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4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4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8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3B18-2A2E-416D-AA83-12FA94C6999D}" type="datetimeFigureOut">
              <a:rPr lang="zh-TW" altLang="en-US" smtClean="0"/>
              <a:t>2019/6/1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65E3-6B1F-46E2-9C5E-84BA234D5E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08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bruner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9238" y="420130"/>
            <a:ext cx="7772400" cy="519628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/>
              <a:t>AI4High::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從</a:t>
            </a:r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資料科學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到機器學習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與人工智慧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26524" y="4384633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AI::</a:t>
            </a:r>
            <a:r>
              <a:rPr lang="en-US" altLang="zh-TW" sz="3600" dirty="0" err="1" smtClean="0"/>
              <a:t>Keras</a:t>
            </a:r>
            <a:r>
              <a:rPr lang="en-US" altLang="zh-TW" sz="3600" dirty="0" smtClean="0"/>
              <a:t>/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Way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69324" y="1690774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AI4High::GAN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136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5568" y="1408840"/>
            <a:ext cx="6635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hlinkClick r:id="rId2"/>
              </a:rPr>
              <a:t>jonbruner</a:t>
            </a:r>
            <a:r>
              <a:rPr lang="en-US" altLang="zh-TW" dirty="0" smtClean="0"/>
              <a:t>/</a:t>
            </a:r>
            <a:r>
              <a:rPr lang="en-US" altLang="zh-TW" b="1" dirty="0" smtClean="0"/>
              <a:t>generative-adversarial-networks</a:t>
            </a:r>
            <a:endParaRPr lang="en-US" altLang="zh-TW" dirty="0" smtClean="0"/>
          </a:p>
          <a:p>
            <a:r>
              <a:rPr lang="en-US" altLang="zh-TW" dirty="0" smtClean="0"/>
              <a:t>https://github.com/jonbruner/generative-adversarial-networks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85568" y="2428788"/>
            <a:ext cx="4417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gau820827/</a:t>
            </a:r>
            <a:r>
              <a:rPr lang="en-US" altLang="zh-TW" dirty="0" err="1" smtClean="0"/>
              <a:t>GAN_tutorial</a:t>
            </a:r>
            <a:endParaRPr lang="en-US" altLang="zh-TW" dirty="0" smtClean="0"/>
          </a:p>
          <a:p>
            <a:r>
              <a:rPr lang="en-US" altLang="zh-TW" dirty="0" smtClean="0"/>
              <a:t>https://github.com/gau820827/GAN_tutorial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8410" y="39708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教電腦畫畫：初心者的生成式對抗網路</a:t>
            </a:r>
            <a:r>
              <a:rPr lang="en-US" altLang="zh-TW" dirty="0" smtClean="0"/>
              <a:t>(GAN)</a:t>
            </a:r>
            <a:r>
              <a:rPr lang="zh-TW" altLang="en-US" dirty="0" smtClean="0"/>
              <a:t>入門筆記（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+ Python3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5568" y="5143496"/>
            <a:ext cx="4982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carpedm20/DCGAN-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https://github.com/carpedm20/DCGAN-tensorflow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2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66863" y="2700637"/>
            <a:ext cx="38102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::GAN</a:t>
            </a:r>
            <a:endParaRPr lang="en-US" altLang="zh-TW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38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540" y="1725334"/>
            <a:ext cx="2876550" cy="35528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45243" y="179358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1: INTRODUCING ADVANCED DEEP LEARNING WITH KERAS</a:t>
            </a:r>
          </a:p>
          <a:p>
            <a:r>
              <a:rPr lang="en-US" altLang="zh-TW" dirty="0" smtClean="0"/>
              <a:t>2: DEEP NEURAL NETWORKS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3: AUTOENCODERS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 GENERATIVE ADVERSARIAL NETWORKS (GANS)</a:t>
            </a:r>
          </a:p>
          <a:p>
            <a:r>
              <a:rPr lang="en-US" altLang="zh-TW" dirty="0" smtClean="0"/>
              <a:t>5: IMPROVED GANS</a:t>
            </a:r>
          </a:p>
          <a:p>
            <a:r>
              <a:rPr lang="en-US" altLang="zh-TW" dirty="0" smtClean="0"/>
              <a:t>6: DISENTANGLED REPRESENTATION GANS</a:t>
            </a:r>
          </a:p>
          <a:p>
            <a:r>
              <a:rPr lang="en-US" altLang="zh-TW" dirty="0" smtClean="0"/>
              <a:t>7: CROSS-DOMAIN GANS</a:t>
            </a:r>
          </a:p>
          <a:p>
            <a:endParaRPr lang="en-US" altLang="zh-TW" dirty="0" smtClean="0"/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8: VARIATIONAL AUTOENCODERS (VAES)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9: DEEP REINFORCEMENT LEARNING</a:t>
            </a:r>
          </a:p>
          <a:p>
            <a:r>
              <a:rPr lang="en-US" altLang="zh-TW" dirty="0" smtClean="0"/>
              <a:t>10: POLICY GRADIENT METHODS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9709" y="23752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案例學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習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8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5902" y="1176525"/>
            <a:ext cx="7988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AI4high/</a:t>
            </a:r>
            <a:r>
              <a:rPr lang="en-US" altLang="zh-TW" sz="3600" dirty="0" err="1" smtClean="0"/>
              <a:t>Keras_GAN_DCGAN_CGAN.ipynb</a:t>
            </a:r>
            <a:endParaRPr lang="zh-TW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34670" y="591750"/>
            <a:ext cx="5798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先看看執行成果   再討論程式碼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26" y="2339181"/>
            <a:ext cx="3315455" cy="32011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672" y="2339181"/>
            <a:ext cx="3315455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977" y="711716"/>
            <a:ext cx="7943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https://github.com/MyDearGreatTeacher/Keras/blob/master/BOOKS/advancedKeras/chapter4-gan/dcgan-mnist-4.2.1.py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8978" y="342384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dcgan-mnist-4.2.1.py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85" y="1544221"/>
            <a:ext cx="5544000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8649" y="705004"/>
            <a:ext cx="63472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__future__ import </a:t>
            </a:r>
            <a:r>
              <a:rPr lang="en-US" altLang="zh-TW" dirty="0" err="1" smtClean="0"/>
              <a:t>absolute_import</a:t>
            </a:r>
            <a:endParaRPr lang="en-US" altLang="zh-TW" dirty="0" smtClean="0"/>
          </a:p>
          <a:p>
            <a:r>
              <a:rPr lang="en-US" altLang="zh-TW" dirty="0" smtClean="0"/>
              <a:t>from __future__ import division</a:t>
            </a:r>
          </a:p>
          <a:p>
            <a:r>
              <a:rPr lang="en-US" altLang="zh-TW" dirty="0" smtClean="0"/>
              <a:t>from __future__ import </a:t>
            </a:r>
            <a:r>
              <a:rPr lang="en-US" altLang="zh-TW" dirty="0" err="1" smtClean="0"/>
              <a:t>print_function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Activation, Dense, Input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Conv2D, Flatten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Reshape, Conv2DTranspose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LeakyReLU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keras.layers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BatchNormalization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keras.optimizers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keras.models</a:t>
            </a:r>
            <a:r>
              <a:rPr lang="en-US" altLang="zh-TW" dirty="0" smtClean="0"/>
              <a:t> import Model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keras.datasets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mnist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keras.models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load_model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as np</a:t>
            </a:r>
          </a:p>
          <a:p>
            <a:r>
              <a:rPr lang="en-US" altLang="zh-TW" dirty="0" smtClean="0"/>
              <a:t>import math</a:t>
            </a:r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matplotlib.pyplot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plt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os</a:t>
            </a:r>
            <a:endParaRPr lang="en-US" altLang="zh-TW" dirty="0" smtClean="0"/>
          </a:p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argparse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342" y="415655"/>
            <a:ext cx="6264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build_generator</a:t>
            </a:r>
            <a:r>
              <a:rPr lang="en-US" altLang="zh-TW" dirty="0" smtClean="0"/>
              <a:t>(inputs,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Build a Generator Model</a:t>
            </a:r>
          </a:p>
          <a:p>
            <a:r>
              <a:rPr lang="en-US" altLang="zh-TW" dirty="0" smtClean="0"/>
              <a:t>    Stack of BN-ReLU-Conv2DTranpose to generate fake images</a:t>
            </a:r>
          </a:p>
          <a:p>
            <a:r>
              <a:rPr lang="en-US" altLang="zh-TW" dirty="0" smtClean="0"/>
              <a:t>    Output activation is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sigmoid </a:t>
            </a:r>
            <a:r>
              <a:rPr lang="en-US" altLang="zh-TW" dirty="0" smtClean="0"/>
              <a:t>instead of </a:t>
            </a:r>
            <a:r>
              <a:rPr lang="en-US" altLang="zh-TW" dirty="0" err="1" smtClean="0"/>
              <a:t>tanh</a:t>
            </a:r>
            <a:r>
              <a:rPr lang="en-US" altLang="zh-TW" dirty="0" smtClean="0"/>
              <a:t> in [1].</a:t>
            </a:r>
          </a:p>
          <a:p>
            <a:r>
              <a:rPr lang="en-US" altLang="zh-TW" dirty="0" smtClean="0"/>
              <a:t>    Sigmoid converges easily.</a:t>
            </a:r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inputs (Layer): Input layer of the generator (the z-vector)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: Target size of one side (assuming square image)</a:t>
            </a:r>
          </a:p>
          <a:p>
            <a:r>
              <a:rPr lang="en-US" altLang="zh-TW" dirty="0" smtClean="0"/>
              <a:t>    # Returns</a:t>
            </a:r>
          </a:p>
          <a:p>
            <a:r>
              <a:rPr lang="en-US" altLang="zh-TW" dirty="0" smtClean="0"/>
              <a:t>        Model: Generator Model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064" b="32112"/>
          <a:stretch/>
        </p:blipFill>
        <p:spPr>
          <a:xfrm>
            <a:off x="5416412" y="1898447"/>
            <a:ext cx="3225080" cy="46538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26440" y="5424022"/>
            <a:ext cx="2833817" cy="711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26440" y="4767885"/>
            <a:ext cx="2833817" cy="67238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26441" y="4073117"/>
            <a:ext cx="2833817" cy="7047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26440" y="3294641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46" y="371366"/>
            <a:ext cx="754997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 = </a:t>
            </a:r>
            <a:r>
              <a:rPr lang="en-US" altLang="zh-TW" sz="1600" dirty="0" err="1" smtClean="0"/>
              <a:t>image_size</a:t>
            </a:r>
            <a:r>
              <a:rPr lang="en-US" altLang="zh-TW" sz="1600" dirty="0" smtClean="0"/>
              <a:t> // 4</a:t>
            </a:r>
          </a:p>
          <a:p>
            <a:r>
              <a:rPr lang="en-US" altLang="zh-TW" sz="1600" dirty="0" smtClean="0"/>
              <a:t>    # network parameters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kernel_size</a:t>
            </a:r>
            <a:r>
              <a:rPr lang="en-US" altLang="zh-TW" sz="1600" dirty="0" smtClean="0"/>
              <a:t> = 5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 = [128, 64, 32, 1]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x = </a:t>
            </a:r>
            <a:r>
              <a:rPr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 * 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 *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[0])(inputs)</a:t>
            </a:r>
          </a:p>
          <a:p>
            <a:r>
              <a:rPr lang="en-US" altLang="zh-TW" sz="1600" dirty="0" smtClean="0"/>
              <a:t>    x =</a:t>
            </a:r>
            <a:r>
              <a:rPr lang="en-US" altLang="zh-TW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Reshape</a:t>
            </a:r>
            <a:r>
              <a:rPr lang="en-US" altLang="zh-TW" sz="1600" dirty="0" smtClean="0"/>
              <a:t>((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image_resize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[0]))(x)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for filters in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    # first two convolution layers use strides = 2</a:t>
            </a:r>
          </a:p>
          <a:p>
            <a:r>
              <a:rPr lang="en-US" altLang="zh-TW" sz="1600" dirty="0" smtClean="0"/>
              <a:t>        # the last two use strides = 1</a:t>
            </a:r>
          </a:p>
          <a:p>
            <a:r>
              <a:rPr lang="en-US" altLang="zh-TW" sz="1600" dirty="0" smtClean="0"/>
              <a:t>        if filters &gt; </a:t>
            </a:r>
            <a:r>
              <a:rPr lang="en-US" altLang="zh-TW" sz="1600" dirty="0" err="1" smtClean="0"/>
              <a:t>layer_filters</a:t>
            </a:r>
            <a:r>
              <a:rPr lang="en-US" altLang="zh-TW" sz="1600" dirty="0" smtClean="0"/>
              <a:t>[-2]:</a:t>
            </a:r>
          </a:p>
          <a:p>
            <a:r>
              <a:rPr lang="en-US" altLang="zh-TW" sz="1600" dirty="0" smtClean="0"/>
              <a:t>            strides = 2</a:t>
            </a:r>
          </a:p>
          <a:p>
            <a:r>
              <a:rPr lang="en-US" altLang="zh-TW" sz="1600" dirty="0" smtClean="0"/>
              <a:t>        else:</a:t>
            </a:r>
          </a:p>
          <a:p>
            <a:r>
              <a:rPr lang="en-US" altLang="zh-TW" sz="1600" dirty="0" smtClean="0"/>
              <a:t>            strides = 1</a:t>
            </a:r>
          </a:p>
          <a:p>
            <a:r>
              <a:rPr lang="en-US" altLang="zh-TW" sz="1600" dirty="0" smtClean="0"/>
              <a:t>        x = </a:t>
            </a:r>
            <a:r>
              <a:rPr lang="en-US" altLang="zh-TW" sz="1600" dirty="0" err="1" smtClean="0"/>
              <a:t>BatchNormalization</a:t>
            </a:r>
            <a:r>
              <a:rPr lang="en-US" altLang="zh-TW" sz="1600" dirty="0" smtClean="0"/>
              <a:t>()(x)</a:t>
            </a:r>
          </a:p>
          <a:p>
            <a:r>
              <a:rPr lang="en-US" altLang="zh-TW" sz="1600" dirty="0" smtClean="0"/>
              <a:t>        x = Activation('</a:t>
            </a: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relu</a:t>
            </a:r>
            <a:r>
              <a:rPr lang="en-US" altLang="zh-TW" sz="1600" dirty="0" smtClean="0"/>
              <a:t>')(x)</a:t>
            </a:r>
          </a:p>
          <a:p>
            <a:r>
              <a:rPr lang="en-US" altLang="zh-TW" sz="1600" dirty="0" smtClean="0"/>
              <a:t>        x = Conv2DTranspose(filters=filters,</a:t>
            </a:r>
          </a:p>
          <a:p>
            <a:r>
              <a:rPr lang="en-US" altLang="zh-TW" sz="1600" dirty="0" smtClean="0"/>
              <a:t>                            </a:t>
            </a:r>
            <a:r>
              <a:rPr lang="en-US" altLang="zh-TW" sz="1600" dirty="0" err="1" smtClean="0"/>
              <a:t>kernel_size</a:t>
            </a:r>
            <a:r>
              <a:rPr lang="en-US" altLang="zh-TW" sz="1600" dirty="0" smtClean="0"/>
              <a:t>=</a:t>
            </a:r>
            <a:r>
              <a:rPr lang="en-US" altLang="zh-TW" sz="1600" dirty="0" err="1" smtClean="0"/>
              <a:t>kernel_size</a:t>
            </a:r>
            <a:r>
              <a:rPr lang="en-US" altLang="zh-TW" sz="1600" dirty="0" smtClean="0"/>
              <a:t>,</a:t>
            </a:r>
          </a:p>
          <a:p>
            <a:r>
              <a:rPr lang="en-US" altLang="zh-TW" sz="1600" dirty="0" smtClean="0"/>
              <a:t>                            strides=strides,</a:t>
            </a:r>
          </a:p>
          <a:p>
            <a:r>
              <a:rPr lang="en-US" altLang="zh-TW" sz="1600" dirty="0" smtClean="0"/>
              <a:t>                            padding='</a:t>
            </a:r>
            <a:r>
              <a:rPr lang="en-US" altLang="zh-TW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  <a:r>
              <a:rPr lang="en-US" altLang="zh-TW" sz="1600" dirty="0" smtClean="0"/>
              <a:t>')(x)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x = Activation('sigmoid')(x)</a:t>
            </a:r>
          </a:p>
          <a:p>
            <a:r>
              <a:rPr lang="en-US" altLang="zh-TW" sz="1600" dirty="0" smtClean="0"/>
              <a:t>    generator = Model(inputs, x, name='generator')</a:t>
            </a:r>
          </a:p>
          <a:p>
            <a:r>
              <a:rPr lang="en-US" altLang="zh-TW" sz="1600" dirty="0" smtClean="0"/>
              <a:t>    return generator</a:t>
            </a:r>
            <a:endParaRPr lang="zh-TW" altLang="en-US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9064" b="32112"/>
          <a:stretch/>
        </p:blipFill>
        <p:spPr>
          <a:xfrm>
            <a:off x="5416412" y="1898447"/>
            <a:ext cx="3225080" cy="46538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26440" y="5424022"/>
            <a:ext cx="2833817" cy="7110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26440" y="4767885"/>
            <a:ext cx="2833817" cy="67238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26441" y="4073117"/>
            <a:ext cx="2833817" cy="7047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26440" y="3294641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0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820" y="124243"/>
            <a:ext cx="80607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build_discriminator</a:t>
            </a:r>
            <a:r>
              <a:rPr lang="en-US" altLang="zh-TW" dirty="0" smtClean="0"/>
              <a:t>(inputs):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Build a Discriminator Model</a:t>
            </a:r>
          </a:p>
          <a:p>
            <a:r>
              <a:rPr lang="en-US" altLang="zh-TW" dirty="0" smtClean="0"/>
              <a:t>    Stack of LeakyReLU-Conv2D to discriminate real from fake.</a:t>
            </a:r>
          </a:p>
          <a:p>
            <a:r>
              <a:rPr lang="en-US" altLang="zh-TW" dirty="0" smtClean="0"/>
              <a:t>    The network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converge </a:t>
            </a:r>
            <a:r>
              <a:rPr lang="en-US" altLang="zh-TW" dirty="0" smtClean="0"/>
              <a:t>with BN so it is not used here</a:t>
            </a:r>
          </a:p>
          <a:p>
            <a:r>
              <a:rPr lang="en-US" altLang="zh-TW" dirty="0" smtClean="0"/>
              <a:t>    unlike in [1] or original paper.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inputs (Layer): Input layer of the discriminator (the image)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 Returns</a:t>
            </a:r>
          </a:p>
          <a:p>
            <a:r>
              <a:rPr lang="en-US" altLang="zh-TW" dirty="0" smtClean="0"/>
              <a:t>        Model: Discriminator Model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0091"/>
          <a:stretch/>
        </p:blipFill>
        <p:spPr>
          <a:xfrm>
            <a:off x="5766487" y="1230701"/>
            <a:ext cx="2833816" cy="51737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66487" y="5555925"/>
            <a:ext cx="2833817" cy="848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66486" y="4777450"/>
            <a:ext cx="2833817" cy="84849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6485" y="3998975"/>
            <a:ext cx="2833817" cy="8484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66484" y="3220500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2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686" y="218113"/>
            <a:ext cx="610011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err="1" smtClean="0"/>
              <a:t>kernel_size</a:t>
            </a:r>
            <a:r>
              <a:rPr lang="en-US" altLang="zh-TW" dirty="0" smtClean="0"/>
              <a:t> = 5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layer_filters</a:t>
            </a:r>
            <a:r>
              <a:rPr lang="en-US" altLang="zh-TW" dirty="0" smtClean="0"/>
              <a:t> = [32, 64, 128, 256]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x = inputs</a:t>
            </a:r>
          </a:p>
          <a:p>
            <a:r>
              <a:rPr lang="en-US" altLang="zh-TW" dirty="0" smtClean="0"/>
              <a:t>    for filters in </a:t>
            </a:r>
            <a:r>
              <a:rPr lang="en-US" altLang="zh-TW" dirty="0" err="1" smtClean="0"/>
              <a:t>layer_filters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# first 3 convolution layers use strides = 2</a:t>
            </a:r>
          </a:p>
          <a:p>
            <a:r>
              <a:rPr lang="en-US" altLang="zh-TW" dirty="0" smtClean="0"/>
              <a:t>        # last one uses strides = 1</a:t>
            </a:r>
          </a:p>
          <a:p>
            <a:r>
              <a:rPr lang="en-US" altLang="zh-TW" dirty="0" smtClean="0"/>
              <a:t>        if filters == </a:t>
            </a:r>
            <a:r>
              <a:rPr lang="en-US" altLang="zh-TW" dirty="0" err="1" smtClean="0"/>
              <a:t>layer_filters</a:t>
            </a:r>
            <a:r>
              <a:rPr lang="en-US" altLang="zh-TW" dirty="0" smtClean="0"/>
              <a:t>[-1]:</a:t>
            </a:r>
          </a:p>
          <a:p>
            <a:r>
              <a:rPr lang="en-US" altLang="zh-TW" dirty="0" smtClean="0"/>
              <a:t>            strides = 1</a:t>
            </a:r>
          </a:p>
          <a:p>
            <a:r>
              <a:rPr lang="en-US" altLang="zh-TW" dirty="0" smtClean="0"/>
              <a:t>        else:</a:t>
            </a:r>
          </a:p>
          <a:p>
            <a:r>
              <a:rPr lang="en-US" altLang="zh-TW" dirty="0" smtClean="0"/>
              <a:t>            strides = 2</a:t>
            </a:r>
          </a:p>
          <a:p>
            <a:r>
              <a:rPr lang="en-US" altLang="zh-TW" dirty="0" smtClean="0"/>
              <a:t>        x = </a:t>
            </a:r>
            <a:r>
              <a:rPr lang="en-US" altLang="zh-TW" dirty="0" err="1" smtClean="0"/>
              <a:t>LeakyReLU</a:t>
            </a:r>
            <a:r>
              <a:rPr lang="en-US" altLang="zh-TW" dirty="0" smtClean="0"/>
              <a:t>(alpha=0.2)(x)</a:t>
            </a:r>
          </a:p>
          <a:p>
            <a:r>
              <a:rPr lang="en-US" altLang="zh-TW" dirty="0" smtClean="0"/>
              <a:t>        x = Conv2D(filters=filters,</a:t>
            </a:r>
          </a:p>
          <a:p>
            <a:r>
              <a:rPr lang="en-US" altLang="zh-TW" dirty="0" smtClean="0"/>
              <a:t>                   </a:t>
            </a:r>
            <a:r>
              <a:rPr lang="en-US" altLang="zh-TW" dirty="0" err="1" smtClean="0"/>
              <a:t>kernel_size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kernel_size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        strides=strides,</a:t>
            </a:r>
          </a:p>
          <a:p>
            <a:r>
              <a:rPr lang="en-US" altLang="zh-TW" dirty="0" smtClean="0"/>
              <a:t>                   padding='same')(x)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x = Flatten()(x)</a:t>
            </a:r>
          </a:p>
          <a:p>
            <a:r>
              <a:rPr lang="en-US" altLang="zh-TW" dirty="0" smtClean="0"/>
              <a:t>    x = Dense(1)(x)</a:t>
            </a:r>
          </a:p>
          <a:p>
            <a:r>
              <a:rPr lang="en-US" altLang="zh-TW" dirty="0" smtClean="0"/>
              <a:t>    x = Activation('sigmoid')(x)</a:t>
            </a:r>
          </a:p>
          <a:p>
            <a:r>
              <a:rPr lang="en-US" altLang="zh-TW" dirty="0" smtClean="0"/>
              <a:t>    discriminator = Model(inputs, x, name='discriminator')</a:t>
            </a:r>
          </a:p>
          <a:p>
            <a:r>
              <a:rPr lang="en-US" altLang="zh-TW" dirty="0" smtClean="0"/>
              <a:t>    return discriminator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60091"/>
          <a:stretch/>
        </p:blipFill>
        <p:spPr>
          <a:xfrm>
            <a:off x="5766487" y="1230701"/>
            <a:ext cx="2833816" cy="517372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66487" y="5555925"/>
            <a:ext cx="2833817" cy="848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66486" y="4777450"/>
            <a:ext cx="2833817" cy="848497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66485" y="3998975"/>
            <a:ext cx="2833817" cy="84849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6484" y="3220500"/>
            <a:ext cx="2833817" cy="72713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16074" y="2921168"/>
            <a:ext cx="16482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GAN</a:t>
            </a:r>
            <a:endParaRPr lang="en-US" altLang="zh-TW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96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296" y="219491"/>
            <a:ext cx="75417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train(models,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Train the Discriminator and Adversarial Networks</a:t>
            </a:r>
          </a:p>
          <a:p>
            <a:r>
              <a:rPr lang="en-US" altLang="zh-TW" dirty="0" smtClean="0"/>
              <a:t>    Alternately train Discriminator and Adversarial networks by batch.</a:t>
            </a:r>
          </a:p>
          <a:p>
            <a:r>
              <a:rPr lang="en-US" altLang="zh-TW" dirty="0" smtClean="0"/>
              <a:t>    Discriminator is trained first with properly real and fake images.</a:t>
            </a:r>
          </a:p>
          <a:p>
            <a:r>
              <a:rPr lang="en-US" altLang="zh-TW" dirty="0" smtClean="0"/>
              <a:t>    Adversarial is trained next with fake images pretending to be real</a:t>
            </a:r>
          </a:p>
          <a:p>
            <a:r>
              <a:rPr lang="en-US" altLang="zh-TW" dirty="0" smtClean="0"/>
              <a:t>    Generate sample images per </a:t>
            </a:r>
            <a:r>
              <a:rPr lang="en-US" altLang="zh-TW" dirty="0" err="1" smtClean="0"/>
              <a:t>save_interval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models (list): Generator, Discriminator, Adversarial models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(tensor): Train images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 (list) : Networks parameters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0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9534" y="893450"/>
            <a:ext cx="8027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   </a:t>
            </a:r>
            <a:r>
              <a:rPr lang="en-US" altLang="zh-TW" dirty="0" smtClean="0"/>
              <a:t> # the GAN models</a:t>
            </a:r>
          </a:p>
          <a:p>
            <a:r>
              <a:rPr lang="en-US" altLang="zh-TW" dirty="0" smtClean="0"/>
              <a:t>    generator, discriminator, adversarial = models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network parameters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params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# the generator image is saved every 500 steps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save_interval</a:t>
            </a:r>
            <a:r>
              <a:rPr lang="en-US" altLang="zh-TW" dirty="0" smtClean="0"/>
              <a:t> = 500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noise vector to see how the generator output evolves during training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np.random.uniform</a:t>
            </a:r>
            <a:r>
              <a:rPr lang="en-US" altLang="zh-TW" dirty="0" smtClean="0"/>
              <a:t>(-1.0, 1.0, size=[16,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number of elements in train dataset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train_size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x_train.shape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348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924" y="0"/>
            <a:ext cx="85385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# train the discriminator for 1 batch</a:t>
            </a:r>
          </a:p>
          <a:p>
            <a:r>
              <a:rPr lang="en-US" altLang="zh-TW" dirty="0" smtClean="0"/>
              <a:t>        # 1 batch of real (label=1.0) and fake images (label=0.0)</a:t>
            </a:r>
          </a:p>
          <a:p>
            <a:r>
              <a:rPr lang="en-US" altLang="zh-TW" dirty="0" smtClean="0"/>
              <a:t>        # randomly pick real images from dataset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rand_indexes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np.random.randint</a:t>
            </a:r>
            <a:r>
              <a:rPr lang="en-US" altLang="zh-TW" dirty="0" smtClean="0"/>
              <a:t>(0, </a:t>
            </a:r>
            <a:r>
              <a:rPr lang="en-US" altLang="zh-TW" dirty="0" err="1" smtClean="0"/>
              <a:t>train_size</a:t>
            </a:r>
            <a:r>
              <a:rPr lang="en-US" altLang="zh-TW" dirty="0" smtClean="0"/>
              <a:t>, size=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real_images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rand_indexes</a:t>
            </a:r>
            <a:r>
              <a:rPr lang="en-US" altLang="zh-TW" dirty="0" smtClean="0"/>
              <a:t>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generate fake images from noise using generator </a:t>
            </a:r>
          </a:p>
          <a:p>
            <a:r>
              <a:rPr lang="en-US" altLang="zh-TW" dirty="0" smtClean="0"/>
              <a:t>        # generate noise using uniform distribution</a:t>
            </a:r>
          </a:p>
          <a:p>
            <a:r>
              <a:rPr lang="en-US" altLang="zh-TW" dirty="0" smtClean="0"/>
              <a:t>        noise = </a:t>
            </a:r>
            <a:r>
              <a:rPr lang="en-US" altLang="zh-TW" dirty="0" err="1" smtClean="0"/>
              <a:t>np.random.uniform</a:t>
            </a:r>
            <a:r>
              <a:rPr lang="en-US" altLang="zh-TW" dirty="0" smtClean="0"/>
              <a:t>(-1.0, 1.0, size=[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generate fake images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fake_images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generator.predict</a:t>
            </a:r>
            <a:r>
              <a:rPr lang="en-US" altLang="zh-TW" dirty="0" smtClean="0"/>
              <a:t>(noise)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real + fake images = 1 batch of train data</a:t>
            </a:r>
          </a:p>
          <a:p>
            <a:r>
              <a:rPr lang="en-US" altLang="zh-TW" dirty="0" smtClean="0"/>
              <a:t>        x = </a:t>
            </a:r>
            <a:r>
              <a:rPr lang="en-US" altLang="zh-TW" dirty="0" err="1" smtClean="0"/>
              <a:t>np.concatenate</a:t>
            </a:r>
            <a:r>
              <a:rPr lang="en-US" altLang="zh-TW" dirty="0" smtClean="0"/>
              <a:t>((</a:t>
            </a:r>
            <a:r>
              <a:rPr lang="en-US" altLang="zh-TW" dirty="0" err="1" smtClean="0"/>
              <a:t>real_images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fake_images</a:t>
            </a:r>
            <a:r>
              <a:rPr lang="en-US" altLang="zh-TW" dirty="0" smtClean="0"/>
              <a:t>))</a:t>
            </a:r>
          </a:p>
          <a:p>
            <a:r>
              <a:rPr lang="en-US" altLang="zh-TW" dirty="0" smtClean="0"/>
              <a:t>        # label real and fake images</a:t>
            </a:r>
          </a:p>
          <a:p>
            <a:r>
              <a:rPr lang="en-US" altLang="zh-TW" dirty="0" smtClean="0"/>
              <a:t>        # real images label is 1.0</a:t>
            </a:r>
          </a:p>
          <a:p>
            <a:r>
              <a:rPr lang="en-US" altLang="zh-TW" dirty="0" smtClean="0"/>
              <a:t>        y = </a:t>
            </a:r>
            <a:r>
              <a:rPr lang="en-US" altLang="zh-TW" dirty="0" err="1" smtClean="0"/>
              <a:t>np.ones</a:t>
            </a:r>
            <a:r>
              <a:rPr lang="en-US" altLang="zh-TW" dirty="0" smtClean="0"/>
              <a:t>([2 *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1])</a:t>
            </a:r>
          </a:p>
          <a:p>
            <a:r>
              <a:rPr lang="en-US" altLang="zh-TW" dirty="0" smtClean="0"/>
              <a:t>        # fake images label is 0.0</a:t>
            </a:r>
          </a:p>
          <a:p>
            <a:r>
              <a:rPr lang="en-US" altLang="zh-TW" dirty="0" smtClean="0"/>
              <a:t>        y[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:, :] = 0.0</a:t>
            </a:r>
          </a:p>
          <a:p>
            <a:r>
              <a:rPr lang="en-US" altLang="zh-TW" dirty="0" smtClean="0"/>
              <a:t>        # train discriminator network, log the loss and accuracy</a:t>
            </a:r>
          </a:p>
          <a:p>
            <a:r>
              <a:rPr lang="en-US" altLang="zh-TW" dirty="0" smtClean="0"/>
              <a:t>       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discriminator.train_on_batch</a:t>
            </a:r>
            <a:r>
              <a:rPr lang="en-US" altLang="zh-TW" dirty="0" smtClean="0"/>
              <a:t>(x, y)</a:t>
            </a:r>
          </a:p>
          <a:p>
            <a:r>
              <a:rPr lang="en-US" altLang="zh-TW" dirty="0" smtClean="0"/>
              <a:t>        log = "%d: [discriminator loss: %f,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: %f]" %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93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5394" y="684923"/>
            <a:ext cx="72369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# train the adversarial network for 1 batch</a:t>
            </a:r>
          </a:p>
          <a:p>
            <a:r>
              <a:rPr lang="en-US" altLang="zh-TW" dirty="0" smtClean="0"/>
              <a:t>        # 1 batch of fake images with label=1.0</a:t>
            </a:r>
          </a:p>
          <a:p>
            <a:r>
              <a:rPr lang="en-US" altLang="zh-TW" dirty="0" smtClean="0"/>
              <a:t>        # since the discriminator weights are frozen in adversarial network</a:t>
            </a:r>
          </a:p>
          <a:p>
            <a:r>
              <a:rPr lang="en-US" altLang="zh-TW" dirty="0" smtClean="0"/>
              <a:t>        # only the generator is trained</a:t>
            </a:r>
          </a:p>
          <a:p>
            <a:r>
              <a:rPr lang="en-US" altLang="zh-TW" dirty="0" smtClean="0"/>
              <a:t>        # generate noise using uniform distribution</a:t>
            </a:r>
          </a:p>
          <a:p>
            <a:r>
              <a:rPr lang="en-US" altLang="zh-TW" dirty="0" smtClean="0"/>
              <a:t>        noise = </a:t>
            </a:r>
            <a:r>
              <a:rPr lang="en-US" altLang="zh-TW" dirty="0" err="1" smtClean="0"/>
              <a:t>np.random.uniform</a:t>
            </a:r>
            <a:r>
              <a:rPr lang="en-US" altLang="zh-TW" dirty="0" smtClean="0"/>
              <a:t>(-1.0, 1.0, size=[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label fake images as real or 1.0</a:t>
            </a:r>
          </a:p>
          <a:p>
            <a:r>
              <a:rPr lang="en-US" altLang="zh-TW" dirty="0" smtClean="0"/>
              <a:t>        y = </a:t>
            </a:r>
            <a:r>
              <a:rPr lang="en-US" altLang="zh-TW" dirty="0" err="1" smtClean="0"/>
              <a:t>np.ones</a:t>
            </a:r>
            <a:r>
              <a:rPr lang="en-US" altLang="zh-TW" dirty="0" smtClean="0"/>
              <a:t>([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1])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# train the adversarial network </a:t>
            </a:r>
          </a:p>
          <a:p>
            <a:r>
              <a:rPr lang="en-US" altLang="zh-TW" dirty="0" smtClean="0"/>
              <a:t>        # note that unlike in discriminator training, </a:t>
            </a:r>
          </a:p>
          <a:p>
            <a:r>
              <a:rPr lang="en-US" altLang="zh-TW" dirty="0" smtClean="0"/>
              <a:t>        # we do not save the fake images in a variable</a:t>
            </a:r>
          </a:p>
          <a:p>
            <a:r>
              <a:rPr lang="en-US" altLang="zh-TW" dirty="0" smtClean="0"/>
              <a:t>        # the fake images go to the discriminator input of the adversarial</a:t>
            </a:r>
          </a:p>
          <a:p>
            <a:r>
              <a:rPr lang="en-US" altLang="zh-TW" dirty="0" smtClean="0"/>
              <a:t>        # for classification</a:t>
            </a:r>
          </a:p>
          <a:p>
            <a:r>
              <a:rPr lang="en-US" altLang="zh-TW" dirty="0" smtClean="0"/>
              <a:t>        # log the loss and accuracy</a:t>
            </a:r>
          </a:p>
          <a:p>
            <a:r>
              <a:rPr lang="en-US" altLang="zh-TW" dirty="0" smtClean="0"/>
              <a:t>       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adversarial.train_on_batch</a:t>
            </a:r>
            <a:r>
              <a:rPr lang="en-US" altLang="zh-TW" dirty="0" smtClean="0"/>
              <a:t>(noise, y)</a:t>
            </a:r>
          </a:p>
          <a:p>
            <a:r>
              <a:rPr lang="en-US" altLang="zh-TW" dirty="0" smtClean="0"/>
              <a:t>        log = "%s [adversarial loss: %f,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: %f]" % (log, loss, </a:t>
            </a:r>
            <a:r>
              <a:rPr lang="en-US" altLang="zh-TW" dirty="0" err="1" smtClean="0"/>
              <a:t>acc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    print(log)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8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2465" y="889844"/>
            <a:ext cx="87815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 % </a:t>
            </a:r>
            <a:r>
              <a:rPr lang="en-US" altLang="zh-TW" dirty="0" err="1" smtClean="0"/>
              <a:t>save_interval</a:t>
            </a:r>
            <a:r>
              <a:rPr lang="en-US" altLang="zh-TW" dirty="0" smtClean="0"/>
              <a:t> == 0:</a:t>
            </a:r>
          </a:p>
          <a:p>
            <a:r>
              <a:rPr lang="en-US" altLang="zh-TW" dirty="0" smtClean="0"/>
              <a:t>            if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 ==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                show = True</a:t>
            </a:r>
          </a:p>
          <a:p>
            <a:r>
              <a:rPr lang="en-US" altLang="zh-TW" dirty="0" smtClean="0"/>
              <a:t>            else:</a:t>
            </a:r>
          </a:p>
          <a:p>
            <a:r>
              <a:rPr lang="en-US" altLang="zh-TW" dirty="0" smtClean="0"/>
              <a:t>                show = False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# plot generator images on a periodic basis</a:t>
            </a:r>
          </a:p>
          <a:p>
            <a:r>
              <a:rPr lang="en-US" altLang="zh-TW" dirty="0" smtClean="0"/>
              <a:t>            </a:t>
            </a:r>
            <a:r>
              <a:rPr lang="en-US" altLang="zh-TW" dirty="0" err="1" smtClean="0"/>
              <a:t>plot_images</a:t>
            </a:r>
            <a:r>
              <a:rPr lang="en-US" altLang="zh-TW" dirty="0" smtClean="0"/>
              <a:t>(generator,</a:t>
            </a:r>
          </a:p>
          <a:p>
            <a:r>
              <a:rPr lang="en-US" altLang="zh-TW" dirty="0" smtClean="0"/>
              <a:t>                    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             show=show,</a:t>
            </a:r>
          </a:p>
          <a:p>
            <a:r>
              <a:rPr lang="en-US" altLang="zh-TW" dirty="0" smtClean="0"/>
              <a:t>                        step=(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+ 1),</a:t>
            </a:r>
          </a:p>
          <a:p>
            <a:r>
              <a:rPr lang="en-US" altLang="zh-TW" dirty="0" smtClean="0"/>
              <a:t>                    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   # save the model after training the generator</a:t>
            </a:r>
          </a:p>
          <a:p>
            <a:r>
              <a:rPr lang="en-US" altLang="zh-TW" dirty="0" smtClean="0"/>
              <a:t>    # the trained generator can be reloaded for future MNIST digit generation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generator.save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+ ".h5")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9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9047" y="1054601"/>
            <a:ext cx="7838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plot_images</a:t>
            </a:r>
            <a:r>
              <a:rPr lang="en-US" altLang="zh-TW" dirty="0" smtClean="0"/>
              <a:t>(generator,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                show=False,</a:t>
            </a:r>
          </a:p>
          <a:p>
            <a:r>
              <a:rPr lang="en-US" altLang="zh-TW" dirty="0" smtClean="0"/>
              <a:t>                step=0,</a:t>
            </a:r>
          </a:p>
          <a:p>
            <a:r>
              <a:rPr lang="en-US" altLang="zh-TW" dirty="0" smtClean="0"/>
              <a:t>            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gan</a:t>
            </a:r>
            <a:r>
              <a:rPr lang="en-US" altLang="zh-TW" dirty="0" smtClean="0"/>
              <a:t>"):</a:t>
            </a:r>
          </a:p>
          <a:p>
            <a:r>
              <a:rPr lang="en-US" altLang="zh-TW" dirty="0" smtClean="0"/>
              <a:t>    ""“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Generate fake images and plot them</a:t>
            </a:r>
          </a:p>
          <a:p>
            <a:r>
              <a:rPr lang="en-US" altLang="zh-TW" dirty="0" smtClean="0"/>
              <a:t>    For visualization purposes, generate fake images</a:t>
            </a:r>
          </a:p>
          <a:p>
            <a:r>
              <a:rPr lang="en-US" altLang="zh-TW" dirty="0" smtClean="0"/>
              <a:t>    then plot them in a square grid</a:t>
            </a:r>
          </a:p>
          <a:p>
            <a:r>
              <a:rPr lang="en-US" altLang="zh-TW" dirty="0" smtClean="0"/>
              <a:t>    # Arguments</a:t>
            </a:r>
          </a:p>
          <a:p>
            <a:r>
              <a:rPr lang="en-US" altLang="zh-TW" dirty="0" smtClean="0"/>
              <a:t>        generator (Model): The Generator Model for fake images generation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ndarray</a:t>
            </a:r>
            <a:r>
              <a:rPr lang="en-US" altLang="zh-TW" dirty="0" smtClean="0"/>
              <a:t>): Array of z-vectors</a:t>
            </a:r>
          </a:p>
          <a:p>
            <a:r>
              <a:rPr lang="en-US" altLang="zh-TW" dirty="0" smtClean="0"/>
              <a:t>        show (bool): Whether to show plot or not</a:t>
            </a:r>
          </a:p>
          <a:p>
            <a:r>
              <a:rPr lang="en-US" altLang="zh-TW" dirty="0" smtClean="0"/>
              <a:t>        step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): Appended to filename of the save images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(string): Model name</a:t>
            </a:r>
          </a:p>
          <a:p>
            <a:r>
              <a:rPr lang="en-US" altLang="zh-TW" dirty="0" smtClean="0"/>
              <a:t>    """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194" y="1229139"/>
            <a:ext cx="79371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os.makedirs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exist_ok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    filename = </a:t>
            </a:r>
            <a:r>
              <a:rPr lang="en-US" altLang="zh-TW" dirty="0" err="1" smtClean="0"/>
              <a:t>os.path.join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, "%05d.png" % step)</a:t>
            </a:r>
          </a:p>
          <a:p>
            <a:r>
              <a:rPr lang="en-US" altLang="zh-TW" dirty="0" smtClean="0"/>
              <a:t>    images = </a:t>
            </a:r>
            <a:r>
              <a:rPr lang="en-US" altLang="zh-TW" dirty="0" err="1" smtClean="0"/>
              <a:t>generator.predict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noise_input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plt.figure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figsize</a:t>
            </a:r>
            <a:r>
              <a:rPr lang="en-US" altLang="zh-TW" dirty="0" smtClean="0"/>
              <a:t>=(2.2, 2.2))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num_images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images.shape</a:t>
            </a:r>
            <a:r>
              <a:rPr lang="en-US" altLang="zh-TW" dirty="0" smtClean="0"/>
              <a:t>[0]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images.shape</a:t>
            </a:r>
            <a:r>
              <a:rPr lang="en-US" altLang="zh-TW" dirty="0" smtClean="0"/>
              <a:t>[1]</a:t>
            </a:r>
          </a:p>
          <a:p>
            <a:r>
              <a:rPr lang="en-US" altLang="zh-TW" dirty="0" smtClean="0"/>
              <a:t>    rows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math.sqrt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noise_input.shape</a:t>
            </a:r>
            <a:r>
              <a:rPr lang="en-US" altLang="zh-TW" dirty="0" smtClean="0"/>
              <a:t>[0]))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num_images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plt.subplot</a:t>
            </a:r>
            <a:r>
              <a:rPr lang="en-US" altLang="zh-TW" dirty="0" smtClean="0"/>
              <a:t>(rows, rows,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+ 1)</a:t>
            </a:r>
          </a:p>
          <a:p>
            <a:r>
              <a:rPr lang="en-US" altLang="zh-TW" dirty="0" smtClean="0"/>
              <a:t>        image = </a:t>
            </a:r>
            <a:r>
              <a:rPr lang="en-US" altLang="zh-TW" dirty="0" err="1" smtClean="0"/>
              <a:t>np.reshape</a:t>
            </a:r>
            <a:r>
              <a:rPr lang="en-US" altLang="zh-TW" dirty="0" smtClean="0"/>
              <a:t>(images[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[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])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plt.imshow</a:t>
            </a:r>
            <a:r>
              <a:rPr lang="en-US" altLang="zh-TW" dirty="0" smtClean="0"/>
              <a:t>(image, </a:t>
            </a:r>
            <a:r>
              <a:rPr lang="en-US" altLang="zh-TW" dirty="0" err="1" smtClean="0"/>
              <a:t>cmap</a:t>
            </a:r>
            <a:r>
              <a:rPr lang="en-US" altLang="zh-TW" dirty="0" smtClean="0"/>
              <a:t>='gray')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plt.axis</a:t>
            </a:r>
            <a:r>
              <a:rPr lang="en-US" altLang="zh-TW" dirty="0" smtClean="0"/>
              <a:t>('off')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plt.savefig</a:t>
            </a:r>
            <a:r>
              <a:rPr lang="en-US" altLang="zh-TW" dirty="0" smtClean="0"/>
              <a:t>(filename)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if show: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plt.show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    else: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plt.close</a:t>
            </a:r>
            <a:r>
              <a:rPr lang="en-US" altLang="zh-TW" dirty="0" smtClean="0"/>
              <a:t>('all')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4951" y="1102095"/>
            <a:ext cx="88762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def</a:t>
            </a:r>
            <a:r>
              <a:rPr lang="en-US" altLang="zh-TW" dirty="0" smtClean="0"/>
              <a:t>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build_and_train_models</a:t>
            </a:r>
            <a:r>
              <a:rPr lang="en-US" altLang="zh-TW" dirty="0" smtClean="0"/>
              <a:t>():</a:t>
            </a:r>
          </a:p>
          <a:p>
            <a:r>
              <a:rPr lang="en-US" altLang="zh-TW" dirty="0" smtClean="0"/>
              <a:t>    # load MNIST dataset</a:t>
            </a:r>
          </a:p>
          <a:p>
            <a:r>
              <a:rPr lang="en-US" altLang="zh-TW" dirty="0" smtClean="0"/>
              <a:t>    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_), (_, _) = </a:t>
            </a:r>
            <a:r>
              <a:rPr lang="en-US" altLang="zh-TW" dirty="0" err="1" smtClean="0"/>
              <a:t>mnist.load_data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reshape data for CNN as (28, 28, 1) and normalize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x_train.shape</a:t>
            </a:r>
            <a:r>
              <a:rPr lang="en-US" altLang="zh-TW" dirty="0" smtClean="0"/>
              <a:t>[1]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np.reshape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[-1,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1])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x_train.astype</a:t>
            </a:r>
            <a:r>
              <a:rPr lang="en-US" altLang="zh-TW" dirty="0" smtClean="0"/>
              <a:t>('float32') / 255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 = "</a:t>
            </a:r>
            <a:r>
              <a:rPr lang="en-US" altLang="zh-TW" dirty="0" err="1" smtClean="0"/>
              <a:t>dcgan_mnist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    # network parameters</a:t>
            </a:r>
          </a:p>
          <a:p>
            <a:r>
              <a:rPr lang="en-US" altLang="zh-TW" dirty="0" smtClean="0"/>
              <a:t>    # the latent or z vector is 100-dim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 = 100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 = 64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 = 40000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= 2e-4</a:t>
            </a:r>
          </a:p>
          <a:p>
            <a:r>
              <a:rPr lang="en-US" altLang="zh-TW" dirty="0" smtClean="0"/>
              <a:t>    decay = 6e-8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, 1)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25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529" y="1266722"/>
            <a:ext cx="77064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# build discriminator model</a:t>
            </a:r>
          </a:p>
          <a:p>
            <a:r>
              <a:rPr lang="en-US" altLang="zh-TW" dirty="0" smtClean="0"/>
              <a:t>    inputs = Input(shape=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, name='</a:t>
            </a:r>
            <a:r>
              <a:rPr lang="en-US" altLang="zh-TW" dirty="0" err="1" smtClean="0"/>
              <a:t>discriminator_input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    discriminator = </a:t>
            </a:r>
            <a:r>
              <a:rPr lang="en-US" altLang="zh-TW" dirty="0" err="1" smtClean="0"/>
              <a:t>build_discriminator</a:t>
            </a:r>
            <a:r>
              <a:rPr lang="en-US" altLang="zh-TW" dirty="0" smtClean="0"/>
              <a:t>(inputs)</a:t>
            </a:r>
          </a:p>
          <a:p>
            <a:r>
              <a:rPr lang="en-US" altLang="zh-TW" dirty="0" smtClean="0"/>
              <a:t>    # [1] or original paper uses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Adam</a:t>
            </a:r>
            <a:r>
              <a:rPr lang="en-US" altLang="zh-TW" dirty="0" smtClean="0"/>
              <a:t>, </a:t>
            </a:r>
          </a:p>
          <a:p>
            <a:r>
              <a:rPr lang="en-US" altLang="zh-TW" dirty="0" smtClean="0"/>
              <a:t>    # but discriminator converges easily with </a:t>
            </a:r>
            <a:r>
              <a:rPr lang="en-US" altLang="zh-TW" dirty="0" err="1" smtClean="0"/>
              <a:t>RMSprop</a:t>
            </a:r>
            <a:endParaRPr lang="en-US" altLang="zh-TW" dirty="0" smtClean="0"/>
          </a:p>
          <a:p>
            <a:r>
              <a:rPr lang="en-US" altLang="zh-TW" dirty="0" smtClean="0"/>
              <a:t>    optimizer = 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RMSprop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, decay=decay)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discriminator.compile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binary_crossentropy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                      optimizer=optimizer,</a:t>
            </a:r>
          </a:p>
          <a:p>
            <a:r>
              <a:rPr lang="en-US" altLang="zh-TW" dirty="0" smtClean="0"/>
              <a:t>                          metrics=['accuracy'])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discriminator.summary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build generator model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, )</a:t>
            </a:r>
          </a:p>
          <a:p>
            <a:r>
              <a:rPr lang="en-US" altLang="zh-TW" dirty="0" smtClean="0"/>
              <a:t>    inputs = Input(shape=</a:t>
            </a:r>
            <a:r>
              <a:rPr lang="en-US" altLang="zh-TW" dirty="0" err="1" smtClean="0"/>
              <a:t>input_shape</a:t>
            </a:r>
            <a:r>
              <a:rPr lang="en-US" altLang="zh-TW" dirty="0" smtClean="0"/>
              <a:t>, name='</a:t>
            </a:r>
            <a:r>
              <a:rPr lang="en-US" altLang="zh-TW" dirty="0" err="1" smtClean="0"/>
              <a:t>z_input</a:t>
            </a:r>
            <a:r>
              <a:rPr lang="en-US" altLang="zh-TW" dirty="0" smtClean="0"/>
              <a:t>')</a:t>
            </a:r>
          </a:p>
          <a:p>
            <a:r>
              <a:rPr lang="en-US" altLang="zh-TW" dirty="0" smtClean="0"/>
              <a:t>    generator = </a:t>
            </a:r>
            <a:r>
              <a:rPr lang="en-US" altLang="zh-TW" dirty="0" err="1" smtClean="0"/>
              <a:t>build_generator</a:t>
            </a:r>
            <a:r>
              <a:rPr lang="en-US" altLang="zh-TW" dirty="0" smtClean="0"/>
              <a:t>(inputs, </a:t>
            </a:r>
            <a:r>
              <a:rPr lang="en-US" altLang="zh-TW" dirty="0" err="1" smtClean="0"/>
              <a:t>image_size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generator.summary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863" y="1103508"/>
            <a:ext cx="730284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# build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adversarial model</a:t>
            </a:r>
          </a:p>
          <a:p>
            <a:r>
              <a:rPr lang="en-US" altLang="zh-TW" dirty="0" smtClean="0"/>
              <a:t>    optimizer = </a:t>
            </a:r>
            <a:r>
              <a:rPr lang="en-US" altLang="zh-TW" dirty="0" err="1" smtClean="0"/>
              <a:t>RMSprop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lr</a:t>
            </a:r>
            <a:r>
              <a:rPr lang="en-US" altLang="zh-TW" dirty="0" smtClean="0"/>
              <a:t> * 0.5, decay=decay * 0.5)</a:t>
            </a:r>
          </a:p>
          <a:p>
            <a:r>
              <a:rPr lang="en-US" altLang="zh-TW" dirty="0" smtClean="0"/>
              <a:t>    # freeze the weights of discriminator during adversarial training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discriminator.trainable</a:t>
            </a:r>
            <a:r>
              <a:rPr lang="en-US" altLang="zh-TW" dirty="0" smtClean="0"/>
              <a:t> = False</a:t>
            </a:r>
          </a:p>
          <a:p>
            <a:r>
              <a:rPr lang="en-US" altLang="zh-TW" dirty="0" smtClean="0"/>
              <a:t>    # adversarial = generator + discriminator</a:t>
            </a:r>
          </a:p>
          <a:p>
            <a:r>
              <a:rPr lang="en-US" altLang="zh-TW" dirty="0" smtClean="0"/>
              <a:t>    adversarial = Model(inputs, </a:t>
            </a:r>
          </a:p>
          <a:p>
            <a:r>
              <a:rPr lang="en-US" altLang="zh-TW" dirty="0" smtClean="0"/>
              <a:t>                        discriminator(generator(inputs)),</a:t>
            </a:r>
          </a:p>
          <a:p>
            <a:r>
              <a:rPr lang="en-US" altLang="zh-TW" dirty="0" smtClean="0"/>
              <a:t>                        name=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adversarial.compile</a:t>
            </a:r>
            <a:r>
              <a:rPr lang="en-US" altLang="zh-TW" dirty="0" smtClean="0"/>
              <a:t>(loss='</a:t>
            </a:r>
            <a:r>
              <a:rPr lang="en-US" altLang="zh-TW" dirty="0" err="1" smtClean="0"/>
              <a:t>binary_crossentropy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                       optimizer=optimizer,</a:t>
            </a:r>
          </a:p>
          <a:p>
            <a:r>
              <a:rPr lang="en-US" altLang="zh-TW" dirty="0" smtClean="0"/>
              <a:t>                        metrics=['accuracy'])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adversarial.summary</a:t>
            </a:r>
            <a:r>
              <a:rPr lang="en-US" altLang="zh-TW" dirty="0" smtClean="0"/>
              <a:t>()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# train discriminator and adversarial networks</a:t>
            </a:r>
          </a:p>
          <a:p>
            <a:r>
              <a:rPr lang="en-US" altLang="zh-TW" dirty="0" smtClean="0"/>
              <a:t>    models = (generator, discriminator, adversarial)</a:t>
            </a:r>
          </a:p>
          <a:p>
            <a:r>
              <a:rPr lang="en-US" altLang="zh-TW" dirty="0" smtClean="0"/>
              <a:t>   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 = (</a:t>
            </a:r>
            <a:r>
              <a:rPr lang="en-US" altLang="zh-TW" dirty="0" err="1" smtClean="0"/>
              <a:t>batch_size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latent_size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train_steps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  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  <a:r>
              <a:rPr lang="en-US" altLang="zh-TW" dirty="0" smtClean="0"/>
              <a:t>(models, </a:t>
            </a:r>
            <a:r>
              <a:rPr lang="en-US" altLang="zh-TW" dirty="0" err="1" smtClean="0"/>
              <a:t>x_train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params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63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5" y="1001154"/>
            <a:ext cx="8233531" cy="35214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753" y="4584520"/>
            <a:ext cx="8606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GAN </a:t>
            </a:r>
            <a:r>
              <a:rPr lang="zh-TW" altLang="en-US" dirty="0"/>
              <a:t>同時訓練兩個神經網路，生成器</a:t>
            </a:r>
            <a:r>
              <a:rPr lang="en-US" altLang="zh-TW" dirty="0"/>
              <a:t>(Generator, G)</a:t>
            </a:r>
            <a:r>
              <a:rPr lang="zh-TW" altLang="en-US" dirty="0"/>
              <a:t>和鑑別器</a:t>
            </a:r>
            <a:r>
              <a:rPr lang="en-US" altLang="zh-TW" dirty="0"/>
              <a:t>(Discriminator, D)</a:t>
            </a:r>
            <a:r>
              <a:rPr lang="zh-TW" altLang="en-US" dirty="0"/>
              <a:t>，互相對抗激勵而越來越強。</a:t>
            </a:r>
          </a:p>
          <a:p>
            <a:endParaRPr lang="zh-TW" altLang="en-US" dirty="0"/>
          </a:p>
          <a:p>
            <a:r>
              <a:rPr lang="zh-TW" altLang="en-US" dirty="0"/>
              <a:t>生成器</a:t>
            </a:r>
            <a:r>
              <a:rPr lang="en-US" altLang="zh-TW" dirty="0"/>
              <a:t>(Generator, G)</a:t>
            </a:r>
            <a:r>
              <a:rPr lang="zh-TW" altLang="en-US" dirty="0"/>
              <a:t>輸入以常態分布的隨機噪音向量</a:t>
            </a:r>
            <a:r>
              <a:rPr lang="en-US" altLang="zh-TW" dirty="0"/>
              <a:t>(Z)</a:t>
            </a:r>
            <a:r>
              <a:rPr lang="zh-TW" altLang="en-US" dirty="0"/>
              <a:t>，產生相似於 </a:t>
            </a:r>
            <a:r>
              <a:rPr lang="en-US" altLang="zh-TW" dirty="0"/>
              <a:t>MNIST </a:t>
            </a:r>
            <a:r>
              <a:rPr lang="zh-TW" altLang="en-US" dirty="0"/>
              <a:t>資料集的生成圖像，用以訓練鑑別器。</a:t>
            </a:r>
          </a:p>
          <a:p>
            <a:r>
              <a:rPr lang="zh-TW" altLang="en-US" dirty="0"/>
              <a:t>鑑別器</a:t>
            </a:r>
            <a:r>
              <a:rPr lang="en-US" altLang="zh-TW" dirty="0"/>
              <a:t>(Discriminator, D)</a:t>
            </a:r>
            <a:r>
              <a:rPr lang="zh-TW" altLang="en-US" dirty="0"/>
              <a:t>輸入 </a:t>
            </a:r>
            <a:r>
              <a:rPr lang="en-US" altLang="zh-TW" dirty="0"/>
              <a:t>MNIST </a:t>
            </a:r>
            <a:r>
              <a:rPr lang="zh-TW" altLang="en-US" dirty="0"/>
              <a:t>圖像及生成圖像，並試圖判別 </a:t>
            </a:r>
            <a:r>
              <a:rPr lang="en-US" altLang="zh-TW" dirty="0"/>
              <a:t>MNIST </a:t>
            </a:r>
            <a:r>
              <a:rPr lang="zh-TW" altLang="en-US" dirty="0"/>
              <a:t>圖像與生成圖像兩者之間的區別。</a:t>
            </a:r>
          </a:p>
        </p:txBody>
      </p:sp>
      <p:sp>
        <p:nvSpPr>
          <p:cNvPr id="4" name="矩形 3"/>
          <p:cNvSpPr/>
          <p:nvPr/>
        </p:nvSpPr>
        <p:spPr>
          <a:xfrm>
            <a:off x="70022" y="185350"/>
            <a:ext cx="8167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生成對抗網路</a:t>
            </a:r>
            <a:r>
              <a:rPr lang="en-US" altLang="zh-TW" sz="2800" dirty="0"/>
              <a:t>(Generative Adversarial Network, GAN)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26475" y="816488"/>
            <a:ext cx="4872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https://ithelp.ithome.com.tw/articles/10196828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5022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7286" y="2182678"/>
            <a:ext cx="79948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test_generator</a:t>
            </a:r>
            <a:r>
              <a:rPr lang="en-US" altLang="zh-TW" sz="2400" dirty="0" smtClean="0"/>
              <a:t>(generator):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noise_input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np.random.uniform</a:t>
            </a:r>
            <a:r>
              <a:rPr lang="en-US" altLang="zh-TW" sz="2400" dirty="0" smtClean="0"/>
              <a:t>(-1.0, 1.0, size=[16, 100])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plot_images</a:t>
            </a:r>
            <a:r>
              <a:rPr lang="en-US" altLang="zh-TW" sz="2400" dirty="0" smtClean="0"/>
              <a:t>(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r>
              <a:rPr lang="en-US" altLang="zh-TW" sz="2400" dirty="0" smtClean="0"/>
              <a:t>,</a:t>
            </a:r>
          </a:p>
          <a:p>
            <a:r>
              <a:rPr lang="en-US" altLang="zh-TW" sz="2400" dirty="0" smtClean="0"/>
              <a:t>                </a:t>
            </a:r>
            <a:r>
              <a:rPr lang="en-US" altLang="zh-TW" sz="2400" dirty="0" err="1" smtClean="0"/>
              <a:t>noise_input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noise_input</a:t>
            </a:r>
            <a:r>
              <a:rPr lang="en-US" altLang="zh-TW" sz="2400" dirty="0" smtClean="0"/>
              <a:t>,</a:t>
            </a:r>
          </a:p>
          <a:p>
            <a:r>
              <a:rPr lang="en-US" altLang="zh-TW" sz="2400" dirty="0" smtClean="0"/>
              <a:t>                show=True,</a:t>
            </a:r>
          </a:p>
          <a:p>
            <a:r>
              <a:rPr lang="en-US" altLang="zh-TW" sz="2400" dirty="0" smtClean="0"/>
              <a:t>                </a:t>
            </a:r>
            <a:r>
              <a:rPr lang="en-US" altLang="zh-TW" sz="2400" dirty="0" err="1" smtClean="0"/>
              <a:t>model_name</a:t>
            </a:r>
            <a:r>
              <a:rPr lang="en-US" altLang="zh-TW" sz="2400" dirty="0" smtClean="0"/>
              <a:t>="</a:t>
            </a:r>
            <a:r>
              <a:rPr lang="en-US" altLang="zh-TW" sz="2400" dirty="0" err="1" smtClean="0"/>
              <a:t>test_outputs</a:t>
            </a:r>
            <a:r>
              <a:rPr lang="en-US" altLang="zh-TW" sz="2400" dirty="0" smtClean="0"/>
              <a:t>")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457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7437" y="2140969"/>
            <a:ext cx="65655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if __name__ == '__main__':</a:t>
            </a:r>
          </a:p>
          <a:p>
            <a:r>
              <a:rPr lang="en-US" altLang="zh-TW" sz="2000" dirty="0" smtClean="0"/>
              <a:t>    parser = </a:t>
            </a:r>
            <a:r>
              <a:rPr lang="en-US" altLang="zh-TW" sz="2000" dirty="0" err="1" smtClean="0"/>
              <a:t>argparse.ArgumentParser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    help_ = "Load generator h5 model with trained weights"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parser.add_argument</a:t>
            </a:r>
            <a:r>
              <a:rPr lang="en-US" altLang="zh-TW" sz="2000" dirty="0" smtClean="0"/>
              <a:t>("-g", "--generator", help=help_)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parser.parse_args</a:t>
            </a:r>
            <a:r>
              <a:rPr lang="en-US" altLang="zh-TW" sz="2000" dirty="0" smtClean="0"/>
              <a:t>()</a:t>
            </a:r>
          </a:p>
          <a:p>
            <a:r>
              <a:rPr lang="en-US" altLang="zh-TW" sz="2000" dirty="0" smtClean="0"/>
              <a:t>    if </a:t>
            </a:r>
            <a:r>
              <a:rPr lang="en-US" altLang="zh-TW" sz="2000" dirty="0" err="1" smtClean="0"/>
              <a:t>args.generator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        generator = </a:t>
            </a:r>
            <a:r>
              <a:rPr lang="en-US" altLang="zh-TW" sz="2000" dirty="0" err="1" smtClean="0"/>
              <a:t>load_model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args.generator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test_generator</a:t>
            </a:r>
            <a:r>
              <a:rPr lang="en-US" altLang="zh-TW" sz="2000" dirty="0" smtClean="0"/>
              <a:t>(generator)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</a:t>
            </a:r>
            <a:r>
              <a:rPr lang="en-US" altLang="zh-TW" sz="2000" dirty="0" err="1" smtClean="0"/>
              <a:t>build_and_train_models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85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5" y="1001154"/>
            <a:ext cx="8233531" cy="35214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022" y="185350"/>
            <a:ext cx="8167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生成對抗網路</a:t>
            </a:r>
            <a:r>
              <a:rPr lang="en-US" altLang="zh-TW" sz="2800" dirty="0"/>
              <a:t>(Generative Adversarial Network, GAN)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26475" y="816488"/>
            <a:ext cx="4872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https://ithelp.ithome.com.tw/articles/10196828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8263" y="4135394"/>
            <a:ext cx="288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生成器</a:t>
            </a:r>
            <a:r>
              <a:rPr lang="en-US" altLang="zh-TW" dirty="0"/>
              <a:t>(Generator, G)</a:t>
            </a:r>
            <a:r>
              <a:rPr lang="zh-TW" altLang="en-US" dirty="0"/>
              <a:t>，試圖使鑑別器</a:t>
            </a:r>
            <a:r>
              <a:rPr lang="en-US" altLang="zh-TW" dirty="0"/>
              <a:t>(Discriminator, D)</a:t>
            </a:r>
            <a:r>
              <a:rPr lang="zh-TW" altLang="en-US" dirty="0"/>
              <a:t>輸出最小化，判別失敗</a:t>
            </a:r>
          </a:p>
        </p:txBody>
      </p:sp>
      <p:sp>
        <p:nvSpPr>
          <p:cNvPr id="7" name="矩形 6"/>
          <p:cNvSpPr/>
          <p:nvPr/>
        </p:nvSpPr>
        <p:spPr>
          <a:xfrm>
            <a:off x="4263081" y="2899889"/>
            <a:ext cx="3455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鑑別器</a:t>
            </a:r>
            <a:r>
              <a:rPr lang="en-US" altLang="zh-TW" dirty="0"/>
              <a:t>(Discriminator, D)</a:t>
            </a:r>
            <a:r>
              <a:rPr lang="zh-TW" altLang="en-US" dirty="0"/>
              <a:t>，試圖讓自己的輸出最大化，判別成功</a:t>
            </a:r>
          </a:p>
        </p:txBody>
      </p:sp>
      <p:sp>
        <p:nvSpPr>
          <p:cNvPr id="8" name="矩形 7"/>
          <p:cNvSpPr/>
          <p:nvPr/>
        </p:nvSpPr>
        <p:spPr>
          <a:xfrm>
            <a:off x="557984" y="5590310"/>
            <a:ext cx="7410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訓練過程反覆進行，</a:t>
            </a:r>
            <a:r>
              <a:rPr lang="en-US" altLang="zh-TW" dirty="0"/>
              <a:t>GAN </a:t>
            </a:r>
            <a:r>
              <a:rPr lang="zh-TW" altLang="en-US" dirty="0"/>
              <a:t>兩個神經網路最後會收斂到一個平衡點，得到一個生成模型輸入隨機數字後可產生相似於 </a:t>
            </a:r>
            <a:r>
              <a:rPr lang="en-US" altLang="zh-TW" dirty="0"/>
              <a:t>MNIST </a:t>
            </a:r>
            <a:r>
              <a:rPr lang="zh-TW" altLang="en-US" dirty="0"/>
              <a:t>資料集的生成圖像。</a:t>
            </a:r>
          </a:p>
        </p:txBody>
      </p:sp>
    </p:spTree>
    <p:extLst>
      <p:ext uri="{BB962C8B-B14F-4D97-AF65-F5344CB8AC3E}">
        <p14:creationId xmlns:p14="http://schemas.microsoft.com/office/powerpoint/2010/main" val="26617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upload-images.jianshu.io/upload_images/4924206-1c80d3357e468685.png?imageMogr2/auto-orient/strip%7CimageView2/2/w/785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753463"/>
            <a:ext cx="8501134" cy="56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1229" y="2234971"/>
            <a:ext cx="4979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TF/</a:t>
            </a:r>
            <a:r>
              <a:rPr lang="en-US" altLang="zh-TW" sz="2800" dirty="0" err="1"/>
              <a:t>TF_GAN_MNIST_GOOD.ipynb</a:t>
            </a:r>
            <a:endParaRPr lang="en-US" altLang="zh-TW" sz="2800" dirty="0"/>
          </a:p>
        </p:txBody>
      </p:sp>
      <p:sp>
        <p:nvSpPr>
          <p:cNvPr id="3" name="矩形 2"/>
          <p:cNvSpPr/>
          <p:nvPr/>
        </p:nvSpPr>
        <p:spPr>
          <a:xfrm>
            <a:off x="1661387" y="4109307"/>
            <a:ext cx="6257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AI4high/</a:t>
            </a:r>
            <a:r>
              <a:rPr lang="en-US" altLang="zh-TW" sz="2800" dirty="0" err="1"/>
              <a:t>Keras_GAN_DCGAN_CGAN.ipynb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743045" y="3293989"/>
            <a:ext cx="230364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solidFill>
                  <a:srgbClr val="FFFF00"/>
                </a:solidFill>
              </a:rPr>
              <a:t>Keras</a:t>
            </a:r>
            <a:r>
              <a:rPr lang="en-US" altLang="zh-TW" sz="3600" dirty="0" smtClean="0">
                <a:solidFill>
                  <a:srgbClr val="FFFF00"/>
                </a:solidFill>
              </a:rPr>
              <a:t>::</a:t>
            </a:r>
            <a:r>
              <a:rPr lang="en-US" altLang="zh-TW" sz="3600" dirty="0">
                <a:solidFill>
                  <a:srgbClr val="FFFF00"/>
                </a:solidFill>
              </a:rPr>
              <a:t>GAN</a:t>
            </a:r>
          </a:p>
        </p:txBody>
      </p:sp>
      <p:sp>
        <p:nvSpPr>
          <p:cNvPr id="5" name="矩形 4"/>
          <p:cNvSpPr/>
          <p:nvPr/>
        </p:nvSpPr>
        <p:spPr>
          <a:xfrm>
            <a:off x="743045" y="1419653"/>
            <a:ext cx="334784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rgbClr val="FFFF00"/>
                </a:solidFill>
              </a:rPr>
              <a:t>Tensorflow</a:t>
            </a:r>
            <a:r>
              <a:rPr lang="en-US" altLang="zh-TW" sz="3600" dirty="0">
                <a:solidFill>
                  <a:srgbClr val="FFFF00"/>
                </a:solidFill>
              </a:rPr>
              <a:t>::GAN</a:t>
            </a:r>
          </a:p>
        </p:txBody>
      </p:sp>
    </p:spTree>
    <p:extLst>
      <p:ext uri="{BB962C8B-B14F-4D97-AF65-F5344CB8AC3E}">
        <p14:creationId xmlns:p14="http://schemas.microsoft.com/office/powerpoint/2010/main" val="348733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90" y="722753"/>
            <a:ext cx="7129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DCGAN</a:t>
            </a:r>
          </a:p>
          <a:p>
            <a:r>
              <a:rPr lang="zh-TW" altLang="en-US" dirty="0"/>
              <a:t>不到 </a:t>
            </a:r>
            <a:r>
              <a:rPr lang="en-US" altLang="zh-TW" dirty="0"/>
              <a:t>200 </a:t>
            </a:r>
            <a:r>
              <a:rPr lang="zh-TW" altLang="en-US" dirty="0"/>
              <a:t>行代碼，教你如何用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搭建生成對抗網路（</a:t>
            </a:r>
            <a:r>
              <a:rPr lang="en-US" altLang="zh-TW" dirty="0"/>
              <a:t>GAN</a:t>
            </a:r>
            <a:r>
              <a:rPr lang="zh-TW" altLang="en-US" dirty="0" smtClean="0"/>
              <a:t>）</a:t>
            </a:r>
            <a:endParaRPr lang="zh-TW" altLang="en-US" dirty="0"/>
          </a:p>
          <a:p>
            <a:r>
              <a:rPr lang="en-US" altLang="zh-TW" dirty="0"/>
              <a:t>https://</a:t>
            </a:r>
            <a:r>
              <a:rPr lang="en-US" altLang="zh-TW" dirty="0" smtClean="0"/>
              <a:t>www.leiphone.com/news/201703/Y5vnDSV9uIJIQzQm.html</a:t>
            </a:r>
            <a:endParaRPr lang="en-US" altLang="zh-TW" dirty="0"/>
          </a:p>
          <a:p>
            <a:r>
              <a:rPr lang="en-US" altLang="zh-TW" dirty="0"/>
              <a:t>DCGAN on MNIST using </a:t>
            </a:r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38893" y="162465"/>
            <a:ext cx="2303644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600" dirty="0" err="1" smtClean="0">
                <a:solidFill>
                  <a:srgbClr val="FFFF00"/>
                </a:solidFill>
              </a:rPr>
              <a:t>Keras</a:t>
            </a:r>
            <a:r>
              <a:rPr lang="en-US" altLang="zh-TW" sz="3600" dirty="0" smtClean="0">
                <a:solidFill>
                  <a:srgbClr val="FFFF00"/>
                </a:solidFill>
              </a:rPr>
              <a:t>::</a:t>
            </a:r>
            <a:r>
              <a:rPr lang="en-US" altLang="zh-TW" sz="3600" dirty="0">
                <a:solidFill>
                  <a:srgbClr val="FFFF00"/>
                </a:solidFill>
              </a:rPr>
              <a:t>GAN</a:t>
            </a:r>
          </a:p>
        </p:txBody>
      </p:sp>
      <p:sp>
        <p:nvSpPr>
          <p:cNvPr id="4" name="矩形 3"/>
          <p:cNvSpPr/>
          <p:nvPr/>
        </p:nvSpPr>
        <p:spPr>
          <a:xfrm>
            <a:off x="257012" y="162465"/>
            <a:ext cx="203132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rgbClr val="FFFF00"/>
                </a:solidFill>
              </a:rPr>
              <a:t>其他測</a:t>
            </a:r>
            <a:r>
              <a:rPr lang="zh-TW" altLang="en-US" sz="3600" dirty="0">
                <a:solidFill>
                  <a:srgbClr val="FFFF00"/>
                </a:solidFill>
              </a:rPr>
              <a:t>試</a:t>
            </a:r>
            <a:endParaRPr lang="en-US" altLang="zh-TW" sz="36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1296" y="439464"/>
            <a:ext cx="359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AI4high/</a:t>
            </a:r>
            <a:r>
              <a:rPr lang="en-US" altLang="zh-TW" dirty="0" err="1"/>
              <a:t>Keras_DCGAN_MNIST.ipynb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3063" t="15695" r="43333" b="12786"/>
          <a:stretch/>
        </p:blipFill>
        <p:spPr>
          <a:xfrm>
            <a:off x="316030" y="1923082"/>
            <a:ext cx="3944613" cy="45474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8109" t="15696" r="43963" b="16112"/>
          <a:stretch/>
        </p:blipFill>
        <p:spPr>
          <a:xfrm>
            <a:off x="4490176" y="1665272"/>
            <a:ext cx="3828144" cy="50630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32273" y="162465"/>
            <a:ext cx="304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Keras_DCGAN_MNIST_2.ipynb</a:t>
            </a:r>
          </a:p>
        </p:txBody>
      </p:sp>
    </p:spTree>
    <p:extLst>
      <p:ext uri="{BB962C8B-B14F-4D97-AF65-F5344CB8AC3E}">
        <p14:creationId xmlns:p14="http://schemas.microsoft.com/office/powerpoint/2010/main" val="413972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016074" y="2921168"/>
            <a:ext cx="56005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::GAN</a:t>
            </a:r>
            <a:endParaRPr lang="en-US" altLang="zh-TW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63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7218" y="682367"/>
            <a:ext cx="6307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Generative Adversarial Nets in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https://wiseodd.github.io/techblog/2016/09/17/gan-tensorflow/</a:t>
            </a:r>
            <a:endParaRPr lang="zh-TW" altLang="en-US" dirty="0"/>
          </a:p>
        </p:txBody>
      </p:sp>
      <p:pic>
        <p:nvPicPr>
          <p:cNvPr id="2050" name="Picture 2" descr="GAN trainin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89" y="2663009"/>
            <a:ext cx="31432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53" y="2663009"/>
            <a:ext cx="3378970" cy="32011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9889" y="2159695"/>
            <a:ext cx="3332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TF/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TF_GAN_MNIST_GOOD.ipynb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7218" y="1328698"/>
            <a:ext cx="5083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https://github.com/wiseodd/generative-models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6583" y="6325803"/>
            <a:ext cx="594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https://blog.csdn.net/u012223913/article/details/75051516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6583" y="5996458"/>
            <a:ext cx="429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https://www.jianshu.com/p/08abd788d598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6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2716</TotalTime>
  <Words>2094</Words>
  <Application>Microsoft Office PowerPoint</Application>
  <PresentationFormat>如螢幕大小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AI4High::從資料科學到機器學習與人工智慧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AI4High::GAN</dc:title>
  <dc:creator>BREAKALLCTF{Letmeseesee}</dc:creator>
  <cp:lastModifiedBy>BREAKALLCTF{Letmeseesee}</cp:lastModifiedBy>
  <cp:revision>22</cp:revision>
  <dcterms:created xsi:type="dcterms:W3CDTF">2019-05-12T08:14:51Z</dcterms:created>
  <dcterms:modified xsi:type="dcterms:W3CDTF">2019-06-01T05:20:17Z</dcterms:modified>
</cp:coreProperties>
</file>