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Gill Sans MT" panose="020B0502020104020203"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emanth\OneDrive\Desktop\New%20folder%20(2)\Data%20bas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base.xlsx]Pivot Table!PivotTable1</c:name>
    <c:fmtId val="-1"/>
  </c:pivotSource>
  <c:chart>
    <c:autoTitleDeleted val="1"/>
    <c:pivotFmts>
      <c:pivotFmt>
        <c:idx val="0"/>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'Pivot Table'!$B$3:$B$4</c:f>
              <c:strCache>
                <c:ptCount val="1"/>
                <c:pt idx="0">
                  <c:v>HIGH</c:v>
                </c:pt>
              </c:strCache>
            </c:strRef>
          </c:tx>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 Table'!$A$5:$A$19</c:f>
              <c:strCache>
                <c:ptCount val="14"/>
                <c:pt idx="0">
                  <c:v>DKD</c:v>
                </c:pt>
                <c:pt idx="1">
                  <c:v>SHYAM CO</c:v>
                </c:pt>
                <c:pt idx="2">
                  <c:v>ADIU</c:v>
                </c:pt>
                <c:pt idx="3">
                  <c:v>EMP</c:v>
                </c:pt>
                <c:pt idx="4">
                  <c:v>JBL</c:v>
                </c:pt>
                <c:pt idx="5">
                  <c:v>TIME</c:v>
                </c:pt>
                <c:pt idx="6">
                  <c:v>RAT</c:v>
                </c:pt>
                <c:pt idx="7">
                  <c:v>ISD</c:v>
                </c:pt>
                <c:pt idx="8">
                  <c:v>II</c:v>
                </c:pt>
                <c:pt idx="9">
                  <c:v>WRE</c:v>
                </c:pt>
                <c:pt idx="10">
                  <c:v>GEN</c:v>
                </c:pt>
                <c:pt idx="11">
                  <c:v>CCR</c:v>
                </c:pt>
                <c:pt idx="12">
                  <c:v>TVS</c:v>
                </c:pt>
                <c:pt idx="13">
                  <c:v>WBL</c:v>
                </c:pt>
              </c:strCache>
            </c:strRef>
          </c:cat>
          <c:val>
            <c:numRef>
              <c:f>'Pivot Table'!$B$5:$B$19</c:f>
              <c:numCache>
                <c:formatCode>General</c:formatCode>
                <c:ptCount val="14"/>
                <c:pt idx="0">
                  <c:v>1</c:v>
                </c:pt>
                <c:pt idx="1">
                  <c:v>41</c:v>
                </c:pt>
                <c:pt idx="2">
                  <c:v>45</c:v>
                </c:pt>
                <c:pt idx="3">
                  <c:v>35</c:v>
                </c:pt>
                <c:pt idx="4">
                  <c:v>11</c:v>
                </c:pt>
                <c:pt idx="5">
                  <c:v>37</c:v>
                </c:pt>
                <c:pt idx="6">
                  <c:v>31</c:v>
                </c:pt>
                <c:pt idx="7">
                  <c:v>40</c:v>
                </c:pt>
                <c:pt idx="8">
                  <c:v>37</c:v>
                </c:pt>
                <c:pt idx="9">
                  <c:v>7</c:v>
                </c:pt>
                <c:pt idx="10">
                  <c:v>4</c:v>
                </c:pt>
                <c:pt idx="11">
                  <c:v>44</c:v>
                </c:pt>
                <c:pt idx="12">
                  <c:v>44</c:v>
                </c:pt>
                <c:pt idx="13">
                  <c:v>40</c:v>
                </c:pt>
              </c:numCache>
            </c:numRef>
          </c:val>
          <c:extLst>
            <c:ext xmlns:c16="http://schemas.microsoft.com/office/drawing/2014/chart" uri="{C3380CC4-5D6E-409C-BE32-E72D297353CC}">
              <c16:uniqueId val="{00000000-E8D9-485A-AEE4-07397210E4A4}"/>
            </c:ext>
          </c:extLst>
        </c:ser>
        <c:ser>
          <c:idx val="1"/>
          <c:order val="1"/>
          <c:tx>
            <c:strRef>
              <c:f>'Pivot Table'!$C$3:$C$4</c:f>
              <c:strCache>
                <c:ptCount val="1"/>
                <c:pt idx="0">
                  <c:v>LOW</c:v>
                </c:pt>
              </c:strCache>
            </c:strRef>
          </c:tx>
          <c:spPr>
            <a:solidFill>
              <a:schemeClr val="accent2">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 Table'!$A$5:$A$19</c:f>
              <c:strCache>
                <c:ptCount val="14"/>
                <c:pt idx="0">
                  <c:v>DKD</c:v>
                </c:pt>
                <c:pt idx="1">
                  <c:v>SHYAM CO</c:v>
                </c:pt>
                <c:pt idx="2">
                  <c:v>ADIU</c:v>
                </c:pt>
                <c:pt idx="3">
                  <c:v>EMP</c:v>
                </c:pt>
                <c:pt idx="4">
                  <c:v>JBL</c:v>
                </c:pt>
                <c:pt idx="5">
                  <c:v>TIME</c:v>
                </c:pt>
                <c:pt idx="6">
                  <c:v>RAT</c:v>
                </c:pt>
                <c:pt idx="7">
                  <c:v>ISD</c:v>
                </c:pt>
                <c:pt idx="8">
                  <c:v>II</c:v>
                </c:pt>
                <c:pt idx="9">
                  <c:v>WRE</c:v>
                </c:pt>
                <c:pt idx="10">
                  <c:v>GEN</c:v>
                </c:pt>
                <c:pt idx="11">
                  <c:v>CCR</c:v>
                </c:pt>
                <c:pt idx="12">
                  <c:v>TVS</c:v>
                </c:pt>
                <c:pt idx="13">
                  <c:v>WBL</c:v>
                </c:pt>
              </c:strCache>
            </c:strRef>
          </c:cat>
          <c:val>
            <c:numRef>
              <c:f>'Pivot Table'!$C$5:$C$19</c:f>
              <c:numCache>
                <c:formatCode>General</c:formatCode>
                <c:ptCount val="14"/>
                <c:pt idx="0">
                  <c:v>1</c:v>
                </c:pt>
                <c:pt idx="1">
                  <c:v>81</c:v>
                </c:pt>
                <c:pt idx="2">
                  <c:v>80</c:v>
                </c:pt>
                <c:pt idx="3">
                  <c:v>74</c:v>
                </c:pt>
                <c:pt idx="4">
                  <c:v>17</c:v>
                </c:pt>
                <c:pt idx="5">
                  <c:v>69</c:v>
                </c:pt>
                <c:pt idx="6">
                  <c:v>77</c:v>
                </c:pt>
                <c:pt idx="7">
                  <c:v>78</c:v>
                </c:pt>
                <c:pt idx="8">
                  <c:v>75</c:v>
                </c:pt>
                <c:pt idx="9">
                  <c:v>18</c:v>
                </c:pt>
                <c:pt idx="10">
                  <c:v>4</c:v>
                </c:pt>
                <c:pt idx="11">
                  <c:v>74</c:v>
                </c:pt>
                <c:pt idx="12">
                  <c:v>67</c:v>
                </c:pt>
                <c:pt idx="13">
                  <c:v>71</c:v>
                </c:pt>
              </c:numCache>
            </c:numRef>
          </c:val>
          <c:extLst>
            <c:ext xmlns:c16="http://schemas.microsoft.com/office/drawing/2014/chart" uri="{C3380CC4-5D6E-409C-BE32-E72D297353CC}">
              <c16:uniqueId val="{00000001-E8D9-485A-AEE4-07397210E4A4}"/>
            </c:ext>
          </c:extLst>
        </c:ser>
        <c:ser>
          <c:idx val="2"/>
          <c:order val="2"/>
          <c:tx>
            <c:strRef>
              <c:f>'Pivot Table'!$D$3:$D$4</c:f>
              <c:strCache>
                <c:ptCount val="1"/>
                <c:pt idx="0">
                  <c:v>MEDIUM</c:v>
                </c:pt>
              </c:strCache>
            </c:strRef>
          </c:tx>
          <c:spPr>
            <a:solidFill>
              <a:schemeClr val="accent3">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 Table'!$A$5:$A$19</c:f>
              <c:strCache>
                <c:ptCount val="14"/>
                <c:pt idx="0">
                  <c:v>DKD</c:v>
                </c:pt>
                <c:pt idx="1">
                  <c:v>SHYAM CO</c:v>
                </c:pt>
                <c:pt idx="2">
                  <c:v>ADIU</c:v>
                </c:pt>
                <c:pt idx="3">
                  <c:v>EMP</c:v>
                </c:pt>
                <c:pt idx="4">
                  <c:v>JBL</c:v>
                </c:pt>
                <c:pt idx="5">
                  <c:v>TIME</c:v>
                </c:pt>
                <c:pt idx="6">
                  <c:v>RAT</c:v>
                </c:pt>
                <c:pt idx="7">
                  <c:v>ISD</c:v>
                </c:pt>
                <c:pt idx="8">
                  <c:v>II</c:v>
                </c:pt>
                <c:pt idx="9">
                  <c:v>WRE</c:v>
                </c:pt>
                <c:pt idx="10">
                  <c:v>GEN</c:v>
                </c:pt>
                <c:pt idx="11">
                  <c:v>CCR</c:v>
                </c:pt>
                <c:pt idx="12">
                  <c:v>TVS</c:v>
                </c:pt>
                <c:pt idx="13">
                  <c:v>WBL</c:v>
                </c:pt>
              </c:strCache>
            </c:strRef>
          </c:cat>
          <c:val>
            <c:numRef>
              <c:f>'Pivot Table'!$D$5:$D$19</c:f>
              <c:numCache>
                <c:formatCode>General</c:formatCode>
                <c:ptCount val="14"/>
                <c:pt idx="1">
                  <c:v>149</c:v>
                </c:pt>
                <c:pt idx="2">
                  <c:v>145</c:v>
                </c:pt>
                <c:pt idx="3">
                  <c:v>157</c:v>
                </c:pt>
                <c:pt idx="4">
                  <c:v>3</c:v>
                </c:pt>
                <c:pt idx="5">
                  <c:v>154</c:v>
                </c:pt>
                <c:pt idx="6">
                  <c:v>158</c:v>
                </c:pt>
                <c:pt idx="7">
                  <c:v>154</c:v>
                </c:pt>
                <c:pt idx="8">
                  <c:v>151</c:v>
                </c:pt>
                <c:pt idx="9">
                  <c:v>1</c:v>
                </c:pt>
                <c:pt idx="10">
                  <c:v>5</c:v>
                </c:pt>
                <c:pt idx="11">
                  <c:v>152</c:v>
                </c:pt>
                <c:pt idx="12">
                  <c:v>151</c:v>
                </c:pt>
                <c:pt idx="13">
                  <c:v>147</c:v>
                </c:pt>
              </c:numCache>
            </c:numRef>
          </c:val>
          <c:extLst>
            <c:ext xmlns:c16="http://schemas.microsoft.com/office/drawing/2014/chart" uri="{C3380CC4-5D6E-409C-BE32-E72D297353CC}">
              <c16:uniqueId val="{00000002-E8D9-485A-AEE4-07397210E4A4}"/>
            </c:ext>
          </c:extLst>
        </c:ser>
        <c:ser>
          <c:idx val="3"/>
          <c:order val="3"/>
          <c:tx>
            <c:strRef>
              <c:f>'Pivot Table'!$E$3:$E$4</c:f>
              <c:strCache>
                <c:ptCount val="1"/>
                <c:pt idx="0">
                  <c:v>VERY HIGH</c:v>
                </c:pt>
              </c:strCache>
            </c:strRef>
          </c:tx>
          <c:spPr>
            <a:solidFill>
              <a:schemeClr val="accent4">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 Table'!$A$5:$A$19</c:f>
              <c:strCache>
                <c:ptCount val="14"/>
                <c:pt idx="0">
                  <c:v>DKD</c:v>
                </c:pt>
                <c:pt idx="1">
                  <c:v>SHYAM CO</c:v>
                </c:pt>
                <c:pt idx="2">
                  <c:v>ADIU</c:v>
                </c:pt>
                <c:pt idx="3">
                  <c:v>EMP</c:v>
                </c:pt>
                <c:pt idx="4">
                  <c:v>JBL</c:v>
                </c:pt>
                <c:pt idx="5">
                  <c:v>TIME</c:v>
                </c:pt>
                <c:pt idx="6">
                  <c:v>RAT</c:v>
                </c:pt>
                <c:pt idx="7">
                  <c:v>ISD</c:v>
                </c:pt>
                <c:pt idx="8">
                  <c:v>II</c:v>
                </c:pt>
                <c:pt idx="9">
                  <c:v>WRE</c:v>
                </c:pt>
                <c:pt idx="10">
                  <c:v>GEN</c:v>
                </c:pt>
                <c:pt idx="11">
                  <c:v>CCR</c:v>
                </c:pt>
                <c:pt idx="12">
                  <c:v>TVS</c:v>
                </c:pt>
                <c:pt idx="13">
                  <c:v>WBL</c:v>
                </c:pt>
              </c:strCache>
            </c:strRef>
          </c:cat>
          <c:val>
            <c:numRef>
              <c:f>'Pivot Table'!$E$5:$E$19</c:f>
              <c:numCache>
                <c:formatCode>General</c:formatCode>
                <c:ptCount val="14"/>
                <c:pt idx="1">
                  <c:v>18</c:v>
                </c:pt>
                <c:pt idx="2">
                  <c:v>29</c:v>
                </c:pt>
                <c:pt idx="3">
                  <c:v>30</c:v>
                </c:pt>
                <c:pt idx="4">
                  <c:v>2</c:v>
                </c:pt>
                <c:pt idx="5">
                  <c:v>27</c:v>
                </c:pt>
                <c:pt idx="6">
                  <c:v>30</c:v>
                </c:pt>
                <c:pt idx="7">
                  <c:v>21</c:v>
                </c:pt>
                <c:pt idx="8">
                  <c:v>30</c:v>
                </c:pt>
                <c:pt idx="9">
                  <c:v>3</c:v>
                </c:pt>
                <c:pt idx="10">
                  <c:v>2</c:v>
                </c:pt>
                <c:pt idx="11">
                  <c:v>27</c:v>
                </c:pt>
                <c:pt idx="12">
                  <c:v>24</c:v>
                </c:pt>
                <c:pt idx="13">
                  <c:v>27</c:v>
                </c:pt>
              </c:numCache>
            </c:numRef>
          </c:val>
          <c:extLst>
            <c:ext xmlns:c16="http://schemas.microsoft.com/office/drawing/2014/chart" uri="{C3380CC4-5D6E-409C-BE32-E72D297353CC}">
              <c16:uniqueId val="{00000003-E8D9-485A-AEE4-07397210E4A4}"/>
            </c:ext>
          </c:extLst>
        </c:ser>
        <c:dLbls>
          <c:showLegendKey val="0"/>
          <c:showVal val="1"/>
          <c:showCatName val="0"/>
          <c:showSerName val="0"/>
          <c:showPercent val="0"/>
          <c:showBubbleSize val="0"/>
        </c:dLbls>
        <c:gapWidth val="150"/>
        <c:shape val="box"/>
        <c:axId val="138635519"/>
        <c:axId val="138639839"/>
        <c:axId val="0"/>
      </c:bar3DChart>
      <c:catAx>
        <c:axId val="138635519"/>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8639839"/>
        <c:crosses val="autoZero"/>
        <c:auto val="1"/>
        <c:lblAlgn val="ctr"/>
        <c:lblOffset val="100"/>
        <c:noMultiLvlLbl val="0"/>
      </c:catAx>
      <c:valAx>
        <c:axId val="138639839"/>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8635519"/>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rtl="0">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744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58338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33848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293087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732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576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0359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06708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831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2454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90399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4723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38100" lvl="0" indent="0" algn="l"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374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title"/>
          </p:nvPr>
        </p:nvSpPr>
        <p:spPr>
          <a:xfrm>
            <a:off x="78657" y="28575"/>
            <a:ext cx="9849402" cy="10015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sp>
        <p:nvSpPr>
          <p:cNvPr id="1048601" name="Google Shape;65;p7"/>
          <p:cNvSpPr txBox="1">
            <a:spLocks noGrp="1"/>
          </p:cNvSpPr>
          <p:nvPr>
            <p:ph type="sldNum" sz="quarter"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Edwin. A.J</a:t>
            </a:r>
          </a:p>
          <a:p>
            <a:r>
              <a:rPr lang="en-US" sz="2400" dirty="0">
                <a:solidFill>
                  <a:schemeClr val="dk1"/>
                </a:solidFill>
                <a:latin typeface="Calibri"/>
                <a:ea typeface="Calibri"/>
                <a:cs typeface="Calibri"/>
                <a:sym typeface="Calibri"/>
              </a:rPr>
              <a:t>REGISTER NO      : 122203665 (</a:t>
            </a:r>
            <a:r>
              <a:rPr lang="en-US" sz="2000" dirty="0"/>
              <a:t>ansunm1611d22cp011)</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2400" dirty="0">
                <a:latin typeface="Calibri" panose="020F0502020204030204" pitchFamily="34" charset="0"/>
                <a:ea typeface="Calibri" panose="020F0502020204030204" pitchFamily="34" charset="0"/>
                <a:cs typeface="Calibri" panose="020F0502020204030204" pitchFamily="34" charset="0"/>
              </a:rPr>
              <a:t>Corporate Secretaryship </a:t>
            </a:r>
            <a:endParaRPr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graphicFrame>
        <p:nvGraphicFramePr>
          <p:cNvPr id="2" name="Chart 1">
            <a:extLst>
              <a:ext uri="{FF2B5EF4-FFF2-40B4-BE49-F238E27FC236}">
                <a16:creationId xmlns:a16="http://schemas.microsoft.com/office/drawing/2014/main" id="{D4505107-4BCA-2CB5-2362-DD7E2B5E6805}"/>
              </a:ext>
            </a:extLst>
          </p:cNvPr>
          <p:cNvGraphicFramePr>
            <a:graphicFrameLocks/>
          </p:cNvGraphicFramePr>
          <p:nvPr>
            <p:extLst>
              <p:ext uri="{D42A27DB-BD31-4B8C-83A1-F6EECF244321}">
                <p14:modId xmlns:p14="http://schemas.microsoft.com/office/powerpoint/2010/main" val="1121395287"/>
              </p:ext>
            </p:extLst>
          </p:nvPr>
        </p:nvGraphicFramePr>
        <p:xfrm>
          <a:off x="578936" y="1323975"/>
          <a:ext cx="9003214" cy="44958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sp>
        <p:nvSpPr>
          <p:cNvPr id="1048673" name="Google Shape;160;p1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sp>
        <p:nvSpPr>
          <p:cNvPr id="1048681" name="Google Shape;172;p1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156</TotalTime>
  <Words>698</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Roboto</vt:lpstr>
      <vt:lpstr>Arial</vt:lpstr>
      <vt:lpstr>Trebuchet MS</vt:lpstr>
      <vt:lpstr>Calibri</vt:lpstr>
      <vt:lpstr>Gill Sans MT</vt:lpstr>
      <vt:lpstr>Times New Roman</vt:lpstr>
      <vt:lpstr>Gallery</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Fredrick Raj</cp:lastModifiedBy>
  <cp:revision>18</cp:revision>
  <dcterms:created xsi:type="dcterms:W3CDTF">2024-09-01T02:42:38Z</dcterms:created>
  <dcterms:modified xsi:type="dcterms:W3CDTF">2024-09-22T19:28:41Z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