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0" r:id="rId6"/>
    <p:sldId id="281" r:id="rId7"/>
    <p:sldId id="283" r:id="rId8"/>
    <p:sldId id="282" r:id="rId9"/>
    <p:sldId id="285" r:id="rId10"/>
    <p:sldId id="284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27/09/2022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27/09/2022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Normalizaci%C3%B3n_de_bases_de_datos#Primera_Forma_Normal_(1FN)" TargetMode="External"/><Relationship Id="rId2" Type="http://schemas.openxmlformats.org/officeDocument/2006/relationships/hyperlink" Target="http://alimentos.web.unq.edu.ar/wp-content/uploads/sites/87/2018/05/Normalizacion_3ra_Part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player.es/slide/2261875/" TargetMode="External"/><Relationship Id="rId4" Type="http://schemas.openxmlformats.org/officeDocument/2006/relationships/hyperlink" Target="http://www3.uacj.mx/CGTI/CDTE/JPM/Documents/IIT/Normalizacion/Normalizacion-TERCER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Normalización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347067"/>
            <a:ext cx="2819437" cy="837409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es-ES" sz="2300" dirty="0"/>
              <a:t>Edwin Nicolas Tarazona Morales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0328-9166-B61B-8D03-E4DCC01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NORMALIZACION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CAF0CC-8575-09AA-E9D4-D659BC01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normalizacion</a:t>
            </a:r>
            <a:r>
              <a:rPr lang="en-US" dirty="0"/>
              <a:t> reduce la </a:t>
            </a:r>
            <a:r>
              <a:rPr lang="en-US" dirty="0" err="1"/>
              <a:t>redundancia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simplificar</a:t>
            </a:r>
            <a:r>
              <a:rPr lang="en-US" dirty="0"/>
              <a:t> las </a:t>
            </a:r>
            <a:r>
              <a:rPr lang="en-US" dirty="0" err="1"/>
              <a:t>dependencia</a:t>
            </a:r>
            <a:r>
              <a:rPr lang="en-US" dirty="0"/>
              <a:t> que </a:t>
            </a:r>
            <a:r>
              <a:rPr lang="en-US" dirty="0" err="1"/>
              <a:t>existe</a:t>
            </a:r>
            <a:r>
              <a:rPr lang="en-US" dirty="0"/>
              <a:t> entre </a:t>
            </a:r>
            <a:r>
              <a:rPr lang="en-US" dirty="0" err="1"/>
              <a:t>columnas</a:t>
            </a:r>
            <a:r>
              <a:rPr lang="en-US" dirty="0"/>
              <a:t>,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acumulativa</a:t>
            </a:r>
            <a:r>
              <a:rPr lang="en-US" dirty="0"/>
              <a:t> </a:t>
            </a:r>
            <a:r>
              <a:rPr lang="en-US" dirty="0" err="1"/>
              <a:t>osea</a:t>
            </a:r>
            <a:r>
              <a:rPr lang="en-US" dirty="0"/>
              <a:t> que la forma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incluye</a:t>
            </a:r>
            <a:r>
              <a:rPr lang="en-US" dirty="0"/>
              <a:t> a la </a:t>
            </a:r>
            <a:r>
              <a:rPr lang="en-US" dirty="0" err="1"/>
              <a:t>primera</a:t>
            </a:r>
            <a:r>
              <a:rPr lang="en-US" dirty="0"/>
              <a:t>, la </a:t>
            </a:r>
            <a:r>
              <a:rPr lang="en-US" dirty="0" err="1"/>
              <a:t>tercera</a:t>
            </a:r>
            <a:r>
              <a:rPr lang="en-US" dirty="0"/>
              <a:t> a la </a:t>
            </a:r>
            <a:r>
              <a:rPr lang="en-US" dirty="0" err="1"/>
              <a:t>segunda</a:t>
            </a:r>
            <a:r>
              <a:rPr lang="en-US" dirty="0"/>
              <a:t> y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sucesivamente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681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6DC5C-E981-D122-EAD3-B3D6B41C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Formas</a:t>
            </a:r>
            <a:r>
              <a:rPr lang="en-US" dirty="0"/>
              <a:t>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AA7B5-6094-F598-C712-F58B37DE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Primera forma:</a:t>
            </a:r>
            <a:r>
              <a:rPr lang="es-CO" dirty="0"/>
              <a:t> Esta forma elimina los datos repetidos en una base de datos, y hay que tener en cuenta que una tabla se encuentra en esta forma cuando no repite columnas y un atributo es atómico e indivisible.</a:t>
            </a:r>
          </a:p>
          <a:p>
            <a:r>
              <a:rPr lang="es-CO" dirty="0"/>
              <a:t>Segunda forma: la dependencia funcional dice que debe existir una dependencia entre los atributos que no son claves principales dependen de la única clave principal.</a:t>
            </a:r>
          </a:p>
          <a:p>
            <a:r>
              <a:rPr lang="es-CO" dirty="0"/>
              <a:t>Tercera forma:</a:t>
            </a:r>
            <a:r>
              <a:rPr lang="en-US" dirty="0"/>
              <a:t>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err="1"/>
              <a:t>transitiva</a:t>
            </a:r>
            <a:r>
              <a:rPr lang="en-US" dirty="0"/>
              <a:t>, </a:t>
            </a:r>
            <a:r>
              <a:rPr lang="en-US" dirty="0" err="1"/>
              <a:t>donde</a:t>
            </a:r>
            <a:r>
              <a:rPr lang="en-US" dirty="0"/>
              <a:t> 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dependencia</a:t>
            </a:r>
            <a:r>
              <a:rPr lang="en-US" dirty="0"/>
              <a:t> functional entre X=&gt;Z </a:t>
            </a:r>
            <a:r>
              <a:rPr lang="en-US" dirty="0" err="1"/>
              <a:t>pero</a:t>
            </a:r>
            <a:r>
              <a:rPr lang="en-US" dirty="0"/>
              <a:t> Z no es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dependiente</a:t>
            </a:r>
            <a:r>
              <a:rPr lang="en-US" dirty="0"/>
              <a:t> de X,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un </a:t>
            </a:r>
            <a:r>
              <a:rPr lang="en-US" dirty="0" err="1"/>
              <a:t>tercer</a:t>
            </a:r>
            <a:r>
              <a:rPr lang="en-US" dirty="0"/>
              <a:t> conjunto X=&gt;Y </a:t>
            </a:r>
            <a:r>
              <a:rPr lang="en-US" dirty="0" err="1"/>
              <a:t>donde</a:t>
            </a:r>
            <a:r>
              <a:rPr lang="en-US" dirty="0"/>
              <a:t> Y=&gt;Z.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323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0CBFC-1F9B-2FFD-124D-127B7B66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32208"/>
            <a:ext cx="10447964" cy="6127983"/>
          </a:xfrm>
        </p:spPr>
        <p:txBody>
          <a:bodyPr/>
          <a:lstStyle/>
          <a:p>
            <a:r>
              <a:rPr lang="en-US" dirty="0" err="1"/>
              <a:t>Cuarta</a:t>
            </a:r>
            <a:r>
              <a:rPr lang="en-US" dirty="0"/>
              <a:t> forma: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err="1"/>
              <a:t>multivalor</a:t>
            </a:r>
            <a:r>
              <a:rPr lang="en-US" dirty="0"/>
              <a:t>, la </a:t>
            </a:r>
            <a:r>
              <a:rPr lang="en-US" dirty="0" err="1"/>
              <a:t>cual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restriccion</a:t>
            </a:r>
            <a:r>
              <a:rPr lang="en-US" dirty="0"/>
              <a:t> entre 2 conjuntos de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, que require que </a:t>
            </a:r>
            <a:r>
              <a:rPr lang="en-US" dirty="0" err="1"/>
              <a:t>ciertas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esten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</a:t>
            </a:r>
            <a:r>
              <a:rPr lang="en-US" dirty="0">
                <a:sym typeface="Wingdings" panose="05000000000000000000" pitchFamily="2" charset="2"/>
              </a:rPr>
              <a:t>(A,C) </a:t>
            </a:r>
            <a:r>
              <a:rPr lang="en-US" dirty="0" err="1">
                <a:sym typeface="Wingdings" panose="05000000000000000000" pitchFamily="2" charset="2"/>
              </a:rPr>
              <a:t>pero</a:t>
            </a:r>
            <a:r>
              <a:rPr lang="en-US" dirty="0">
                <a:sym typeface="Wingdings" panose="05000000000000000000" pitchFamily="2" charset="2"/>
              </a:rPr>
              <a:t> B </a:t>
            </a:r>
            <a:r>
              <a:rPr lang="en-US" dirty="0" err="1">
                <a:sym typeface="Wingdings" panose="05000000000000000000" pitchFamily="2" charset="2"/>
              </a:rPr>
              <a:t>depende</a:t>
            </a:r>
            <a:r>
              <a:rPr lang="en-US" dirty="0">
                <a:sym typeface="Wingdings" panose="05000000000000000000" pitchFamily="2" charset="2"/>
              </a:rPr>
              <a:t> solo de A y es </a:t>
            </a:r>
            <a:r>
              <a:rPr lang="en-US" dirty="0" err="1">
                <a:sym typeface="Wingdings" panose="05000000000000000000" pitchFamily="2" charset="2"/>
              </a:rPr>
              <a:t>independiente</a:t>
            </a:r>
            <a:r>
              <a:rPr lang="en-US" dirty="0">
                <a:sym typeface="Wingdings" panose="05000000000000000000" pitchFamily="2" charset="2"/>
              </a:rPr>
              <a:t> de C.</a:t>
            </a:r>
            <a:endParaRPr lang="en-US" dirty="0"/>
          </a:p>
          <a:p>
            <a:r>
              <a:rPr lang="en-US" dirty="0"/>
              <a:t>Quinta forma: La </a:t>
            </a:r>
            <a:r>
              <a:rPr lang="en-US" dirty="0" err="1"/>
              <a:t>relacion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r>
              <a:rPr lang="en-US" dirty="0"/>
              <a:t> de reunion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claves </a:t>
            </a:r>
            <a:r>
              <a:rPr lang="en-US" dirty="0" err="1"/>
              <a:t>candidatas</a:t>
            </a:r>
            <a:r>
              <a:rPr lang="en-US" dirty="0"/>
              <a:t>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322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AEB5-B7D9-A8C3-520A-FC3B5154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72D8AD-508C-C631-D738-766380D7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8" y="1694576"/>
            <a:ext cx="11174137" cy="4437776"/>
          </a:xfrm>
        </p:spPr>
        <p:txBody>
          <a:bodyPr/>
          <a:lstStyle/>
          <a:p>
            <a:r>
              <a:rPr lang="en-US" dirty="0"/>
              <a:t>Forma Normal: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CCE73A-3CAC-656A-8D48-48550ED2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370982"/>
            <a:ext cx="6654394" cy="137050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5CBC9EE-62D4-A6DB-937D-D3F47E114E15}"/>
              </a:ext>
            </a:extLst>
          </p:cNvPr>
          <p:cNvSpPr txBox="1"/>
          <p:nvPr/>
        </p:nvSpPr>
        <p:spPr>
          <a:xfrm>
            <a:off x="913795" y="392240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table </a:t>
            </a:r>
            <a:r>
              <a:rPr lang="en-US" dirty="0" err="1"/>
              <a:t>presenta</a:t>
            </a:r>
            <a:r>
              <a:rPr lang="en-US" dirty="0"/>
              <a:t> un </a:t>
            </a:r>
            <a:r>
              <a:rPr lang="en-US" dirty="0" err="1"/>
              <a:t>caso</a:t>
            </a:r>
            <a:r>
              <a:rPr lang="en-US" dirty="0"/>
              <a:t> de 0 </a:t>
            </a:r>
            <a:r>
              <a:rPr lang="en-US" dirty="0" err="1"/>
              <a:t>normalizacion</a:t>
            </a:r>
            <a:r>
              <a:rPr lang="en-US" dirty="0"/>
              <a:t> </a:t>
            </a:r>
            <a:r>
              <a:rPr lang="en-US" dirty="0" err="1"/>
              <a:t>puesto</a:t>
            </a:r>
            <a:r>
              <a:rPr lang="en-US" dirty="0"/>
              <a:t> que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se </a:t>
            </a:r>
            <a:r>
              <a:rPr lang="en-US" dirty="0" err="1"/>
              <a:t>repiten</a:t>
            </a:r>
            <a:r>
              <a:rPr lang="en-US" dirty="0"/>
              <a:t> multiple </a:t>
            </a:r>
            <a:r>
              <a:rPr lang="en-US" dirty="0" err="1"/>
              <a:t>veces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06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265E2-81CF-6C3C-B9E2-376348BA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15" y="4487574"/>
            <a:ext cx="10353762" cy="3714749"/>
          </a:xfrm>
        </p:spPr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3:</a:t>
            </a:r>
          </a:p>
          <a:p>
            <a:pPr lvl="1"/>
            <a:endParaRPr lang="es-CO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D89704A9-739D-50B6-8935-490A08FDB440}"/>
              </a:ext>
            </a:extLst>
          </p:cNvPr>
          <p:cNvSpPr txBox="1">
            <a:spLocks/>
          </p:cNvSpPr>
          <p:nvPr/>
        </p:nvSpPr>
        <p:spPr>
          <a:xfrm>
            <a:off x="684883" y="329159"/>
            <a:ext cx="11174137" cy="443777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Fase</a:t>
            </a:r>
            <a:r>
              <a:rPr lang="en-US" dirty="0"/>
              <a:t> 1: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 err="1"/>
              <a:t>Fase</a:t>
            </a:r>
            <a:r>
              <a:rPr lang="en-US" dirty="0"/>
              <a:t> 2:</a:t>
            </a:r>
          </a:p>
          <a:p>
            <a:endParaRPr lang="en-US" dirty="0"/>
          </a:p>
          <a:p>
            <a:pPr lvl="1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E73E03-7B5B-E201-D184-C8E1F1AE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03" y="756671"/>
            <a:ext cx="5381625" cy="7810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D6E5F70-283F-8000-5E5F-9DE018BD50F4}"/>
              </a:ext>
            </a:extLst>
          </p:cNvPr>
          <p:cNvSpPr txBox="1"/>
          <p:nvPr/>
        </p:nvSpPr>
        <p:spPr>
          <a:xfrm>
            <a:off x="746013" y="1488227"/>
            <a:ext cx="9857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Separamos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tablas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repetir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la table de </a:t>
            </a:r>
            <a:r>
              <a:rPr lang="en-US" dirty="0" err="1"/>
              <a:t>materia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utilizer </a:t>
            </a:r>
            <a:r>
              <a:rPr lang="en-US" dirty="0" err="1"/>
              <a:t>el</a:t>
            </a:r>
            <a:r>
              <a:rPr lang="en-US" dirty="0"/>
              <a:t> id para </a:t>
            </a:r>
            <a:r>
              <a:rPr lang="en-US" dirty="0" err="1"/>
              <a:t>relacionar</a:t>
            </a:r>
            <a:r>
              <a:rPr lang="en-US" dirty="0"/>
              <a:t> la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4B4060F-4BA8-E92F-55C9-91A3B78E6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3" y="2923905"/>
            <a:ext cx="6886575" cy="7715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F861B4A-BD93-17B8-D32F-CAC005BA09EE}"/>
              </a:ext>
            </a:extLst>
          </p:cNvPr>
          <p:cNvSpPr txBox="1"/>
          <p:nvPr/>
        </p:nvSpPr>
        <p:spPr>
          <a:xfrm>
            <a:off x="746013" y="3712572"/>
            <a:ext cx="9857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Aqui</a:t>
            </a:r>
            <a:r>
              <a:rPr lang="en-US" dirty="0"/>
              <a:t> se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dependencia</a:t>
            </a:r>
            <a:r>
              <a:rPr lang="en-US" dirty="0"/>
              <a:t> transitive, </a:t>
            </a:r>
            <a:r>
              <a:rPr lang="en-US" dirty="0" err="1"/>
              <a:t>puesto</a:t>
            </a:r>
            <a:r>
              <a:rPr lang="en-US" dirty="0"/>
              <a:t> que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materia</a:t>
            </a:r>
            <a:r>
              <a:rPr lang="en-US" dirty="0"/>
              <a:t> no </a:t>
            </a:r>
            <a:r>
              <a:rPr lang="en-US" dirty="0" err="1"/>
              <a:t>tiene</a:t>
            </a:r>
            <a:r>
              <a:rPr lang="en-US" dirty="0"/>
              <a:t> nada que </a:t>
            </a:r>
            <a:r>
              <a:rPr lang="en-US" dirty="0" err="1"/>
              <a:t>ver</a:t>
            </a:r>
            <a:r>
              <a:rPr lang="en-US" dirty="0"/>
              <a:t> con id </a:t>
            </a:r>
            <a:r>
              <a:rPr lang="en-US" dirty="0" err="1"/>
              <a:t>pero</a:t>
            </a:r>
            <a:r>
              <a:rPr lang="en-US" dirty="0"/>
              <a:t> para </a:t>
            </a:r>
            <a:r>
              <a:rPr lang="en-US" dirty="0" err="1"/>
              <a:t>llegar</a:t>
            </a:r>
            <a:r>
              <a:rPr lang="en-US" dirty="0"/>
              <a:t> a </a:t>
            </a:r>
            <a:r>
              <a:rPr lang="en-US" dirty="0" err="1"/>
              <a:t>estudiante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saber </a:t>
            </a:r>
            <a:r>
              <a:rPr lang="en-US" dirty="0" err="1"/>
              <a:t>su</a:t>
            </a:r>
            <a:r>
              <a:rPr lang="en-US" dirty="0"/>
              <a:t> id </a:t>
            </a:r>
            <a:r>
              <a:rPr lang="en-US" dirty="0" err="1"/>
              <a:t>entonces</a:t>
            </a:r>
            <a:r>
              <a:rPr lang="en-US" dirty="0"/>
              <a:t> la </a:t>
            </a:r>
            <a:r>
              <a:rPr lang="en-US" dirty="0" err="1"/>
              <a:t>relacion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la clave </a:t>
            </a:r>
            <a:r>
              <a:rPr lang="en-US" dirty="0" err="1"/>
              <a:t>primaria</a:t>
            </a:r>
            <a:r>
              <a:rPr lang="en-US" dirty="0"/>
              <a:t> #Materia con </a:t>
            </a:r>
            <a:r>
              <a:rPr lang="en-US" dirty="0" err="1"/>
              <a:t>ralacion</a:t>
            </a:r>
            <a:r>
              <a:rPr lang="en-US" dirty="0"/>
              <a:t> con id y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que Tambien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err="1"/>
              <a:t>indirecta</a:t>
            </a:r>
            <a:r>
              <a:rPr lang="en-US" dirty="0"/>
              <a:t> con Materia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42B5BB2-BD49-F5CB-7337-25EC0CE94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13" y="4921373"/>
            <a:ext cx="6409796" cy="13716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904D9E5-5C88-8C1B-3723-01EDC638F46E}"/>
              </a:ext>
            </a:extLst>
          </p:cNvPr>
          <p:cNvSpPr txBox="1"/>
          <p:nvPr/>
        </p:nvSpPr>
        <p:spPr>
          <a:xfrm>
            <a:off x="7317607" y="4867620"/>
            <a:ext cx="422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Aqui</a:t>
            </a:r>
            <a:r>
              <a:rPr lang="en-US" dirty="0"/>
              <a:t> Podemos </a:t>
            </a:r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table </a:t>
            </a:r>
            <a:r>
              <a:rPr lang="en-US" dirty="0" err="1"/>
              <a:t>estudiante</a:t>
            </a:r>
            <a:r>
              <a:rPr lang="en-US" dirty="0"/>
              <a:t> la Carrera y </a:t>
            </a:r>
            <a:r>
              <a:rPr lang="en-US" dirty="0" err="1"/>
              <a:t>colocar</a:t>
            </a:r>
            <a:r>
              <a:rPr lang="en-US" dirty="0"/>
              <a:t> la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No Carrera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la </a:t>
            </a:r>
            <a:r>
              <a:rPr lang="en-US" dirty="0" err="1"/>
              <a:t>llave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a la Carrera.</a:t>
            </a:r>
          </a:p>
        </p:txBody>
      </p:sp>
    </p:spTree>
    <p:extLst>
      <p:ext uri="{BB962C8B-B14F-4D97-AF65-F5344CB8AC3E}">
        <p14:creationId xmlns:p14="http://schemas.microsoft.com/office/powerpoint/2010/main" val="337997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7B461-97AC-A959-EEA7-1FE7D85B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9F764-C371-AFCB-51B4-50448C39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http://alimentos.web.unq.edu.ar/wp-content/uploads/sites/87/2018/05/Normalizacion_3ra_Parte.pdf</a:t>
            </a:r>
            <a:endParaRPr lang="es-CO" dirty="0"/>
          </a:p>
          <a:p>
            <a:r>
              <a:rPr lang="es-CO" dirty="0">
                <a:hlinkClick r:id="rId3"/>
              </a:rPr>
              <a:t>https://es.wikipedia.org/wiki/Normalizaci%C3%B3n_de_bases_de_datos#Primera_Forma_Normal_(1FN)</a:t>
            </a:r>
            <a:endParaRPr lang="es-CO" dirty="0"/>
          </a:p>
          <a:p>
            <a:r>
              <a:rPr lang="es-CO" dirty="0">
                <a:hlinkClick r:id="rId4"/>
              </a:rPr>
              <a:t>http://www3.uacj.mx/CGTI/CDTE/JPM/Documents/IIT/Normalizacion/Normalizacion-TERCERA.html</a:t>
            </a:r>
            <a:endParaRPr lang="es-CO" dirty="0"/>
          </a:p>
          <a:p>
            <a:r>
              <a:rPr lang="es-CO" dirty="0">
                <a:hlinkClick r:id="rId5"/>
              </a:rPr>
              <a:t>https://slideplayer.es/slide/2261875/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707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{A3D4C542-2525-4415-8B47-473B471C24EF}tf55705232_win32</Template>
  <TotalTime>158</TotalTime>
  <Words>448</Words>
  <Application>Microsoft Office PowerPoint</Application>
  <PresentationFormat>Panorámica</PresentationFormat>
  <Paragraphs>34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Normalización</vt:lpstr>
      <vt:lpstr>NORMALIZACION</vt:lpstr>
      <vt:lpstr>Formas:</vt:lpstr>
      <vt:lpstr>Presentación de PowerPoint</vt:lpstr>
      <vt:lpstr>Ejemplo</vt:lpstr>
      <vt:lpstr>Presentación de PowerPoint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Normalización</dc:title>
  <dc:creator>Edwin Nicolas Tarazona Morales</dc:creator>
  <cp:lastModifiedBy>Edwin Nicolas Tarazona Morales</cp:lastModifiedBy>
  <cp:revision>7</cp:revision>
  <dcterms:created xsi:type="dcterms:W3CDTF">2022-09-23T01:40:49Z</dcterms:created>
  <dcterms:modified xsi:type="dcterms:W3CDTF">2022-09-28T01:14:06Z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