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handoutMasterIdLst>
    <p:handoutMasterId r:id="rId3"/>
  </p:handoutMasterIdLst>
  <p:sldIdLst>
    <p:sldId id="258"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5B5"/>
    <a:srgbClr val="E8E9EA"/>
    <a:srgbClr val="F3F4F4"/>
    <a:srgbClr val="8B9298"/>
    <a:srgbClr val="43779C"/>
    <a:srgbClr val="889E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24" autoAdjust="0"/>
    <p:restoredTop sz="94660"/>
  </p:normalViewPr>
  <p:slideViewPr>
    <p:cSldViewPr snapToGrid="0">
      <p:cViewPr>
        <p:scale>
          <a:sx n="75" d="100"/>
          <a:sy n="75" d="100"/>
        </p:scale>
        <p:origin x="300" y="-774"/>
      </p:cViewPr>
      <p:guideLst/>
    </p:cSldViewPr>
  </p:slideViewPr>
  <p:notesTextViewPr>
    <p:cViewPr>
      <p:scale>
        <a:sx n="1" d="1"/>
        <a:sy n="1" d="1"/>
      </p:scale>
      <p:origin x="0" y="0"/>
    </p:cViewPr>
  </p:notesTextViewPr>
  <p:notesViewPr>
    <p:cSldViewPr snapToGrid="0">
      <p:cViewPr varScale="1">
        <p:scale>
          <a:sx n="89" d="100"/>
          <a:sy n="89" d="100"/>
        </p:scale>
        <p:origin x="3788" y="48"/>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1C7AE3-DBA4-414B-B6DE-69C903B1C95F}" type="datetimeFigureOut">
              <a:rPr lang="en-US" smtClean="0"/>
              <a:t>7/6/2023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6D97FE-CEFA-45B6-92CB-6C3309C1F244}" type="slidenum">
              <a:rPr lang="en-US" smtClean="0"/>
              <a:t>‹#›</a:t>
            </a:fld>
            <a:endParaRPr lang="en-US"/>
          </a:p>
        </p:txBody>
      </p:sp>
    </p:spTree>
    <p:extLst>
      <p:ext uri="{BB962C8B-B14F-4D97-AF65-F5344CB8AC3E}">
        <p14:creationId xmlns:p14="http://schemas.microsoft.com/office/powerpoint/2010/main" val="12237513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165100" y="4002088"/>
            <a:ext cx="2346325" cy="3987800"/>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 name="Content Placeholder 2"/>
          <p:cNvSpPr>
            <a:spLocks noGrp="1"/>
          </p:cNvSpPr>
          <p:nvPr>
            <p:ph sz="quarter" idx="11" hasCustomPrompt="1"/>
          </p:nvPr>
        </p:nvSpPr>
        <p:spPr>
          <a:xfrm>
            <a:off x="165100" y="1116767"/>
            <a:ext cx="2997825" cy="1528997"/>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5" name="Content Placeholder 2"/>
          <p:cNvSpPr>
            <a:spLocks noGrp="1"/>
          </p:cNvSpPr>
          <p:nvPr>
            <p:ph sz="quarter" idx="12" hasCustomPrompt="1"/>
          </p:nvPr>
        </p:nvSpPr>
        <p:spPr>
          <a:xfrm>
            <a:off x="3293048" y="1236689"/>
            <a:ext cx="2997825" cy="1409074"/>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6" name="Content Placeholder 2"/>
          <p:cNvSpPr>
            <a:spLocks noGrp="1"/>
          </p:cNvSpPr>
          <p:nvPr>
            <p:ph sz="quarter" idx="13" hasCustomPrompt="1"/>
          </p:nvPr>
        </p:nvSpPr>
        <p:spPr>
          <a:xfrm>
            <a:off x="6420996" y="1236690"/>
            <a:ext cx="2997825" cy="1409074"/>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7" name="Content Placeholder 2"/>
          <p:cNvSpPr>
            <a:spLocks noGrp="1"/>
          </p:cNvSpPr>
          <p:nvPr>
            <p:ph sz="quarter" idx="14" hasCustomPrompt="1"/>
          </p:nvPr>
        </p:nvSpPr>
        <p:spPr>
          <a:xfrm>
            <a:off x="9623895" y="1236689"/>
            <a:ext cx="2997825" cy="1409075"/>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8" name="Content Placeholder 2"/>
          <p:cNvSpPr>
            <a:spLocks noGrp="1"/>
          </p:cNvSpPr>
          <p:nvPr>
            <p:ph sz="quarter" idx="15" hasCustomPrompt="1"/>
          </p:nvPr>
        </p:nvSpPr>
        <p:spPr>
          <a:xfrm>
            <a:off x="2729563" y="3973002"/>
            <a:ext cx="755650" cy="748900"/>
          </a:xfrm>
          <a:prstGeom prst="rect">
            <a:avLst/>
          </a:prstGeom>
          <a:ln>
            <a:noFill/>
          </a:ln>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9" name="Content Placeholder 2"/>
          <p:cNvSpPr>
            <a:spLocks noGrp="1"/>
          </p:cNvSpPr>
          <p:nvPr>
            <p:ph sz="quarter" idx="16" hasCustomPrompt="1"/>
          </p:nvPr>
        </p:nvSpPr>
        <p:spPr>
          <a:xfrm>
            <a:off x="2729563" y="4889006"/>
            <a:ext cx="755650" cy="762286"/>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0" name="Content Placeholder 2"/>
          <p:cNvSpPr>
            <a:spLocks noGrp="1"/>
          </p:cNvSpPr>
          <p:nvPr>
            <p:ph sz="quarter" idx="17" hasCustomPrompt="1"/>
          </p:nvPr>
        </p:nvSpPr>
        <p:spPr>
          <a:xfrm>
            <a:off x="2729563" y="5818396"/>
            <a:ext cx="755650" cy="764784"/>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1" name="Content Placeholder 2"/>
          <p:cNvSpPr>
            <a:spLocks noGrp="1"/>
          </p:cNvSpPr>
          <p:nvPr>
            <p:ph sz="quarter" idx="18" hasCustomPrompt="1"/>
          </p:nvPr>
        </p:nvSpPr>
        <p:spPr>
          <a:xfrm>
            <a:off x="2729563" y="675028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2" name="Content Placeholder 2"/>
          <p:cNvSpPr>
            <a:spLocks noGrp="1"/>
          </p:cNvSpPr>
          <p:nvPr>
            <p:ph sz="quarter" idx="19" hasCustomPrompt="1"/>
          </p:nvPr>
        </p:nvSpPr>
        <p:spPr>
          <a:xfrm>
            <a:off x="2729563" y="7662186"/>
            <a:ext cx="755650" cy="768846"/>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3" name="Content Placeholder 2"/>
          <p:cNvSpPr>
            <a:spLocks noGrp="1"/>
          </p:cNvSpPr>
          <p:nvPr>
            <p:ph sz="quarter" idx="20" hasCustomPrompt="1"/>
          </p:nvPr>
        </p:nvSpPr>
        <p:spPr>
          <a:xfrm>
            <a:off x="2729563" y="8604068"/>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4" name="Content Placeholder 2"/>
          <p:cNvSpPr>
            <a:spLocks noGrp="1"/>
          </p:cNvSpPr>
          <p:nvPr>
            <p:ph sz="quarter" idx="21" hasCustomPrompt="1"/>
          </p:nvPr>
        </p:nvSpPr>
        <p:spPr>
          <a:xfrm>
            <a:off x="143123" y="8604068"/>
            <a:ext cx="763781"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5" name="Content Placeholder 2"/>
          <p:cNvSpPr>
            <a:spLocks noGrp="1"/>
          </p:cNvSpPr>
          <p:nvPr>
            <p:ph sz="quarter" idx="22" hasCustomPrompt="1"/>
          </p:nvPr>
        </p:nvSpPr>
        <p:spPr>
          <a:xfrm>
            <a:off x="960437" y="860141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6" name="Content Placeholder 2"/>
          <p:cNvSpPr>
            <a:spLocks noGrp="1"/>
          </p:cNvSpPr>
          <p:nvPr>
            <p:ph sz="quarter" idx="23" hasCustomPrompt="1"/>
          </p:nvPr>
        </p:nvSpPr>
        <p:spPr>
          <a:xfrm>
            <a:off x="1769620" y="860141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7" name="Content Placeholder 2"/>
          <p:cNvSpPr>
            <a:spLocks noGrp="1"/>
          </p:cNvSpPr>
          <p:nvPr>
            <p:ph sz="quarter" idx="24" hasCustomPrompt="1"/>
          </p:nvPr>
        </p:nvSpPr>
        <p:spPr>
          <a:xfrm>
            <a:off x="7484398" y="4057814"/>
            <a:ext cx="749509" cy="750073"/>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8" name="Content Placeholder 2"/>
          <p:cNvSpPr>
            <a:spLocks noGrp="1"/>
          </p:cNvSpPr>
          <p:nvPr>
            <p:ph sz="quarter" idx="25" hasCustomPrompt="1"/>
          </p:nvPr>
        </p:nvSpPr>
        <p:spPr>
          <a:xfrm>
            <a:off x="8334822" y="4052514"/>
            <a:ext cx="755650" cy="764022"/>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19" name="Content Placeholder 2"/>
          <p:cNvSpPr>
            <a:spLocks noGrp="1"/>
          </p:cNvSpPr>
          <p:nvPr>
            <p:ph sz="quarter" idx="26" hasCustomPrompt="1"/>
          </p:nvPr>
        </p:nvSpPr>
        <p:spPr>
          <a:xfrm>
            <a:off x="9203796" y="4061138"/>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0" name="Content Placeholder 2"/>
          <p:cNvSpPr>
            <a:spLocks noGrp="1"/>
          </p:cNvSpPr>
          <p:nvPr>
            <p:ph sz="quarter" idx="27" hasCustomPrompt="1"/>
          </p:nvPr>
        </p:nvSpPr>
        <p:spPr>
          <a:xfrm>
            <a:off x="7479098" y="4881056"/>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1" name="Content Placeholder 2"/>
          <p:cNvSpPr>
            <a:spLocks noGrp="1"/>
          </p:cNvSpPr>
          <p:nvPr>
            <p:ph sz="quarter" idx="28" hasCustomPrompt="1"/>
          </p:nvPr>
        </p:nvSpPr>
        <p:spPr>
          <a:xfrm>
            <a:off x="8337472" y="4881056"/>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2" name="Content Placeholder 2"/>
          <p:cNvSpPr>
            <a:spLocks noGrp="1"/>
          </p:cNvSpPr>
          <p:nvPr>
            <p:ph sz="quarter" idx="29" hasCustomPrompt="1"/>
          </p:nvPr>
        </p:nvSpPr>
        <p:spPr>
          <a:xfrm>
            <a:off x="9206446" y="4886356"/>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3" name="Content Placeholder 2"/>
          <p:cNvSpPr>
            <a:spLocks noGrp="1"/>
          </p:cNvSpPr>
          <p:nvPr>
            <p:ph sz="quarter" idx="30" hasCustomPrompt="1"/>
          </p:nvPr>
        </p:nvSpPr>
        <p:spPr>
          <a:xfrm>
            <a:off x="7487048" y="571687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4" name="Content Placeholder 2"/>
          <p:cNvSpPr>
            <a:spLocks noGrp="1"/>
          </p:cNvSpPr>
          <p:nvPr>
            <p:ph sz="quarter" idx="31" hasCustomPrompt="1"/>
          </p:nvPr>
        </p:nvSpPr>
        <p:spPr>
          <a:xfrm>
            <a:off x="8340122" y="571687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5" name="Content Placeholder 2"/>
          <p:cNvSpPr>
            <a:spLocks noGrp="1"/>
          </p:cNvSpPr>
          <p:nvPr>
            <p:ph sz="quarter" idx="32" hasCustomPrompt="1"/>
          </p:nvPr>
        </p:nvSpPr>
        <p:spPr>
          <a:xfrm>
            <a:off x="9203796" y="571952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6" name="Content Placeholder 2"/>
          <p:cNvSpPr>
            <a:spLocks noGrp="1"/>
          </p:cNvSpPr>
          <p:nvPr>
            <p:ph sz="quarter" idx="33" hasCustomPrompt="1"/>
          </p:nvPr>
        </p:nvSpPr>
        <p:spPr>
          <a:xfrm>
            <a:off x="7479098" y="674498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7" name="Content Placeholder 2"/>
          <p:cNvSpPr>
            <a:spLocks noGrp="1"/>
          </p:cNvSpPr>
          <p:nvPr>
            <p:ph sz="quarter" idx="34" hasCustomPrompt="1"/>
          </p:nvPr>
        </p:nvSpPr>
        <p:spPr>
          <a:xfrm>
            <a:off x="8337472" y="675028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8" name="Content Placeholder 2"/>
          <p:cNvSpPr>
            <a:spLocks noGrp="1"/>
          </p:cNvSpPr>
          <p:nvPr>
            <p:ph sz="quarter" idx="35" hasCustomPrompt="1"/>
          </p:nvPr>
        </p:nvSpPr>
        <p:spPr>
          <a:xfrm>
            <a:off x="9203796" y="675028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29" name="Content Placeholder 2"/>
          <p:cNvSpPr>
            <a:spLocks noGrp="1"/>
          </p:cNvSpPr>
          <p:nvPr>
            <p:ph sz="quarter" idx="36" hasCustomPrompt="1"/>
          </p:nvPr>
        </p:nvSpPr>
        <p:spPr>
          <a:xfrm>
            <a:off x="7487048" y="7578455"/>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0" name="Content Placeholder 2"/>
          <p:cNvSpPr>
            <a:spLocks noGrp="1"/>
          </p:cNvSpPr>
          <p:nvPr>
            <p:ph sz="quarter" idx="37" hasCustomPrompt="1"/>
          </p:nvPr>
        </p:nvSpPr>
        <p:spPr>
          <a:xfrm>
            <a:off x="8334822" y="7578455"/>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1" name="Content Placeholder 2"/>
          <p:cNvSpPr>
            <a:spLocks noGrp="1"/>
          </p:cNvSpPr>
          <p:nvPr>
            <p:ph sz="quarter" idx="38" hasCustomPrompt="1"/>
          </p:nvPr>
        </p:nvSpPr>
        <p:spPr>
          <a:xfrm>
            <a:off x="9201146" y="7581105"/>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2" name="Content Placeholder 2"/>
          <p:cNvSpPr>
            <a:spLocks noGrp="1"/>
          </p:cNvSpPr>
          <p:nvPr>
            <p:ph sz="quarter" idx="39" hasCustomPrompt="1"/>
          </p:nvPr>
        </p:nvSpPr>
        <p:spPr>
          <a:xfrm>
            <a:off x="7476448" y="860141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3" name="Content Placeholder 2"/>
          <p:cNvSpPr>
            <a:spLocks noGrp="1"/>
          </p:cNvSpPr>
          <p:nvPr>
            <p:ph sz="quarter" idx="40" hasCustomPrompt="1"/>
          </p:nvPr>
        </p:nvSpPr>
        <p:spPr>
          <a:xfrm>
            <a:off x="8353372" y="8601414"/>
            <a:ext cx="75565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4" name="Content Placeholder 2"/>
          <p:cNvSpPr>
            <a:spLocks noGrp="1"/>
          </p:cNvSpPr>
          <p:nvPr>
            <p:ph sz="quarter" idx="41" hasCustomPrompt="1"/>
          </p:nvPr>
        </p:nvSpPr>
        <p:spPr>
          <a:xfrm>
            <a:off x="9209096" y="8601414"/>
            <a:ext cx="74770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5" name="Content Placeholder 2"/>
          <p:cNvSpPr>
            <a:spLocks noGrp="1"/>
          </p:cNvSpPr>
          <p:nvPr>
            <p:ph sz="quarter" idx="42" hasCustomPrompt="1"/>
          </p:nvPr>
        </p:nvSpPr>
        <p:spPr>
          <a:xfrm>
            <a:off x="10114800" y="4061138"/>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6" name="Content Placeholder 2"/>
          <p:cNvSpPr>
            <a:spLocks noGrp="1"/>
          </p:cNvSpPr>
          <p:nvPr>
            <p:ph sz="quarter" idx="43" hasCustomPrompt="1"/>
          </p:nvPr>
        </p:nvSpPr>
        <p:spPr>
          <a:xfrm>
            <a:off x="11010274" y="4063788"/>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7" name="Content Placeholder 2"/>
          <p:cNvSpPr>
            <a:spLocks noGrp="1"/>
          </p:cNvSpPr>
          <p:nvPr>
            <p:ph sz="quarter" idx="44" hasCustomPrompt="1"/>
          </p:nvPr>
        </p:nvSpPr>
        <p:spPr>
          <a:xfrm>
            <a:off x="11887198" y="4061138"/>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8" name="Content Placeholder 2"/>
          <p:cNvSpPr>
            <a:spLocks noGrp="1"/>
          </p:cNvSpPr>
          <p:nvPr>
            <p:ph sz="quarter" idx="45" hasCustomPrompt="1"/>
          </p:nvPr>
        </p:nvSpPr>
        <p:spPr>
          <a:xfrm>
            <a:off x="10114800" y="4889006"/>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39" name="Content Placeholder 2"/>
          <p:cNvSpPr>
            <a:spLocks noGrp="1"/>
          </p:cNvSpPr>
          <p:nvPr>
            <p:ph sz="quarter" idx="46" hasCustomPrompt="1"/>
          </p:nvPr>
        </p:nvSpPr>
        <p:spPr>
          <a:xfrm>
            <a:off x="11010274" y="4889006"/>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0" name="Content Placeholder 2"/>
          <p:cNvSpPr>
            <a:spLocks noGrp="1"/>
          </p:cNvSpPr>
          <p:nvPr>
            <p:ph sz="quarter" idx="47" hasCustomPrompt="1"/>
          </p:nvPr>
        </p:nvSpPr>
        <p:spPr>
          <a:xfrm>
            <a:off x="11887198" y="4889006"/>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1" name="Content Placeholder 2"/>
          <p:cNvSpPr>
            <a:spLocks noGrp="1"/>
          </p:cNvSpPr>
          <p:nvPr>
            <p:ph sz="quarter" idx="48" hasCustomPrompt="1"/>
          </p:nvPr>
        </p:nvSpPr>
        <p:spPr>
          <a:xfrm>
            <a:off x="10112150" y="5719524"/>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2" name="Content Placeholder 2"/>
          <p:cNvSpPr>
            <a:spLocks noGrp="1"/>
          </p:cNvSpPr>
          <p:nvPr>
            <p:ph sz="quarter" idx="49" hasCustomPrompt="1"/>
          </p:nvPr>
        </p:nvSpPr>
        <p:spPr>
          <a:xfrm>
            <a:off x="11010274" y="5716989"/>
            <a:ext cx="749509" cy="758764"/>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3" name="Content Placeholder 2"/>
          <p:cNvSpPr>
            <a:spLocks noGrp="1"/>
          </p:cNvSpPr>
          <p:nvPr>
            <p:ph sz="quarter" idx="50" hasCustomPrompt="1"/>
          </p:nvPr>
        </p:nvSpPr>
        <p:spPr>
          <a:xfrm>
            <a:off x="11887198" y="5716988"/>
            <a:ext cx="749509" cy="758765"/>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4" name="Content Placeholder 2"/>
          <p:cNvSpPr>
            <a:spLocks noGrp="1"/>
          </p:cNvSpPr>
          <p:nvPr>
            <p:ph sz="quarter" idx="51" hasCustomPrompt="1"/>
          </p:nvPr>
        </p:nvSpPr>
        <p:spPr>
          <a:xfrm>
            <a:off x="10110410" y="6750284"/>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5" name="Content Placeholder 2"/>
          <p:cNvSpPr>
            <a:spLocks noGrp="1"/>
          </p:cNvSpPr>
          <p:nvPr>
            <p:ph sz="quarter" idx="52" hasCustomPrompt="1"/>
          </p:nvPr>
        </p:nvSpPr>
        <p:spPr>
          <a:xfrm>
            <a:off x="11008233" y="6750284"/>
            <a:ext cx="759500"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6" name="Content Placeholder 2"/>
          <p:cNvSpPr>
            <a:spLocks noGrp="1"/>
          </p:cNvSpPr>
          <p:nvPr>
            <p:ph sz="quarter" idx="53" hasCustomPrompt="1"/>
          </p:nvPr>
        </p:nvSpPr>
        <p:spPr>
          <a:xfrm>
            <a:off x="11885458" y="6750284"/>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7" name="Content Placeholder 2"/>
          <p:cNvSpPr>
            <a:spLocks noGrp="1"/>
          </p:cNvSpPr>
          <p:nvPr>
            <p:ph sz="quarter" idx="54" hasCustomPrompt="1"/>
          </p:nvPr>
        </p:nvSpPr>
        <p:spPr>
          <a:xfrm>
            <a:off x="10112520" y="7575805"/>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8" name="Content Placeholder 2"/>
          <p:cNvSpPr>
            <a:spLocks noGrp="1"/>
          </p:cNvSpPr>
          <p:nvPr>
            <p:ph sz="quarter" idx="55" hasCustomPrompt="1"/>
          </p:nvPr>
        </p:nvSpPr>
        <p:spPr>
          <a:xfrm>
            <a:off x="11010275" y="7575805"/>
            <a:ext cx="749508"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49" name="Content Placeholder 2"/>
          <p:cNvSpPr>
            <a:spLocks noGrp="1"/>
          </p:cNvSpPr>
          <p:nvPr>
            <p:ph sz="quarter" idx="56" hasCustomPrompt="1"/>
          </p:nvPr>
        </p:nvSpPr>
        <p:spPr>
          <a:xfrm>
            <a:off x="11884077" y="7578455"/>
            <a:ext cx="75088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50" name="Content Placeholder 2"/>
          <p:cNvSpPr>
            <a:spLocks noGrp="1"/>
          </p:cNvSpPr>
          <p:nvPr>
            <p:ph sz="quarter" idx="57" hasCustomPrompt="1"/>
          </p:nvPr>
        </p:nvSpPr>
        <p:spPr>
          <a:xfrm>
            <a:off x="10112150" y="8595662"/>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51" name="Content Placeholder 2"/>
          <p:cNvSpPr>
            <a:spLocks noGrp="1"/>
          </p:cNvSpPr>
          <p:nvPr>
            <p:ph sz="quarter" idx="58" hasCustomPrompt="1"/>
          </p:nvPr>
        </p:nvSpPr>
        <p:spPr>
          <a:xfrm>
            <a:off x="11010274" y="8603612"/>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52" name="Content Placeholder 2"/>
          <p:cNvSpPr>
            <a:spLocks noGrp="1"/>
          </p:cNvSpPr>
          <p:nvPr>
            <p:ph sz="quarter" idx="59" hasCustomPrompt="1"/>
          </p:nvPr>
        </p:nvSpPr>
        <p:spPr>
          <a:xfrm>
            <a:off x="11887198" y="8600962"/>
            <a:ext cx="749509" cy="744798"/>
          </a:xfrm>
          <a:prstGeom prst="rect">
            <a:avLst/>
          </a:prstGeom>
        </p:spPr>
        <p:txBody>
          <a:bodyPr/>
          <a:lstStyle>
            <a:lvl1pPr marL="171450" indent="-171450">
              <a:buFont typeface="Arial" panose="020B0604020202020204" pitchFamily="34" charset="0"/>
              <a:buChar char="•"/>
              <a:defRPr sz="800"/>
            </a:lvl1pPr>
            <a:lvl2pPr>
              <a:defRPr sz="800"/>
            </a:lvl2pPr>
            <a:lvl3pPr>
              <a:defRPr sz="800"/>
            </a:lvl3pPr>
            <a:lvl4pPr>
              <a:defRPr sz="800"/>
            </a:lvl4pPr>
            <a:lvl5pPr>
              <a:defRPr sz="800"/>
            </a:lvl5pPr>
          </a:lstStyle>
          <a:p>
            <a:pPr lvl="0"/>
            <a:r>
              <a:rPr lang="fr-FR" dirty="0"/>
              <a:t>Insert </a:t>
            </a:r>
            <a:r>
              <a:rPr lang="fr-FR" dirty="0" err="1"/>
              <a:t>text</a:t>
            </a:r>
            <a:r>
              <a:rPr lang="fr-FR" dirty="0"/>
              <a:t>/Image</a:t>
            </a:r>
            <a:endParaRPr lang="en-US" dirty="0"/>
          </a:p>
        </p:txBody>
      </p:sp>
      <p:sp>
        <p:nvSpPr>
          <p:cNvPr id="56" name="Text Placeholder 55"/>
          <p:cNvSpPr>
            <a:spLocks noGrp="1"/>
          </p:cNvSpPr>
          <p:nvPr>
            <p:ph type="body" sz="quarter" idx="60" hasCustomPrompt="1"/>
          </p:nvPr>
        </p:nvSpPr>
        <p:spPr>
          <a:xfrm>
            <a:off x="8559383" y="264634"/>
            <a:ext cx="1971207" cy="295583"/>
          </a:xfrm>
          <a:prstGeom prst="rect">
            <a:avLst/>
          </a:prstGeom>
        </p:spPr>
        <p:txBody>
          <a:bodyPr lIns="36000"/>
          <a:lstStyle>
            <a:lvl1pPr marL="0" indent="0" algn="l">
              <a:buNone/>
              <a:defRPr sz="800" baseline="0"/>
            </a:lvl1pPr>
            <a:lvl2pPr>
              <a:defRPr sz="800"/>
            </a:lvl2pPr>
            <a:lvl3pPr>
              <a:defRPr sz="800"/>
            </a:lvl3pPr>
            <a:lvl4pPr>
              <a:defRPr sz="800"/>
            </a:lvl4pPr>
            <a:lvl5pPr>
              <a:defRPr sz="800"/>
            </a:lvl5pPr>
          </a:lstStyle>
          <a:p>
            <a:pPr lvl="0"/>
            <a:r>
              <a:rPr lang="fr-FR" dirty="0"/>
              <a:t>Click to </a:t>
            </a:r>
            <a:r>
              <a:rPr lang="fr-FR" dirty="0" err="1"/>
              <a:t>add</a:t>
            </a:r>
            <a:r>
              <a:rPr lang="fr-FR" dirty="0"/>
              <a:t> </a:t>
            </a:r>
            <a:r>
              <a:rPr lang="fr-FR" dirty="0" err="1"/>
              <a:t>text</a:t>
            </a:r>
            <a:endParaRPr lang="en-US" dirty="0"/>
          </a:p>
        </p:txBody>
      </p:sp>
      <p:sp>
        <p:nvSpPr>
          <p:cNvPr id="57" name="Text Placeholder 55"/>
          <p:cNvSpPr>
            <a:spLocks noGrp="1"/>
          </p:cNvSpPr>
          <p:nvPr>
            <p:ph type="body" sz="quarter" idx="61" hasCustomPrompt="1"/>
          </p:nvPr>
        </p:nvSpPr>
        <p:spPr>
          <a:xfrm>
            <a:off x="10620531" y="248151"/>
            <a:ext cx="1990046" cy="312066"/>
          </a:xfrm>
          <a:prstGeom prst="rect">
            <a:avLst/>
          </a:prstGeom>
        </p:spPr>
        <p:txBody>
          <a:bodyPr lIns="36000"/>
          <a:lstStyle>
            <a:lvl1pPr marL="0" indent="0" algn="l">
              <a:buNone/>
              <a:defRPr sz="800" baseline="0"/>
            </a:lvl1pPr>
            <a:lvl2pPr>
              <a:defRPr sz="800"/>
            </a:lvl2pPr>
            <a:lvl3pPr>
              <a:defRPr sz="800"/>
            </a:lvl3pPr>
            <a:lvl4pPr>
              <a:defRPr sz="800"/>
            </a:lvl4pPr>
            <a:lvl5pPr>
              <a:defRPr sz="800"/>
            </a:lvl5pPr>
          </a:lstStyle>
          <a:p>
            <a:pPr lvl="0"/>
            <a:r>
              <a:rPr lang="fr-FR" dirty="0"/>
              <a:t>Click to </a:t>
            </a:r>
            <a:r>
              <a:rPr lang="fr-FR" dirty="0" err="1"/>
              <a:t>add</a:t>
            </a:r>
            <a:r>
              <a:rPr lang="fr-FR" dirty="0"/>
              <a:t> </a:t>
            </a:r>
            <a:r>
              <a:rPr lang="fr-FR" dirty="0" err="1"/>
              <a:t>text</a:t>
            </a:r>
            <a:endParaRPr lang="en-US" dirty="0"/>
          </a:p>
        </p:txBody>
      </p:sp>
    </p:spTree>
    <p:extLst>
      <p:ext uri="{BB962C8B-B14F-4D97-AF65-F5344CB8AC3E}">
        <p14:creationId xmlns:p14="http://schemas.microsoft.com/office/powerpoint/2010/main" val="3501269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C6338B-CDE8-4046-986A-1E9A3956A8D0}"/>
              </a:ext>
            </a:extLst>
          </p:cNvPr>
          <p:cNvSpPr/>
          <p:nvPr userDrawn="1"/>
        </p:nvSpPr>
        <p:spPr>
          <a:xfrm>
            <a:off x="2630783" y="2666028"/>
            <a:ext cx="2685106" cy="6894720"/>
          </a:xfrm>
          <a:prstGeom prst="rect">
            <a:avLst/>
          </a:prstGeom>
          <a:solidFill>
            <a:srgbClr val="E8E9EA"/>
          </a:solidFill>
          <a:ln>
            <a:solidFill>
              <a:srgbClr val="E8E9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en-GB" sz="840" dirty="0">
              <a:solidFill>
                <a:schemeClr val="bg1">
                  <a:lumMod val="65000"/>
                </a:schemeClr>
              </a:solidFill>
            </a:endParaRPr>
          </a:p>
        </p:txBody>
      </p:sp>
      <p:sp>
        <p:nvSpPr>
          <p:cNvPr id="10" name="Rectangle 9">
            <a:extLst>
              <a:ext uri="{FF2B5EF4-FFF2-40B4-BE49-F238E27FC236}">
                <a16:creationId xmlns:a16="http://schemas.microsoft.com/office/drawing/2014/main" id="{DD90731C-FB04-4006-9CD0-1C6B9BB4E965}"/>
              </a:ext>
            </a:extLst>
          </p:cNvPr>
          <p:cNvSpPr/>
          <p:nvPr userDrawn="1"/>
        </p:nvSpPr>
        <p:spPr>
          <a:xfrm>
            <a:off x="79281" y="2666028"/>
            <a:ext cx="2561051" cy="6894720"/>
          </a:xfrm>
          <a:prstGeom prst="rect">
            <a:avLst/>
          </a:prstGeom>
          <a:solidFill>
            <a:srgbClr val="F3F4F4"/>
          </a:solidFill>
          <a:ln>
            <a:solidFill>
              <a:srgbClr val="F3F4F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en-GB" sz="3528"/>
          </a:p>
        </p:txBody>
      </p:sp>
      <p:sp>
        <p:nvSpPr>
          <p:cNvPr id="11" name="Rectangle 10">
            <a:extLst>
              <a:ext uri="{FF2B5EF4-FFF2-40B4-BE49-F238E27FC236}">
                <a16:creationId xmlns:a16="http://schemas.microsoft.com/office/drawing/2014/main" id="{734F03AD-CE0D-4342-A934-3E9AF9111889}"/>
              </a:ext>
            </a:extLst>
          </p:cNvPr>
          <p:cNvSpPr/>
          <p:nvPr userDrawn="1"/>
        </p:nvSpPr>
        <p:spPr>
          <a:xfrm>
            <a:off x="79281" y="65626"/>
            <a:ext cx="12613335" cy="554400"/>
          </a:xfrm>
          <a:prstGeom prst="rect">
            <a:avLst/>
          </a:prstGeom>
          <a:solidFill>
            <a:srgbClr val="8B9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spc="-210" dirty="0">
                <a:latin typeface="Yu Gothic Light" panose="020B0300000000000000" pitchFamily="34" charset="-128"/>
                <a:ea typeface="Yu Gothic Light" panose="020B0300000000000000" pitchFamily="34" charset="-128"/>
              </a:rPr>
              <a:t>SOLUTIONS CANVAS</a:t>
            </a:r>
            <a:endParaRPr lang="en-GB" sz="2800" spc="-210" dirty="0">
              <a:latin typeface="Yu Gothic Light" panose="020B0300000000000000" pitchFamily="34" charset="-128"/>
              <a:ea typeface="Yu Gothic Light" panose="020B0300000000000000" pitchFamily="34" charset="-128"/>
            </a:endParaRPr>
          </a:p>
        </p:txBody>
      </p:sp>
      <p:pic>
        <p:nvPicPr>
          <p:cNvPr id="12" name="Picture 11">
            <a:extLst>
              <a:ext uri="{FF2B5EF4-FFF2-40B4-BE49-F238E27FC236}">
                <a16:creationId xmlns:a16="http://schemas.microsoft.com/office/drawing/2014/main" id="{F5D42DDB-753B-4719-B0E0-31FCD501ABA8}"/>
              </a:ext>
            </a:extLst>
          </p:cNvPr>
          <p:cNvPicPr>
            <a:picLocks noChangeAspect="1"/>
          </p:cNvPicPr>
          <p:nvPr userDrawn="1"/>
        </p:nvPicPr>
        <p:blipFill>
          <a:blip r:embed="rId3"/>
          <a:stretch>
            <a:fillRect/>
          </a:stretch>
        </p:blipFill>
        <p:spPr>
          <a:xfrm>
            <a:off x="171018" y="122063"/>
            <a:ext cx="2128329" cy="426069"/>
          </a:xfrm>
          <a:prstGeom prst="rect">
            <a:avLst/>
          </a:prstGeom>
        </p:spPr>
      </p:pic>
      <p:sp>
        <p:nvSpPr>
          <p:cNvPr id="13" name="Rectangle 12">
            <a:extLst>
              <a:ext uri="{FF2B5EF4-FFF2-40B4-BE49-F238E27FC236}">
                <a16:creationId xmlns:a16="http://schemas.microsoft.com/office/drawing/2014/main" id="{DB319F37-C84C-482A-BAF5-F6AF799D34C5}"/>
              </a:ext>
            </a:extLst>
          </p:cNvPr>
          <p:cNvSpPr/>
          <p:nvPr userDrawn="1"/>
        </p:nvSpPr>
        <p:spPr>
          <a:xfrm>
            <a:off x="8555386" y="103671"/>
            <a:ext cx="1961574" cy="474534"/>
          </a:xfrm>
          <a:prstGeom prst="rect">
            <a:avLst/>
          </a:prstGeom>
          <a:solidFill>
            <a:schemeClr val="bg1"/>
          </a:solidFill>
        </p:spPr>
        <p:txBody>
          <a:bodyPr wrap="square" lIns="25200" tIns="0" rIns="0" bIns="0">
            <a:noAutofit/>
          </a:bodyPr>
          <a:lstStyle/>
          <a:p>
            <a:r>
              <a:rPr lang="en-GB" sz="900" dirty="0">
                <a:solidFill>
                  <a:srgbClr val="8B9298"/>
                </a:solidFill>
              </a:rPr>
              <a:t>Project Name </a:t>
            </a:r>
          </a:p>
        </p:txBody>
      </p:sp>
      <p:sp>
        <p:nvSpPr>
          <p:cNvPr id="14" name="Rectangle 13">
            <a:extLst>
              <a:ext uri="{FF2B5EF4-FFF2-40B4-BE49-F238E27FC236}">
                <a16:creationId xmlns:a16="http://schemas.microsoft.com/office/drawing/2014/main" id="{47BB7EAB-1066-422A-93F8-4183A8C58ADD}"/>
              </a:ext>
            </a:extLst>
          </p:cNvPr>
          <p:cNvSpPr/>
          <p:nvPr userDrawn="1"/>
        </p:nvSpPr>
        <p:spPr>
          <a:xfrm>
            <a:off x="10619002" y="103671"/>
            <a:ext cx="1978515" cy="474534"/>
          </a:xfrm>
          <a:prstGeom prst="rect">
            <a:avLst/>
          </a:prstGeom>
          <a:solidFill>
            <a:schemeClr val="bg1"/>
          </a:solidFill>
        </p:spPr>
        <p:txBody>
          <a:bodyPr wrap="none" lIns="25200" tIns="0" rIns="0" bIns="0">
            <a:noAutofit/>
          </a:bodyPr>
          <a:lstStyle/>
          <a:p>
            <a:r>
              <a:rPr lang="en-GB" sz="900" dirty="0">
                <a:solidFill>
                  <a:srgbClr val="8B9298"/>
                </a:solidFill>
              </a:rPr>
              <a:t>Team Members </a:t>
            </a:r>
          </a:p>
        </p:txBody>
      </p:sp>
      <p:graphicFrame>
        <p:nvGraphicFramePr>
          <p:cNvPr id="19" name="Table 18">
            <a:extLst>
              <a:ext uri="{FF2B5EF4-FFF2-40B4-BE49-F238E27FC236}">
                <a16:creationId xmlns:a16="http://schemas.microsoft.com/office/drawing/2014/main" id="{98F12E9D-A904-4D97-8B81-BD10D5DAC390}"/>
              </a:ext>
            </a:extLst>
          </p:cNvPr>
          <p:cNvGraphicFramePr>
            <a:graphicFrameLocks noGrp="1"/>
          </p:cNvGraphicFramePr>
          <p:nvPr userDrawn="1">
            <p:extLst>
              <p:ext uri="{D42A27DB-BD31-4B8C-83A1-F6EECF244321}">
                <p14:modId xmlns:p14="http://schemas.microsoft.com/office/powerpoint/2010/main" val="1021774964"/>
              </p:ext>
            </p:extLst>
          </p:nvPr>
        </p:nvGraphicFramePr>
        <p:xfrm>
          <a:off x="80730" y="2690167"/>
          <a:ext cx="1223886" cy="426720"/>
        </p:xfrm>
        <a:graphic>
          <a:graphicData uri="http://schemas.openxmlformats.org/drawingml/2006/table">
            <a:tbl>
              <a:tblPr/>
              <a:tblGrid>
                <a:gridCol w="1223886">
                  <a:extLst>
                    <a:ext uri="{9D8B030D-6E8A-4147-A177-3AD203B41FA5}">
                      <a16:colId xmlns:a16="http://schemas.microsoft.com/office/drawing/2014/main" val="480577110"/>
                    </a:ext>
                  </a:extLst>
                </a:gridCol>
              </a:tblGrid>
              <a:tr h="384048">
                <a:tc>
                  <a:txBody>
                    <a:bodyPr/>
                    <a:lstStyle/>
                    <a:p>
                      <a:pPr algn="ctr" fontAlgn="ctr"/>
                      <a:r>
                        <a:rPr lang="en-US" sz="2800" b="0" i="0" u="none" strike="noStrike" dirty="0">
                          <a:solidFill>
                            <a:srgbClr val="FFFFFF"/>
                          </a:solidFill>
                          <a:effectLst/>
                          <a:latin typeface="Yu Gothic UI Light" panose="020B0300000000000000" pitchFamily="34" charset="-128"/>
                          <a:ea typeface="Yu Gothic UI Light" panose="020B0300000000000000" pitchFamily="34" charset="-128"/>
                        </a:rPr>
                        <a:t>START</a:t>
                      </a:r>
                    </a:p>
                  </a:txBody>
                  <a:tcPr marL="0" marR="0" marT="0" marB="0" anchor="ctr">
                    <a:lnL>
                      <a:noFill/>
                    </a:lnL>
                    <a:lnR>
                      <a:noFill/>
                    </a:lnR>
                    <a:lnT w="190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A6A6A6"/>
                    </a:solidFill>
                  </a:tcPr>
                </a:tc>
                <a:extLst>
                  <a:ext uri="{0D108BD9-81ED-4DB2-BD59-A6C34878D82A}">
                    <a16:rowId xmlns:a16="http://schemas.microsoft.com/office/drawing/2014/main" val="583842214"/>
                  </a:ext>
                </a:extLst>
              </a:tr>
            </a:tbl>
          </a:graphicData>
        </a:graphic>
      </p:graphicFrame>
      <p:sp>
        <p:nvSpPr>
          <p:cNvPr id="20" name="Rectangle 19">
            <a:extLst>
              <a:ext uri="{FF2B5EF4-FFF2-40B4-BE49-F238E27FC236}">
                <a16:creationId xmlns:a16="http://schemas.microsoft.com/office/drawing/2014/main" id="{69F7A9B5-75D3-41ED-8DA7-49845896AD0A}"/>
              </a:ext>
            </a:extLst>
          </p:cNvPr>
          <p:cNvSpPr/>
          <p:nvPr userDrawn="1"/>
        </p:nvSpPr>
        <p:spPr>
          <a:xfrm>
            <a:off x="143959" y="8596162"/>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21" name="Rectangle 20">
            <a:extLst>
              <a:ext uri="{FF2B5EF4-FFF2-40B4-BE49-F238E27FC236}">
                <a16:creationId xmlns:a16="http://schemas.microsoft.com/office/drawing/2014/main" id="{D45EDE14-4251-47EE-B496-3C39F7FDDC8D}"/>
              </a:ext>
            </a:extLst>
          </p:cNvPr>
          <p:cNvSpPr/>
          <p:nvPr userDrawn="1"/>
        </p:nvSpPr>
        <p:spPr>
          <a:xfrm>
            <a:off x="959256" y="8596162"/>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22" name="Rectangle 21">
            <a:extLst>
              <a:ext uri="{FF2B5EF4-FFF2-40B4-BE49-F238E27FC236}">
                <a16:creationId xmlns:a16="http://schemas.microsoft.com/office/drawing/2014/main" id="{E50C3C9B-ABE7-476F-8B52-6BDF59AF5024}"/>
              </a:ext>
            </a:extLst>
          </p:cNvPr>
          <p:cNvSpPr/>
          <p:nvPr userDrawn="1"/>
        </p:nvSpPr>
        <p:spPr>
          <a:xfrm>
            <a:off x="1774552" y="8596162"/>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61" name="Rectangle 60">
            <a:extLst>
              <a:ext uri="{FF2B5EF4-FFF2-40B4-BE49-F238E27FC236}">
                <a16:creationId xmlns:a16="http://schemas.microsoft.com/office/drawing/2014/main" id="{160228DC-92E8-4150-8319-6A134D292839}"/>
              </a:ext>
            </a:extLst>
          </p:cNvPr>
          <p:cNvSpPr/>
          <p:nvPr userDrawn="1"/>
        </p:nvSpPr>
        <p:spPr>
          <a:xfrm>
            <a:off x="4462122" y="2729509"/>
            <a:ext cx="756000" cy="756000"/>
          </a:xfrm>
          <a:prstGeom prst="rect">
            <a:avLst/>
          </a:prstGeom>
          <a:noFill/>
          <a:ln w="6350">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b="1" dirty="0">
                <a:solidFill>
                  <a:schemeClr val="bg1">
                    <a:lumMod val="65000"/>
                  </a:schemeClr>
                </a:solidFill>
                <a:latin typeface="Bradley Hand ITC" panose="03070402050302030203" pitchFamily="66" charset="0"/>
              </a:rPr>
              <a:t>SELECTED SOLUTIONS </a:t>
            </a:r>
            <a:endParaRPr lang="en-US" sz="800" b="1" dirty="0">
              <a:solidFill>
                <a:schemeClr val="bg1">
                  <a:lumMod val="65000"/>
                </a:schemeClr>
              </a:solidFill>
              <a:latin typeface="Bradley Hand ITC" panose="03070402050302030203" pitchFamily="66" charset="0"/>
            </a:endParaRPr>
          </a:p>
        </p:txBody>
      </p:sp>
      <p:sp>
        <p:nvSpPr>
          <p:cNvPr id="68" name="Rectangle 67">
            <a:extLst>
              <a:ext uri="{FF2B5EF4-FFF2-40B4-BE49-F238E27FC236}">
                <a16:creationId xmlns:a16="http://schemas.microsoft.com/office/drawing/2014/main" id="{2DE38D57-B1CB-455D-875F-D941B7645E53}"/>
              </a:ext>
            </a:extLst>
          </p:cNvPr>
          <p:cNvSpPr/>
          <p:nvPr userDrawn="1"/>
        </p:nvSpPr>
        <p:spPr>
          <a:xfrm>
            <a:off x="143959" y="3972200"/>
            <a:ext cx="2383559" cy="401735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graphicFrame>
        <p:nvGraphicFramePr>
          <p:cNvPr id="78" name="Table 77">
            <a:extLst>
              <a:ext uri="{FF2B5EF4-FFF2-40B4-BE49-F238E27FC236}">
                <a16:creationId xmlns:a16="http://schemas.microsoft.com/office/drawing/2014/main" id="{80DE4F6D-05B1-4E7F-AA84-3644A590C17A}"/>
              </a:ext>
            </a:extLst>
          </p:cNvPr>
          <p:cNvGraphicFramePr>
            <a:graphicFrameLocks noGrp="1"/>
          </p:cNvGraphicFramePr>
          <p:nvPr userDrawn="1">
            <p:extLst>
              <p:ext uri="{D42A27DB-BD31-4B8C-83A1-F6EECF244321}">
                <p14:modId xmlns:p14="http://schemas.microsoft.com/office/powerpoint/2010/main" val="1997879341"/>
              </p:ext>
            </p:extLst>
          </p:nvPr>
        </p:nvGraphicFramePr>
        <p:xfrm>
          <a:off x="2746796" y="2719107"/>
          <a:ext cx="1600255" cy="801370"/>
        </p:xfrm>
        <a:graphic>
          <a:graphicData uri="http://schemas.openxmlformats.org/drawingml/2006/table">
            <a:tbl>
              <a:tblPr/>
              <a:tblGrid>
                <a:gridCol w="1600255">
                  <a:extLst>
                    <a:ext uri="{9D8B030D-6E8A-4147-A177-3AD203B41FA5}">
                      <a16:colId xmlns:a16="http://schemas.microsoft.com/office/drawing/2014/main" val="1682051440"/>
                    </a:ext>
                  </a:extLst>
                </a:gridCol>
              </a:tblGrid>
              <a:tr h="798322">
                <a:tc>
                  <a:txBody>
                    <a:bodyPr/>
                    <a:lstStyle/>
                    <a:p>
                      <a:pPr algn="l" fontAlgn="t"/>
                      <a:r>
                        <a:rPr lang="en-US" sz="1700" b="0" i="0" u="none" strike="noStrike" dirty="0">
                          <a:solidFill>
                            <a:schemeClr val="accent5"/>
                          </a:solidFill>
                          <a:effectLst/>
                          <a:latin typeface="Yu Gothic UI Light" panose="020B0300000000000000" pitchFamily="34" charset="-128"/>
                          <a:ea typeface="Yu Gothic UI Light" panose="020B0300000000000000" pitchFamily="34" charset="-128"/>
                        </a:rPr>
                        <a:t>ASSUMPTIONS</a:t>
                      </a:r>
                      <a:br>
                        <a:rPr lang="en-US" sz="2800" b="0" i="0" u="none" strike="noStrike" dirty="0">
                          <a:solidFill>
                            <a:srgbClr val="0070C0"/>
                          </a:solidFill>
                          <a:effectLst/>
                          <a:latin typeface="Calibri" panose="020F0502020204030204" pitchFamily="34" charset="0"/>
                        </a:rPr>
                      </a:br>
                      <a:r>
                        <a:rPr lang="en-US" sz="700" b="0" i="0" u="none" strike="noStrike" dirty="0">
                          <a:solidFill>
                            <a:schemeClr val="tx1"/>
                          </a:solidFill>
                          <a:effectLst/>
                          <a:latin typeface="Calibri" panose="020F0502020204030204" pitchFamily="34" charset="0"/>
                        </a:rPr>
                        <a:t>Write out a list of assumptions associated with your selected solution. Then determine level of uncertainty and importance by circling either low, medium, or high.</a:t>
                      </a:r>
                      <a:endParaRPr lang="en-US" sz="800" b="0" i="0" u="none" strike="noStrike" dirty="0">
                        <a:solidFill>
                          <a:schemeClr val="tx1"/>
                        </a:solidFill>
                        <a:effectLst/>
                        <a:latin typeface="Calibri" panose="020F0502020204030204" pitchFamily="34" charset="0"/>
                      </a:endParaRPr>
                    </a:p>
                  </a:txBody>
                  <a:tcPr marL="8890" marR="8890" marT="8890" marB="0">
                    <a:lnL>
                      <a:noFill/>
                    </a:lnL>
                    <a:lnR>
                      <a:noFill/>
                    </a:lnR>
                    <a:lnT>
                      <a:noFill/>
                    </a:lnT>
                    <a:lnB>
                      <a:noFill/>
                    </a:lnB>
                    <a:noFill/>
                  </a:tcPr>
                </a:tc>
                <a:extLst>
                  <a:ext uri="{0D108BD9-81ED-4DB2-BD59-A6C34878D82A}">
                    <a16:rowId xmlns:a16="http://schemas.microsoft.com/office/drawing/2014/main" val="2240062941"/>
                  </a:ext>
                </a:extLst>
              </a:tr>
            </a:tbl>
          </a:graphicData>
        </a:graphic>
      </p:graphicFrame>
      <p:graphicFrame>
        <p:nvGraphicFramePr>
          <p:cNvPr id="88" name="Table 87">
            <a:extLst>
              <a:ext uri="{FF2B5EF4-FFF2-40B4-BE49-F238E27FC236}">
                <a16:creationId xmlns:a16="http://schemas.microsoft.com/office/drawing/2014/main" id="{0C723D56-FC4F-455F-89EE-CA39D35C538A}"/>
              </a:ext>
            </a:extLst>
          </p:cNvPr>
          <p:cNvGraphicFramePr>
            <a:graphicFrameLocks noGrp="1"/>
          </p:cNvGraphicFramePr>
          <p:nvPr userDrawn="1">
            <p:extLst>
              <p:ext uri="{D42A27DB-BD31-4B8C-83A1-F6EECF244321}">
                <p14:modId xmlns:p14="http://schemas.microsoft.com/office/powerpoint/2010/main" val="4039771646"/>
              </p:ext>
            </p:extLst>
          </p:nvPr>
        </p:nvGraphicFramePr>
        <p:xfrm>
          <a:off x="155856" y="3293127"/>
          <a:ext cx="2371662" cy="618549"/>
        </p:xfrm>
        <a:graphic>
          <a:graphicData uri="http://schemas.openxmlformats.org/drawingml/2006/table">
            <a:tbl>
              <a:tblPr/>
              <a:tblGrid>
                <a:gridCol w="2371662">
                  <a:extLst>
                    <a:ext uri="{9D8B030D-6E8A-4147-A177-3AD203B41FA5}">
                      <a16:colId xmlns:a16="http://schemas.microsoft.com/office/drawing/2014/main" val="1682051440"/>
                    </a:ext>
                  </a:extLst>
                </a:gridCol>
              </a:tblGrid>
              <a:tr h="618549">
                <a:tc>
                  <a:txBody>
                    <a:bodyPr/>
                    <a:lstStyle/>
                    <a:p>
                      <a:pPr algn="l" fontAlgn="t"/>
                      <a:r>
                        <a:rPr lang="en-US" sz="1700" b="0" i="0" u="none" strike="noStrike" dirty="0">
                          <a:solidFill>
                            <a:schemeClr val="accent5"/>
                          </a:solidFill>
                          <a:effectLst/>
                          <a:latin typeface="Yu Gothic UI Light" panose="020B0300000000000000" pitchFamily="34" charset="-128"/>
                          <a:ea typeface="Yu Gothic UI Light" panose="020B0300000000000000" pitchFamily="34" charset="-128"/>
                        </a:rPr>
                        <a:t>SOLUTIONSTORMING</a:t>
                      </a:r>
                      <a:br>
                        <a:rPr lang="en-US" sz="2800" b="0" i="0" u="none" strike="noStrike" dirty="0">
                          <a:solidFill>
                            <a:srgbClr val="0070C0"/>
                          </a:solidFill>
                          <a:effectLst/>
                          <a:latin typeface="Calibri" panose="020F0502020204030204" pitchFamily="34" charset="0"/>
                        </a:rPr>
                      </a:br>
                      <a:r>
                        <a:rPr lang="en-US" sz="700" b="0" i="0" u="none" strike="noStrike" dirty="0">
                          <a:solidFill>
                            <a:schemeClr val="tx1"/>
                          </a:solidFill>
                          <a:effectLst/>
                          <a:latin typeface="Calibri" panose="020F0502020204030204" pitchFamily="34" charset="0"/>
                        </a:rPr>
                        <a:t>Brainstorm a list of various solutions that solve the</a:t>
                      </a:r>
                    </a:p>
                    <a:p>
                      <a:pPr algn="l" fontAlgn="t"/>
                      <a:r>
                        <a:rPr lang="en-US" sz="700" b="0" i="0" u="none" strike="noStrike" dirty="0">
                          <a:solidFill>
                            <a:schemeClr val="tx1"/>
                          </a:solidFill>
                          <a:effectLst/>
                          <a:latin typeface="Calibri" panose="020F0502020204030204" pitchFamily="34" charset="0"/>
                        </a:rPr>
                        <a:t>jobs-to-be-done of your target customers. Remember</a:t>
                      </a:r>
                      <a:r>
                        <a:rPr lang="en-US" sz="700" b="0" i="0" u="none" strike="noStrike" baseline="0" dirty="0">
                          <a:solidFill>
                            <a:schemeClr val="tx1"/>
                          </a:solidFill>
                          <a:effectLst/>
                          <a:latin typeface="Calibri" panose="020F0502020204030204" pitchFamily="34" charset="0"/>
                        </a:rPr>
                        <a:t> </a:t>
                      </a:r>
                      <a:r>
                        <a:rPr lang="en-US" sz="700" b="0" i="0" u="none" strike="noStrike" dirty="0">
                          <a:solidFill>
                            <a:schemeClr val="tx1"/>
                          </a:solidFill>
                          <a:effectLst/>
                          <a:latin typeface="Calibri" panose="020F0502020204030204" pitchFamily="34" charset="0"/>
                        </a:rPr>
                        <a:t>the 1:7 ratio--it takes ~7 ideas to find a good one that</a:t>
                      </a:r>
                      <a:r>
                        <a:rPr lang="en-US" sz="700" b="0" i="0" u="none" strike="noStrike" baseline="0" dirty="0">
                          <a:solidFill>
                            <a:schemeClr val="tx1"/>
                          </a:solidFill>
                          <a:effectLst/>
                          <a:latin typeface="Calibri" panose="020F0502020204030204" pitchFamily="34" charset="0"/>
                        </a:rPr>
                        <a:t> </a:t>
                      </a:r>
                      <a:r>
                        <a:rPr lang="en-US" sz="700" b="0" i="0" u="none" strike="noStrike" dirty="0">
                          <a:solidFill>
                            <a:schemeClr val="tx1"/>
                          </a:solidFill>
                          <a:effectLst/>
                          <a:latin typeface="Calibri" panose="020F0502020204030204" pitchFamily="34" charset="0"/>
                        </a:rPr>
                        <a:t>will stick.</a:t>
                      </a:r>
                    </a:p>
                  </a:txBody>
                  <a:tcPr marL="8890" marR="8890" marT="8890" marB="0">
                    <a:lnL>
                      <a:noFill/>
                    </a:lnL>
                    <a:lnR>
                      <a:noFill/>
                    </a:lnR>
                    <a:lnT>
                      <a:noFill/>
                    </a:lnT>
                    <a:lnB>
                      <a:noFill/>
                    </a:lnB>
                    <a:solidFill>
                      <a:schemeClr val="bg1">
                        <a:lumMod val="95000"/>
                      </a:schemeClr>
                    </a:solidFill>
                  </a:tcPr>
                </a:tc>
                <a:extLst>
                  <a:ext uri="{0D108BD9-81ED-4DB2-BD59-A6C34878D82A}">
                    <a16:rowId xmlns:a16="http://schemas.microsoft.com/office/drawing/2014/main" val="2240062941"/>
                  </a:ext>
                </a:extLst>
              </a:tr>
            </a:tbl>
          </a:graphicData>
        </a:graphic>
      </p:graphicFrame>
      <p:sp>
        <p:nvSpPr>
          <p:cNvPr id="89" name="TextBox 88">
            <a:extLst>
              <a:ext uri="{FF2B5EF4-FFF2-40B4-BE49-F238E27FC236}">
                <a16:creationId xmlns:a16="http://schemas.microsoft.com/office/drawing/2014/main" id="{FA72726A-04A9-4002-BF4F-9F668AE785AC}"/>
              </a:ext>
            </a:extLst>
          </p:cNvPr>
          <p:cNvSpPr txBox="1"/>
          <p:nvPr userDrawn="1"/>
        </p:nvSpPr>
        <p:spPr>
          <a:xfrm>
            <a:off x="42424" y="8322626"/>
            <a:ext cx="2205630" cy="264688"/>
          </a:xfrm>
          <a:prstGeom prst="rect">
            <a:avLst/>
          </a:prstGeom>
          <a:noFill/>
        </p:spPr>
        <p:txBody>
          <a:bodyPr wrap="square" rtlCol="0">
            <a:spAutoFit/>
          </a:bodyPr>
          <a:lstStyle/>
          <a:p>
            <a:r>
              <a:rPr lang="fr-FR" sz="1120" dirty="0">
                <a:latin typeface="Yu Gothic UI Light" panose="020B0300000000000000" pitchFamily="34" charset="-128"/>
                <a:ea typeface="Yu Gothic UI Light" panose="020B0300000000000000" pitchFamily="34" charset="-128"/>
              </a:rPr>
              <a:t>TOP POTENTIAL SOLUTIONS</a:t>
            </a:r>
            <a:endParaRPr lang="en-US" sz="1120" dirty="0">
              <a:latin typeface="Yu Gothic UI Light" panose="020B0300000000000000" pitchFamily="34" charset="-128"/>
              <a:ea typeface="Yu Gothic UI Light" panose="020B0300000000000000" pitchFamily="34" charset="-128"/>
            </a:endParaRPr>
          </a:p>
        </p:txBody>
      </p:sp>
      <p:grpSp>
        <p:nvGrpSpPr>
          <p:cNvPr id="125" name="Group 124">
            <a:extLst>
              <a:ext uri="{FF2B5EF4-FFF2-40B4-BE49-F238E27FC236}">
                <a16:creationId xmlns:a16="http://schemas.microsoft.com/office/drawing/2014/main" id="{AC461DDF-366F-4EF0-A1BB-D6459CAE90E7}"/>
              </a:ext>
            </a:extLst>
          </p:cNvPr>
          <p:cNvGrpSpPr/>
          <p:nvPr userDrawn="1"/>
        </p:nvGrpSpPr>
        <p:grpSpPr>
          <a:xfrm>
            <a:off x="2734585" y="3969053"/>
            <a:ext cx="2631846" cy="5383109"/>
            <a:chOff x="2734585" y="3969053"/>
            <a:chExt cx="2631846" cy="5383109"/>
          </a:xfrm>
        </p:grpSpPr>
        <p:sp>
          <p:nvSpPr>
            <p:cNvPr id="62" name="Rectangle 61">
              <a:extLst>
                <a:ext uri="{FF2B5EF4-FFF2-40B4-BE49-F238E27FC236}">
                  <a16:creationId xmlns:a16="http://schemas.microsoft.com/office/drawing/2014/main" id="{DF20A8C2-D0C4-4379-9735-21F2269D17A5}"/>
                </a:ext>
              </a:extLst>
            </p:cNvPr>
            <p:cNvSpPr/>
            <p:nvPr userDrawn="1"/>
          </p:nvSpPr>
          <p:spPr>
            <a:xfrm>
              <a:off x="2734585" y="6745320"/>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63" name="Rectangle 62">
              <a:extLst>
                <a:ext uri="{FF2B5EF4-FFF2-40B4-BE49-F238E27FC236}">
                  <a16:creationId xmlns:a16="http://schemas.microsoft.com/office/drawing/2014/main" id="{94E61E92-3682-4D4E-9D09-866A48E1F884}"/>
                </a:ext>
              </a:extLst>
            </p:cNvPr>
            <p:cNvSpPr/>
            <p:nvPr userDrawn="1"/>
          </p:nvSpPr>
          <p:spPr>
            <a:xfrm>
              <a:off x="2734585" y="3969053"/>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64" name="Rectangle 63">
              <a:extLst>
                <a:ext uri="{FF2B5EF4-FFF2-40B4-BE49-F238E27FC236}">
                  <a16:creationId xmlns:a16="http://schemas.microsoft.com/office/drawing/2014/main" id="{A2B024F3-6A26-4011-95BF-F21571DE1E89}"/>
                </a:ext>
              </a:extLst>
            </p:cNvPr>
            <p:cNvSpPr/>
            <p:nvPr userDrawn="1"/>
          </p:nvSpPr>
          <p:spPr>
            <a:xfrm>
              <a:off x="2734585" y="4894476"/>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65" name="Rectangle 64">
              <a:extLst>
                <a:ext uri="{FF2B5EF4-FFF2-40B4-BE49-F238E27FC236}">
                  <a16:creationId xmlns:a16="http://schemas.microsoft.com/office/drawing/2014/main" id="{62FF3A75-5AC5-4812-9CCC-8D68A2BA1DFC}"/>
                </a:ext>
              </a:extLst>
            </p:cNvPr>
            <p:cNvSpPr/>
            <p:nvPr userDrawn="1"/>
          </p:nvSpPr>
          <p:spPr>
            <a:xfrm>
              <a:off x="2734585" y="5819898"/>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66" name="Rectangle 65">
              <a:extLst>
                <a:ext uri="{FF2B5EF4-FFF2-40B4-BE49-F238E27FC236}">
                  <a16:creationId xmlns:a16="http://schemas.microsoft.com/office/drawing/2014/main" id="{8330C00D-8772-4B48-8D73-E5C2B3A7C4B5}"/>
                </a:ext>
              </a:extLst>
            </p:cNvPr>
            <p:cNvSpPr/>
            <p:nvPr userDrawn="1"/>
          </p:nvSpPr>
          <p:spPr>
            <a:xfrm>
              <a:off x="2734585" y="7670743"/>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67" name="Rectangle 66">
              <a:extLst>
                <a:ext uri="{FF2B5EF4-FFF2-40B4-BE49-F238E27FC236}">
                  <a16:creationId xmlns:a16="http://schemas.microsoft.com/office/drawing/2014/main" id="{FD4490F9-090C-4A30-A98C-D8EAF4F64438}"/>
                </a:ext>
              </a:extLst>
            </p:cNvPr>
            <p:cNvSpPr/>
            <p:nvPr userDrawn="1"/>
          </p:nvSpPr>
          <p:spPr>
            <a:xfrm>
              <a:off x="2734585" y="8596162"/>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111" name="TextBox 110">
              <a:extLst>
                <a:ext uri="{FF2B5EF4-FFF2-40B4-BE49-F238E27FC236}">
                  <a16:creationId xmlns:a16="http://schemas.microsoft.com/office/drawing/2014/main" id="{758DD1C1-72C2-4969-B449-780972F2C0A8}"/>
                </a:ext>
              </a:extLst>
            </p:cNvPr>
            <p:cNvSpPr txBox="1"/>
            <p:nvPr/>
          </p:nvSpPr>
          <p:spPr>
            <a:xfrm>
              <a:off x="4384774" y="3984062"/>
              <a:ext cx="981657" cy="312393"/>
            </a:xfrm>
            <a:prstGeom prst="rect">
              <a:avLst/>
            </a:prstGeom>
            <a:noFill/>
          </p:spPr>
          <p:txBody>
            <a:bodyPr wrap="square" lIns="0" tIns="0" rIns="0" bIns="0" rtlCol="0">
              <a:spAutoFit/>
            </a:bodyPr>
            <a:lstStyle/>
            <a:p>
              <a:pPr algn="ctr"/>
              <a:r>
                <a:rPr lang="en-GB" sz="1050" dirty="0">
                  <a:solidFill>
                    <a:schemeClr val="bg1">
                      <a:lumMod val="65000"/>
                    </a:schemeClr>
                  </a:solidFill>
                </a:rPr>
                <a:t>IMPORTANCE</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12" name="TextBox 111">
              <a:extLst>
                <a:ext uri="{FF2B5EF4-FFF2-40B4-BE49-F238E27FC236}">
                  <a16:creationId xmlns:a16="http://schemas.microsoft.com/office/drawing/2014/main" id="{2D1DD284-B094-4A38-AE1F-69BB814645EE}"/>
                </a:ext>
              </a:extLst>
            </p:cNvPr>
            <p:cNvSpPr txBox="1"/>
            <p:nvPr/>
          </p:nvSpPr>
          <p:spPr>
            <a:xfrm>
              <a:off x="3557026" y="3984062"/>
              <a:ext cx="780663" cy="312393"/>
            </a:xfrm>
            <a:prstGeom prst="rect">
              <a:avLst/>
            </a:prstGeom>
            <a:noFill/>
          </p:spPr>
          <p:txBody>
            <a:bodyPr wrap="none" lIns="0" tIns="0" rIns="0" bIns="0" rtlCol="0">
              <a:spAutoFit/>
            </a:bodyPr>
            <a:lstStyle/>
            <a:p>
              <a:pPr algn="ctr"/>
              <a:r>
                <a:rPr lang="en-GB" sz="1050" dirty="0">
                  <a:solidFill>
                    <a:schemeClr val="bg1">
                      <a:lumMod val="65000"/>
                    </a:schemeClr>
                  </a:solidFill>
                </a:rPr>
                <a:t>UNCERTAINTY</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13" name="TextBox 112">
              <a:extLst>
                <a:ext uri="{FF2B5EF4-FFF2-40B4-BE49-F238E27FC236}">
                  <a16:creationId xmlns:a16="http://schemas.microsoft.com/office/drawing/2014/main" id="{233DCC64-83E5-4984-A0B7-FAB71DB39610}"/>
                </a:ext>
              </a:extLst>
            </p:cNvPr>
            <p:cNvSpPr txBox="1"/>
            <p:nvPr/>
          </p:nvSpPr>
          <p:spPr>
            <a:xfrm>
              <a:off x="3506207" y="4428087"/>
              <a:ext cx="1745371" cy="301622"/>
            </a:xfrm>
            <a:prstGeom prst="rect">
              <a:avLst/>
            </a:prstGeom>
            <a:noFill/>
          </p:spPr>
          <p:txBody>
            <a:bodyPr wrap="square" lIns="0" tIns="0" rIns="0" bIns="0" rtlCol="0">
              <a:spAutoFit/>
            </a:bodyPr>
            <a:lstStyle/>
            <a:p>
              <a:pPr algn="ctr"/>
              <a:r>
                <a:rPr lang="en-GB" sz="980" dirty="0">
                  <a:solidFill>
                    <a:schemeClr val="bg1">
                      <a:lumMod val="65000"/>
                    </a:schemeClr>
                  </a:solidFill>
                </a:rPr>
                <a:t>TYPE OF UNCERTAINTY</a:t>
              </a:r>
            </a:p>
            <a:p>
              <a:pPr algn="ctr"/>
              <a:r>
                <a:rPr lang="en-GB" sz="700" b="1" dirty="0"/>
                <a:t>DEMAND</a:t>
              </a:r>
              <a:r>
                <a:rPr lang="en-GB" sz="980" b="1" dirty="0"/>
                <a:t> </a:t>
              </a:r>
              <a:r>
                <a:rPr lang="en-GB" sz="700" b="1" dirty="0"/>
                <a:t>TECHNICAL</a:t>
              </a:r>
              <a:r>
                <a:rPr lang="en-GB" sz="980" b="1" dirty="0"/>
                <a:t> </a:t>
              </a:r>
              <a:r>
                <a:rPr lang="en-GB" sz="700" b="1" dirty="0"/>
                <a:t>EXTERNAL</a:t>
              </a:r>
            </a:p>
          </p:txBody>
        </p:sp>
        <p:sp>
          <p:nvSpPr>
            <p:cNvPr id="126" name="TextBox 125">
              <a:extLst>
                <a:ext uri="{FF2B5EF4-FFF2-40B4-BE49-F238E27FC236}">
                  <a16:creationId xmlns:a16="http://schemas.microsoft.com/office/drawing/2014/main" id="{F120A969-4075-49E8-A735-32BBFBE163F7}"/>
                </a:ext>
              </a:extLst>
            </p:cNvPr>
            <p:cNvSpPr txBox="1"/>
            <p:nvPr/>
          </p:nvSpPr>
          <p:spPr>
            <a:xfrm>
              <a:off x="4384774" y="4912924"/>
              <a:ext cx="981657" cy="312393"/>
            </a:xfrm>
            <a:prstGeom prst="rect">
              <a:avLst/>
            </a:prstGeom>
            <a:noFill/>
          </p:spPr>
          <p:txBody>
            <a:bodyPr wrap="square" lIns="0" tIns="0" rIns="0" bIns="0" rtlCol="0">
              <a:spAutoFit/>
            </a:bodyPr>
            <a:lstStyle/>
            <a:p>
              <a:pPr algn="ctr"/>
              <a:r>
                <a:rPr lang="en-GB" sz="1050" dirty="0">
                  <a:solidFill>
                    <a:schemeClr val="bg1">
                      <a:lumMod val="65000"/>
                    </a:schemeClr>
                  </a:solidFill>
                </a:rPr>
                <a:t>IMPORTANCE</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27" name="TextBox 126">
              <a:extLst>
                <a:ext uri="{FF2B5EF4-FFF2-40B4-BE49-F238E27FC236}">
                  <a16:creationId xmlns:a16="http://schemas.microsoft.com/office/drawing/2014/main" id="{149C45CF-024C-429F-95D8-260573D5094D}"/>
                </a:ext>
              </a:extLst>
            </p:cNvPr>
            <p:cNvSpPr txBox="1"/>
            <p:nvPr/>
          </p:nvSpPr>
          <p:spPr>
            <a:xfrm>
              <a:off x="3557026" y="4912924"/>
              <a:ext cx="780663" cy="312393"/>
            </a:xfrm>
            <a:prstGeom prst="rect">
              <a:avLst/>
            </a:prstGeom>
            <a:noFill/>
          </p:spPr>
          <p:txBody>
            <a:bodyPr wrap="none" lIns="0" tIns="0" rIns="0" bIns="0" rtlCol="0">
              <a:spAutoFit/>
            </a:bodyPr>
            <a:lstStyle/>
            <a:p>
              <a:pPr algn="ctr"/>
              <a:r>
                <a:rPr lang="en-GB" sz="1050" dirty="0">
                  <a:solidFill>
                    <a:schemeClr val="bg1">
                      <a:lumMod val="65000"/>
                    </a:schemeClr>
                  </a:solidFill>
                </a:rPr>
                <a:t>UNCERTAINTY</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28" name="TextBox 127">
              <a:extLst>
                <a:ext uri="{FF2B5EF4-FFF2-40B4-BE49-F238E27FC236}">
                  <a16:creationId xmlns:a16="http://schemas.microsoft.com/office/drawing/2014/main" id="{99167E4D-306A-4FAE-B1DF-379D805AA772}"/>
                </a:ext>
              </a:extLst>
            </p:cNvPr>
            <p:cNvSpPr txBox="1"/>
            <p:nvPr/>
          </p:nvSpPr>
          <p:spPr>
            <a:xfrm>
              <a:off x="3506207" y="5356949"/>
              <a:ext cx="1745371" cy="301622"/>
            </a:xfrm>
            <a:prstGeom prst="rect">
              <a:avLst/>
            </a:prstGeom>
            <a:noFill/>
          </p:spPr>
          <p:txBody>
            <a:bodyPr wrap="square" lIns="0" tIns="0" rIns="0" bIns="0" rtlCol="0">
              <a:spAutoFit/>
            </a:bodyPr>
            <a:lstStyle/>
            <a:p>
              <a:pPr algn="ctr"/>
              <a:r>
                <a:rPr lang="en-GB" sz="980" dirty="0">
                  <a:solidFill>
                    <a:schemeClr val="bg1">
                      <a:lumMod val="65000"/>
                    </a:schemeClr>
                  </a:solidFill>
                </a:rPr>
                <a:t>TYPE OF UNCERTAINTY</a:t>
              </a:r>
            </a:p>
            <a:p>
              <a:pPr algn="ctr"/>
              <a:r>
                <a:rPr lang="en-GB" sz="700" b="1" dirty="0"/>
                <a:t>DEMAND</a:t>
              </a:r>
              <a:r>
                <a:rPr lang="en-GB" sz="980" b="1" dirty="0"/>
                <a:t> </a:t>
              </a:r>
              <a:r>
                <a:rPr lang="en-GB" sz="700" b="1" dirty="0"/>
                <a:t>TECHNICAL</a:t>
              </a:r>
              <a:r>
                <a:rPr lang="en-GB" sz="980" b="1" dirty="0"/>
                <a:t> </a:t>
              </a:r>
              <a:r>
                <a:rPr lang="en-GB" sz="700" b="1" dirty="0"/>
                <a:t>EXTERNAL</a:t>
              </a:r>
            </a:p>
          </p:txBody>
        </p:sp>
        <p:sp>
          <p:nvSpPr>
            <p:cNvPr id="130" name="TextBox 129">
              <a:extLst>
                <a:ext uri="{FF2B5EF4-FFF2-40B4-BE49-F238E27FC236}">
                  <a16:creationId xmlns:a16="http://schemas.microsoft.com/office/drawing/2014/main" id="{37E8CA74-78D2-448D-AF2B-BF4C4E9532D3}"/>
                </a:ext>
              </a:extLst>
            </p:cNvPr>
            <p:cNvSpPr txBox="1"/>
            <p:nvPr/>
          </p:nvSpPr>
          <p:spPr>
            <a:xfrm>
              <a:off x="4384774" y="5821857"/>
              <a:ext cx="981657" cy="312393"/>
            </a:xfrm>
            <a:prstGeom prst="rect">
              <a:avLst/>
            </a:prstGeom>
            <a:noFill/>
          </p:spPr>
          <p:txBody>
            <a:bodyPr wrap="square" lIns="0" tIns="0" rIns="0" bIns="0" rtlCol="0">
              <a:spAutoFit/>
            </a:bodyPr>
            <a:lstStyle/>
            <a:p>
              <a:pPr algn="ctr"/>
              <a:r>
                <a:rPr lang="en-GB" sz="1050" dirty="0">
                  <a:solidFill>
                    <a:schemeClr val="bg1">
                      <a:lumMod val="65000"/>
                    </a:schemeClr>
                  </a:solidFill>
                </a:rPr>
                <a:t>IMPORTANCE</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31" name="TextBox 130">
              <a:extLst>
                <a:ext uri="{FF2B5EF4-FFF2-40B4-BE49-F238E27FC236}">
                  <a16:creationId xmlns:a16="http://schemas.microsoft.com/office/drawing/2014/main" id="{77440E73-7E26-4907-9DE1-929202D4482A}"/>
                </a:ext>
              </a:extLst>
            </p:cNvPr>
            <p:cNvSpPr txBox="1"/>
            <p:nvPr/>
          </p:nvSpPr>
          <p:spPr>
            <a:xfrm>
              <a:off x="3557026" y="5821857"/>
              <a:ext cx="780663" cy="312393"/>
            </a:xfrm>
            <a:prstGeom prst="rect">
              <a:avLst/>
            </a:prstGeom>
            <a:noFill/>
          </p:spPr>
          <p:txBody>
            <a:bodyPr wrap="none" lIns="0" tIns="0" rIns="0" bIns="0" rtlCol="0">
              <a:spAutoFit/>
            </a:bodyPr>
            <a:lstStyle/>
            <a:p>
              <a:pPr algn="ctr"/>
              <a:r>
                <a:rPr lang="en-GB" sz="1050" dirty="0">
                  <a:solidFill>
                    <a:schemeClr val="bg1">
                      <a:lumMod val="65000"/>
                    </a:schemeClr>
                  </a:solidFill>
                </a:rPr>
                <a:t>UNCERTAINTY</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32" name="TextBox 131">
              <a:extLst>
                <a:ext uri="{FF2B5EF4-FFF2-40B4-BE49-F238E27FC236}">
                  <a16:creationId xmlns:a16="http://schemas.microsoft.com/office/drawing/2014/main" id="{1C7CD5C8-6576-4FDF-8836-C8B7DF034562}"/>
                </a:ext>
              </a:extLst>
            </p:cNvPr>
            <p:cNvSpPr txBox="1"/>
            <p:nvPr/>
          </p:nvSpPr>
          <p:spPr>
            <a:xfrm>
              <a:off x="3506207" y="6265882"/>
              <a:ext cx="1745371" cy="301622"/>
            </a:xfrm>
            <a:prstGeom prst="rect">
              <a:avLst/>
            </a:prstGeom>
            <a:noFill/>
          </p:spPr>
          <p:txBody>
            <a:bodyPr wrap="square" lIns="0" tIns="0" rIns="0" bIns="0" rtlCol="0">
              <a:spAutoFit/>
            </a:bodyPr>
            <a:lstStyle/>
            <a:p>
              <a:pPr algn="ctr"/>
              <a:r>
                <a:rPr lang="en-GB" sz="980" dirty="0">
                  <a:solidFill>
                    <a:schemeClr val="bg1">
                      <a:lumMod val="65000"/>
                    </a:schemeClr>
                  </a:solidFill>
                </a:rPr>
                <a:t>TYPE OF UNCERTAINTY</a:t>
              </a:r>
            </a:p>
            <a:p>
              <a:pPr algn="ctr"/>
              <a:r>
                <a:rPr lang="en-GB" sz="700" b="1" dirty="0"/>
                <a:t>DEMAND</a:t>
              </a:r>
              <a:r>
                <a:rPr lang="en-GB" sz="980" b="1" dirty="0"/>
                <a:t> </a:t>
              </a:r>
              <a:r>
                <a:rPr lang="en-GB" sz="700" b="1" dirty="0"/>
                <a:t>TECHNICAL</a:t>
              </a:r>
              <a:r>
                <a:rPr lang="en-GB" sz="980" b="1" dirty="0"/>
                <a:t> </a:t>
              </a:r>
              <a:r>
                <a:rPr lang="en-GB" sz="700" b="1" dirty="0"/>
                <a:t>EXTERNAL</a:t>
              </a:r>
            </a:p>
          </p:txBody>
        </p:sp>
        <p:sp>
          <p:nvSpPr>
            <p:cNvPr id="134" name="TextBox 133">
              <a:extLst>
                <a:ext uri="{FF2B5EF4-FFF2-40B4-BE49-F238E27FC236}">
                  <a16:creationId xmlns:a16="http://schemas.microsoft.com/office/drawing/2014/main" id="{C0D39A49-F406-4C71-81B2-AA6D6C9EBCF2}"/>
                </a:ext>
              </a:extLst>
            </p:cNvPr>
            <p:cNvSpPr txBox="1"/>
            <p:nvPr/>
          </p:nvSpPr>
          <p:spPr>
            <a:xfrm>
              <a:off x="4384774" y="6750019"/>
              <a:ext cx="981657" cy="312393"/>
            </a:xfrm>
            <a:prstGeom prst="rect">
              <a:avLst/>
            </a:prstGeom>
            <a:noFill/>
          </p:spPr>
          <p:txBody>
            <a:bodyPr wrap="square" lIns="0" tIns="0" rIns="0" bIns="0" rtlCol="0">
              <a:spAutoFit/>
            </a:bodyPr>
            <a:lstStyle/>
            <a:p>
              <a:pPr algn="ctr"/>
              <a:r>
                <a:rPr lang="en-GB" sz="1050" dirty="0">
                  <a:solidFill>
                    <a:schemeClr val="bg1">
                      <a:lumMod val="65000"/>
                    </a:schemeClr>
                  </a:solidFill>
                </a:rPr>
                <a:t>IMPORTANCE</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35" name="TextBox 134">
              <a:extLst>
                <a:ext uri="{FF2B5EF4-FFF2-40B4-BE49-F238E27FC236}">
                  <a16:creationId xmlns:a16="http://schemas.microsoft.com/office/drawing/2014/main" id="{AD6E5BF5-3624-47C7-860E-54FA4E7F1ABA}"/>
                </a:ext>
              </a:extLst>
            </p:cNvPr>
            <p:cNvSpPr txBox="1"/>
            <p:nvPr/>
          </p:nvSpPr>
          <p:spPr>
            <a:xfrm>
              <a:off x="3557026" y="6750019"/>
              <a:ext cx="780663" cy="312393"/>
            </a:xfrm>
            <a:prstGeom prst="rect">
              <a:avLst/>
            </a:prstGeom>
            <a:noFill/>
          </p:spPr>
          <p:txBody>
            <a:bodyPr wrap="none" lIns="0" tIns="0" rIns="0" bIns="0" rtlCol="0">
              <a:spAutoFit/>
            </a:bodyPr>
            <a:lstStyle/>
            <a:p>
              <a:pPr algn="ctr"/>
              <a:r>
                <a:rPr lang="en-GB" sz="1050" dirty="0">
                  <a:solidFill>
                    <a:schemeClr val="bg1">
                      <a:lumMod val="65000"/>
                    </a:schemeClr>
                  </a:solidFill>
                </a:rPr>
                <a:t>UNCERTAINTY</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36" name="TextBox 135">
              <a:extLst>
                <a:ext uri="{FF2B5EF4-FFF2-40B4-BE49-F238E27FC236}">
                  <a16:creationId xmlns:a16="http://schemas.microsoft.com/office/drawing/2014/main" id="{65F39552-B57F-4B8A-8DC2-207DAAA8783D}"/>
                </a:ext>
              </a:extLst>
            </p:cNvPr>
            <p:cNvSpPr txBox="1"/>
            <p:nvPr/>
          </p:nvSpPr>
          <p:spPr>
            <a:xfrm>
              <a:off x="3506207" y="7194044"/>
              <a:ext cx="1745371" cy="301622"/>
            </a:xfrm>
            <a:prstGeom prst="rect">
              <a:avLst/>
            </a:prstGeom>
            <a:noFill/>
          </p:spPr>
          <p:txBody>
            <a:bodyPr wrap="square" lIns="0" tIns="0" rIns="0" bIns="0" rtlCol="0">
              <a:spAutoFit/>
            </a:bodyPr>
            <a:lstStyle/>
            <a:p>
              <a:pPr algn="ctr"/>
              <a:r>
                <a:rPr lang="en-GB" sz="980" dirty="0">
                  <a:solidFill>
                    <a:schemeClr val="bg1">
                      <a:lumMod val="65000"/>
                    </a:schemeClr>
                  </a:solidFill>
                </a:rPr>
                <a:t>TYPE OF UNCERTAINTY</a:t>
              </a:r>
            </a:p>
            <a:p>
              <a:pPr algn="ctr"/>
              <a:r>
                <a:rPr lang="en-GB" sz="700" b="1" dirty="0"/>
                <a:t>DEMAND</a:t>
              </a:r>
              <a:r>
                <a:rPr lang="en-GB" sz="980" b="1" dirty="0"/>
                <a:t> </a:t>
              </a:r>
              <a:r>
                <a:rPr lang="en-GB" sz="700" b="1" dirty="0"/>
                <a:t>TECHNICAL</a:t>
              </a:r>
              <a:r>
                <a:rPr lang="en-GB" sz="980" b="1" dirty="0"/>
                <a:t> </a:t>
              </a:r>
              <a:r>
                <a:rPr lang="en-GB" sz="700" b="1" dirty="0"/>
                <a:t>EXTERNAL</a:t>
              </a:r>
            </a:p>
          </p:txBody>
        </p:sp>
        <p:sp>
          <p:nvSpPr>
            <p:cNvPr id="138" name="TextBox 137">
              <a:extLst>
                <a:ext uri="{FF2B5EF4-FFF2-40B4-BE49-F238E27FC236}">
                  <a16:creationId xmlns:a16="http://schemas.microsoft.com/office/drawing/2014/main" id="{30173A24-1D6D-4B84-B788-BBD7E8FC71AE}"/>
                </a:ext>
              </a:extLst>
            </p:cNvPr>
            <p:cNvSpPr txBox="1"/>
            <p:nvPr/>
          </p:nvSpPr>
          <p:spPr>
            <a:xfrm>
              <a:off x="4384774" y="7665297"/>
              <a:ext cx="981657" cy="312393"/>
            </a:xfrm>
            <a:prstGeom prst="rect">
              <a:avLst/>
            </a:prstGeom>
            <a:noFill/>
          </p:spPr>
          <p:txBody>
            <a:bodyPr wrap="square" lIns="0" tIns="0" rIns="0" bIns="0" rtlCol="0">
              <a:spAutoFit/>
            </a:bodyPr>
            <a:lstStyle/>
            <a:p>
              <a:pPr algn="ctr"/>
              <a:r>
                <a:rPr lang="en-GB" sz="1050" dirty="0">
                  <a:solidFill>
                    <a:schemeClr val="bg1">
                      <a:lumMod val="65000"/>
                    </a:schemeClr>
                  </a:solidFill>
                </a:rPr>
                <a:t>IMPORTANCE</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39" name="TextBox 138">
              <a:extLst>
                <a:ext uri="{FF2B5EF4-FFF2-40B4-BE49-F238E27FC236}">
                  <a16:creationId xmlns:a16="http://schemas.microsoft.com/office/drawing/2014/main" id="{BBDA0C76-DDC2-435D-B54A-A5780815B7D0}"/>
                </a:ext>
              </a:extLst>
            </p:cNvPr>
            <p:cNvSpPr txBox="1"/>
            <p:nvPr/>
          </p:nvSpPr>
          <p:spPr>
            <a:xfrm>
              <a:off x="3557026" y="7665297"/>
              <a:ext cx="780663" cy="312393"/>
            </a:xfrm>
            <a:prstGeom prst="rect">
              <a:avLst/>
            </a:prstGeom>
            <a:noFill/>
          </p:spPr>
          <p:txBody>
            <a:bodyPr wrap="none" lIns="0" tIns="0" rIns="0" bIns="0" rtlCol="0">
              <a:spAutoFit/>
            </a:bodyPr>
            <a:lstStyle/>
            <a:p>
              <a:pPr algn="ctr"/>
              <a:r>
                <a:rPr lang="en-GB" sz="1050" dirty="0">
                  <a:solidFill>
                    <a:schemeClr val="bg1">
                      <a:lumMod val="65000"/>
                    </a:schemeClr>
                  </a:solidFill>
                </a:rPr>
                <a:t>UNCERTAINTY</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40" name="TextBox 139">
              <a:extLst>
                <a:ext uri="{FF2B5EF4-FFF2-40B4-BE49-F238E27FC236}">
                  <a16:creationId xmlns:a16="http://schemas.microsoft.com/office/drawing/2014/main" id="{D4C9252B-95C1-4A97-8D38-15556A7BF3C7}"/>
                </a:ext>
              </a:extLst>
            </p:cNvPr>
            <p:cNvSpPr txBox="1"/>
            <p:nvPr/>
          </p:nvSpPr>
          <p:spPr>
            <a:xfrm>
              <a:off x="3506207" y="8109322"/>
              <a:ext cx="1745371" cy="301622"/>
            </a:xfrm>
            <a:prstGeom prst="rect">
              <a:avLst/>
            </a:prstGeom>
            <a:noFill/>
          </p:spPr>
          <p:txBody>
            <a:bodyPr wrap="square" lIns="0" tIns="0" rIns="0" bIns="0" rtlCol="0">
              <a:spAutoFit/>
            </a:bodyPr>
            <a:lstStyle/>
            <a:p>
              <a:pPr algn="ctr"/>
              <a:r>
                <a:rPr lang="en-GB" sz="980" dirty="0">
                  <a:solidFill>
                    <a:schemeClr val="bg1">
                      <a:lumMod val="65000"/>
                    </a:schemeClr>
                  </a:solidFill>
                </a:rPr>
                <a:t>TYPE OF UNCERTAINTY</a:t>
              </a:r>
            </a:p>
            <a:p>
              <a:pPr algn="ctr"/>
              <a:r>
                <a:rPr lang="en-GB" sz="700" b="1" dirty="0"/>
                <a:t>DEMAND</a:t>
              </a:r>
              <a:r>
                <a:rPr lang="en-GB" sz="980" b="1" dirty="0"/>
                <a:t> </a:t>
              </a:r>
              <a:r>
                <a:rPr lang="en-GB" sz="700" b="1" dirty="0"/>
                <a:t>TECHNICAL</a:t>
              </a:r>
              <a:r>
                <a:rPr lang="en-GB" sz="980" b="1" dirty="0"/>
                <a:t> </a:t>
              </a:r>
              <a:r>
                <a:rPr lang="en-GB" sz="700" b="1" dirty="0"/>
                <a:t>EXTERNAL</a:t>
              </a:r>
            </a:p>
          </p:txBody>
        </p:sp>
        <p:sp>
          <p:nvSpPr>
            <p:cNvPr id="142" name="TextBox 141">
              <a:extLst>
                <a:ext uri="{FF2B5EF4-FFF2-40B4-BE49-F238E27FC236}">
                  <a16:creationId xmlns:a16="http://schemas.microsoft.com/office/drawing/2014/main" id="{A5F56EEF-A565-4CCB-9C20-E96208DDB2FE}"/>
                </a:ext>
              </a:extLst>
            </p:cNvPr>
            <p:cNvSpPr txBox="1"/>
            <p:nvPr/>
          </p:nvSpPr>
          <p:spPr>
            <a:xfrm>
              <a:off x="4384774" y="8597396"/>
              <a:ext cx="981657" cy="312393"/>
            </a:xfrm>
            <a:prstGeom prst="rect">
              <a:avLst/>
            </a:prstGeom>
            <a:noFill/>
          </p:spPr>
          <p:txBody>
            <a:bodyPr wrap="square" lIns="0" tIns="0" rIns="0" bIns="0" rtlCol="0">
              <a:spAutoFit/>
            </a:bodyPr>
            <a:lstStyle/>
            <a:p>
              <a:pPr algn="ctr"/>
              <a:r>
                <a:rPr lang="en-GB" sz="1050" dirty="0">
                  <a:solidFill>
                    <a:schemeClr val="bg1">
                      <a:lumMod val="65000"/>
                    </a:schemeClr>
                  </a:solidFill>
                </a:rPr>
                <a:t>IMPORTANCE</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43" name="TextBox 142">
              <a:extLst>
                <a:ext uri="{FF2B5EF4-FFF2-40B4-BE49-F238E27FC236}">
                  <a16:creationId xmlns:a16="http://schemas.microsoft.com/office/drawing/2014/main" id="{9CEE05EF-FDBE-4A99-B0D6-F6B18574D571}"/>
                </a:ext>
              </a:extLst>
            </p:cNvPr>
            <p:cNvSpPr txBox="1"/>
            <p:nvPr/>
          </p:nvSpPr>
          <p:spPr>
            <a:xfrm>
              <a:off x="3557026" y="8597396"/>
              <a:ext cx="780663" cy="312393"/>
            </a:xfrm>
            <a:prstGeom prst="rect">
              <a:avLst/>
            </a:prstGeom>
            <a:noFill/>
          </p:spPr>
          <p:txBody>
            <a:bodyPr wrap="none" lIns="0" tIns="0" rIns="0" bIns="0" rtlCol="0">
              <a:spAutoFit/>
            </a:bodyPr>
            <a:lstStyle/>
            <a:p>
              <a:pPr algn="ctr"/>
              <a:r>
                <a:rPr lang="en-GB" sz="1050" dirty="0">
                  <a:solidFill>
                    <a:schemeClr val="bg1">
                      <a:lumMod val="65000"/>
                    </a:schemeClr>
                  </a:solidFill>
                </a:rPr>
                <a:t>UNCERTAINTY</a:t>
              </a:r>
            </a:p>
            <a:p>
              <a:pPr algn="ctr"/>
              <a:r>
                <a:rPr lang="en-US" sz="700" b="1" dirty="0"/>
                <a:t>LOW</a:t>
              </a:r>
              <a:r>
                <a:rPr lang="en-US" sz="980" b="1" dirty="0"/>
                <a:t> </a:t>
              </a:r>
              <a:r>
                <a:rPr lang="en-US" sz="700" b="1" dirty="0"/>
                <a:t>MEDIUM</a:t>
              </a:r>
              <a:r>
                <a:rPr lang="en-US" sz="980" b="1" dirty="0"/>
                <a:t> </a:t>
              </a:r>
              <a:r>
                <a:rPr lang="en-US" sz="700" b="1" dirty="0"/>
                <a:t>HIGH</a:t>
              </a:r>
            </a:p>
          </p:txBody>
        </p:sp>
        <p:sp>
          <p:nvSpPr>
            <p:cNvPr id="144" name="TextBox 143">
              <a:extLst>
                <a:ext uri="{FF2B5EF4-FFF2-40B4-BE49-F238E27FC236}">
                  <a16:creationId xmlns:a16="http://schemas.microsoft.com/office/drawing/2014/main" id="{71258E06-EE45-4F4B-BC5C-C3846E0A71EA}"/>
                </a:ext>
              </a:extLst>
            </p:cNvPr>
            <p:cNvSpPr txBox="1"/>
            <p:nvPr/>
          </p:nvSpPr>
          <p:spPr>
            <a:xfrm>
              <a:off x="3506207" y="9041421"/>
              <a:ext cx="1745371" cy="301622"/>
            </a:xfrm>
            <a:prstGeom prst="rect">
              <a:avLst/>
            </a:prstGeom>
            <a:noFill/>
          </p:spPr>
          <p:txBody>
            <a:bodyPr wrap="square" lIns="0" tIns="0" rIns="0" bIns="0" rtlCol="0">
              <a:spAutoFit/>
            </a:bodyPr>
            <a:lstStyle/>
            <a:p>
              <a:pPr algn="ctr"/>
              <a:r>
                <a:rPr lang="en-GB" sz="980" dirty="0">
                  <a:solidFill>
                    <a:schemeClr val="bg1">
                      <a:lumMod val="65000"/>
                    </a:schemeClr>
                  </a:solidFill>
                </a:rPr>
                <a:t>TYPE OF UNCERTAINTY</a:t>
              </a:r>
            </a:p>
            <a:p>
              <a:pPr algn="ctr"/>
              <a:r>
                <a:rPr lang="en-GB" sz="700" b="1" dirty="0"/>
                <a:t>DEMAND</a:t>
              </a:r>
              <a:r>
                <a:rPr lang="en-GB" sz="980" b="1" dirty="0"/>
                <a:t> </a:t>
              </a:r>
              <a:r>
                <a:rPr lang="en-GB" sz="700" b="1" dirty="0"/>
                <a:t>TECHNICAL</a:t>
              </a:r>
              <a:r>
                <a:rPr lang="en-GB" sz="980" b="1" dirty="0"/>
                <a:t> </a:t>
              </a:r>
              <a:r>
                <a:rPr lang="en-GB" sz="700" b="1" dirty="0"/>
                <a:t>EXTERNAL</a:t>
              </a:r>
            </a:p>
          </p:txBody>
        </p:sp>
      </p:grpSp>
      <p:grpSp>
        <p:nvGrpSpPr>
          <p:cNvPr id="110" name="Group 109">
            <a:extLst>
              <a:ext uri="{FF2B5EF4-FFF2-40B4-BE49-F238E27FC236}">
                <a16:creationId xmlns:a16="http://schemas.microsoft.com/office/drawing/2014/main" id="{C7C64D1B-041B-4958-9A5F-F232DD4D43F2}"/>
              </a:ext>
            </a:extLst>
          </p:cNvPr>
          <p:cNvGrpSpPr/>
          <p:nvPr userDrawn="1"/>
        </p:nvGrpSpPr>
        <p:grpSpPr>
          <a:xfrm>
            <a:off x="5318061" y="2732983"/>
            <a:ext cx="2108035" cy="6829200"/>
            <a:chOff x="5318061" y="2732983"/>
            <a:chExt cx="2108035" cy="6829200"/>
          </a:xfrm>
        </p:grpSpPr>
        <p:sp>
          <p:nvSpPr>
            <p:cNvPr id="77" name="Rectangle 76">
              <a:extLst>
                <a:ext uri="{FF2B5EF4-FFF2-40B4-BE49-F238E27FC236}">
                  <a16:creationId xmlns:a16="http://schemas.microsoft.com/office/drawing/2014/main" id="{015EF612-EF50-4649-ADE7-E971BA6BCA77}"/>
                </a:ext>
              </a:extLst>
            </p:cNvPr>
            <p:cNvSpPr/>
            <p:nvPr userDrawn="1"/>
          </p:nvSpPr>
          <p:spPr>
            <a:xfrm>
              <a:off x="5318061" y="2732983"/>
              <a:ext cx="1965471" cy="1315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5200" rtlCol="0" anchor="t"/>
            <a:lstStyle/>
            <a:p>
              <a:pPr algn="r"/>
              <a:r>
                <a:rPr lang="en-US" sz="700" dirty="0">
                  <a:solidFill>
                    <a:schemeClr val="accent5"/>
                  </a:solidFill>
                  <a:latin typeface="Calibri" panose="020F0502020204030204" pitchFamily="34" charset="0"/>
                </a:rPr>
                <a:t>In situations of uncertainty (demand, technical, economic, or environmental), use these Build-Measure-Learn loops to validate and iterate on your Problem, Solution, and Business Model</a:t>
              </a:r>
            </a:p>
            <a:p>
              <a:pPr algn="r"/>
              <a:endParaRPr lang="en-US" sz="980" dirty="0">
                <a:solidFill>
                  <a:schemeClr val="accent5">
                    <a:lumMod val="75000"/>
                  </a:schemeClr>
                </a:solidFill>
                <a:latin typeface="Calibri" panose="020F0502020204030204" pitchFamily="34" charset="0"/>
              </a:endParaRPr>
            </a:p>
            <a:p>
              <a:pPr algn="r"/>
              <a:r>
                <a:rPr lang="en-US" sz="1680" dirty="0">
                  <a:solidFill>
                    <a:schemeClr val="accent5"/>
                  </a:solidFill>
                  <a:latin typeface="Yu Gothic UI Light" panose="020B0300000000000000" pitchFamily="34" charset="-128"/>
                  <a:ea typeface="Yu Gothic UI Light" panose="020B0300000000000000" pitchFamily="34" charset="-128"/>
                </a:rPr>
                <a:t>EXPERIMENTING</a:t>
              </a:r>
            </a:p>
            <a:p>
              <a:pPr algn="r"/>
              <a:r>
                <a:rPr lang="en-US" sz="700" dirty="0">
                  <a:solidFill>
                    <a:schemeClr val="tx1"/>
                  </a:solidFill>
                </a:rPr>
                <a:t>Place a single 3x3 sticky note in each box. </a:t>
              </a:r>
              <a:br>
                <a:rPr lang="en-US" sz="700" dirty="0">
                  <a:solidFill>
                    <a:schemeClr val="tx1"/>
                  </a:solidFill>
                </a:rPr>
              </a:br>
              <a:r>
                <a:rPr lang="en-US" sz="700" dirty="0">
                  <a:solidFill>
                    <a:schemeClr val="tx1"/>
                  </a:solidFill>
                </a:rPr>
                <a:t>Proceed down each TEST column. </a:t>
              </a:r>
              <a:br>
                <a:rPr lang="en-US" sz="700" dirty="0">
                  <a:solidFill>
                    <a:schemeClr val="tx1"/>
                  </a:solidFill>
                </a:rPr>
              </a:br>
              <a:r>
                <a:rPr lang="en-US" sz="700" dirty="0">
                  <a:solidFill>
                    <a:schemeClr val="tx1"/>
                  </a:solidFill>
                </a:rPr>
                <a:t>Record your progress over time</a:t>
              </a:r>
            </a:p>
          </p:txBody>
        </p:sp>
        <p:cxnSp>
          <p:nvCxnSpPr>
            <p:cNvPr id="79" name="Straight Connector 78">
              <a:extLst>
                <a:ext uri="{FF2B5EF4-FFF2-40B4-BE49-F238E27FC236}">
                  <a16:creationId xmlns:a16="http://schemas.microsoft.com/office/drawing/2014/main" id="{16D90B32-61F2-4F06-8A1A-18648AAE4CA6}"/>
                </a:ext>
              </a:extLst>
            </p:cNvPr>
            <p:cNvCxnSpPr/>
            <p:nvPr userDrawn="1"/>
          </p:nvCxnSpPr>
          <p:spPr>
            <a:xfrm flipH="1">
              <a:off x="5376057" y="4058303"/>
              <a:ext cx="201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8145BEB-5CE5-4879-A41E-EB6A1A407337}"/>
                </a:ext>
              </a:extLst>
            </p:cNvPr>
            <p:cNvCxnSpPr/>
            <p:nvPr userDrawn="1"/>
          </p:nvCxnSpPr>
          <p:spPr>
            <a:xfrm flipH="1">
              <a:off x="5376057" y="4886652"/>
              <a:ext cx="201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8410C2B-A7BA-45DC-9D1E-F8730DD37D1B}"/>
                </a:ext>
              </a:extLst>
            </p:cNvPr>
            <p:cNvCxnSpPr/>
            <p:nvPr userDrawn="1"/>
          </p:nvCxnSpPr>
          <p:spPr>
            <a:xfrm flipH="1">
              <a:off x="5376057" y="5711147"/>
              <a:ext cx="201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0797A3-4ED7-4B3C-AFEE-436E3AF2AE06}"/>
                </a:ext>
              </a:extLst>
            </p:cNvPr>
            <p:cNvCxnSpPr/>
            <p:nvPr userDrawn="1"/>
          </p:nvCxnSpPr>
          <p:spPr>
            <a:xfrm flipH="1" flipV="1">
              <a:off x="5376057" y="6470485"/>
              <a:ext cx="201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9FEA859-D175-4F9F-AAB9-D62C6EB12E21}"/>
                </a:ext>
              </a:extLst>
            </p:cNvPr>
            <p:cNvCxnSpPr/>
            <p:nvPr userDrawn="1"/>
          </p:nvCxnSpPr>
          <p:spPr>
            <a:xfrm flipH="1">
              <a:off x="5376057" y="6740852"/>
              <a:ext cx="201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AEC8837-309E-42BA-AA99-5FE49C3AF3DD}"/>
                </a:ext>
              </a:extLst>
            </p:cNvPr>
            <p:cNvCxnSpPr/>
            <p:nvPr userDrawn="1"/>
          </p:nvCxnSpPr>
          <p:spPr>
            <a:xfrm flipH="1">
              <a:off x="5376057" y="7570931"/>
              <a:ext cx="201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39955A8-266B-497B-BD44-F805D04073E5}"/>
                </a:ext>
              </a:extLst>
            </p:cNvPr>
            <p:cNvCxnSpPr/>
            <p:nvPr userDrawn="1"/>
          </p:nvCxnSpPr>
          <p:spPr>
            <a:xfrm flipH="1" flipV="1">
              <a:off x="5376057" y="8328100"/>
              <a:ext cx="201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ECCDA02-B4AB-4723-A49F-64BC37B47A20}"/>
                </a:ext>
              </a:extLst>
            </p:cNvPr>
            <p:cNvCxnSpPr/>
            <p:nvPr userDrawn="1"/>
          </p:nvCxnSpPr>
          <p:spPr>
            <a:xfrm flipH="1">
              <a:off x="5376057" y="8613394"/>
              <a:ext cx="201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A6D875-43EC-4BDF-8F27-32E61A8619A5}"/>
                </a:ext>
              </a:extLst>
            </p:cNvPr>
            <p:cNvCxnSpPr/>
            <p:nvPr userDrawn="1"/>
          </p:nvCxnSpPr>
          <p:spPr>
            <a:xfrm flipH="1" flipV="1">
              <a:off x="5376057" y="9370668"/>
              <a:ext cx="201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4A75F4A2-D375-4CEA-888B-3E32E9E29B9F}"/>
                </a:ext>
              </a:extLst>
            </p:cNvPr>
            <p:cNvSpPr/>
            <p:nvPr userDrawn="1"/>
          </p:nvSpPr>
          <p:spPr>
            <a:xfrm>
              <a:off x="5377774" y="4105713"/>
              <a:ext cx="231440" cy="215459"/>
            </a:xfrm>
            <a:prstGeom prst="ellipse">
              <a:avLst/>
            </a:prstGeom>
            <a:solidFill>
              <a:schemeClr val="accent5">
                <a:lumMod val="75000"/>
              </a:schemeClr>
            </a:solidFill>
            <a:ln w="47625"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20" b="1" dirty="0">
                  <a:ln w="0"/>
                  <a:solidFill>
                    <a:schemeClr val="bg1"/>
                  </a:solidFill>
                </a:rPr>
                <a:t>1</a:t>
              </a:r>
              <a:endParaRPr lang="en-US" sz="1120" b="1" dirty="0">
                <a:ln w="0"/>
                <a:solidFill>
                  <a:schemeClr val="bg1"/>
                </a:solidFill>
              </a:endParaRPr>
            </a:p>
          </p:txBody>
        </p:sp>
        <p:sp>
          <p:nvSpPr>
            <p:cNvPr id="91" name="Oval 90">
              <a:extLst>
                <a:ext uri="{FF2B5EF4-FFF2-40B4-BE49-F238E27FC236}">
                  <a16:creationId xmlns:a16="http://schemas.microsoft.com/office/drawing/2014/main" id="{FFC90920-1E9A-478F-BC7E-3C4251D86B61}"/>
                </a:ext>
              </a:extLst>
            </p:cNvPr>
            <p:cNvSpPr/>
            <p:nvPr userDrawn="1"/>
          </p:nvSpPr>
          <p:spPr>
            <a:xfrm>
              <a:off x="5370275" y="4928797"/>
              <a:ext cx="231440" cy="215459"/>
            </a:xfrm>
            <a:prstGeom prst="ellipse">
              <a:avLst/>
            </a:prstGeom>
            <a:solidFill>
              <a:schemeClr val="accent5">
                <a:lumMod val="75000"/>
              </a:schemeClr>
            </a:solidFill>
            <a:ln w="47625"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20" b="1" dirty="0">
                  <a:ln w="0"/>
                  <a:solidFill>
                    <a:schemeClr val="bg1"/>
                  </a:solidFill>
                </a:rPr>
                <a:t>2</a:t>
              </a:r>
              <a:endParaRPr lang="en-US" sz="1120" b="1" dirty="0">
                <a:ln w="0"/>
                <a:solidFill>
                  <a:schemeClr val="bg1"/>
                </a:solidFill>
              </a:endParaRPr>
            </a:p>
          </p:txBody>
        </p:sp>
        <p:sp>
          <p:nvSpPr>
            <p:cNvPr id="92" name="Oval 91">
              <a:extLst>
                <a:ext uri="{FF2B5EF4-FFF2-40B4-BE49-F238E27FC236}">
                  <a16:creationId xmlns:a16="http://schemas.microsoft.com/office/drawing/2014/main" id="{805D6104-3776-4024-9A37-9DBED2BC72BC}"/>
                </a:ext>
              </a:extLst>
            </p:cNvPr>
            <p:cNvSpPr/>
            <p:nvPr userDrawn="1"/>
          </p:nvSpPr>
          <p:spPr>
            <a:xfrm>
              <a:off x="5370275" y="5749883"/>
              <a:ext cx="231440" cy="215459"/>
            </a:xfrm>
            <a:prstGeom prst="ellipse">
              <a:avLst/>
            </a:prstGeom>
            <a:solidFill>
              <a:schemeClr val="accent5">
                <a:lumMod val="75000"/>
              </a:schemeClr>
            </a:solidFill>
            <a:ln w="47625"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20" b="1" dirty="0">
                  <a:ln w="0"/>
                  <a:solidFill>
                    <a:schemeClr val="bg1"/>
                  </a:solidFill>
                </a:rPr>
                <a:t>3</a:t>
              </a:r>
              <a:endParaRPr lang="en-US" sz="1120" b="1" dirty="0">
                <a:ln w="0"/>
                <a:solidFill>
                  <a:schemeClr val="bg1"/>
                </a:solidFill>
              </a:endParaRPr>
            </a:p>
          </p:txBody>
        </p:sp>
        <p:sp>
          <p:nvSpPr>
            <p:cNvPr id="93" name="Oval 92">
              <a:extLst>
                <a:ext uri="{FF2B5EF4-FFF2-40B4-BE49-F238E27FC236}">
                  <a16:creationId xmlns:a16="http://schemas.microsoft.com/office/drawing/2014/main" id="{0CFBD879-7218-4F5B-B4EC-22F4F144E9C7}"/>
                </a:ext>
              </a:extLst>
            </p:cNvPr>
            <p:cNvSpPr/>
            <p:nvPr userDrawn="1"/>
          </p:nvSpPr>
          <p:spPr>
            <a:xfrm>
              <a:off x="5370275" y="6784196"/>
              <a:ext cx="231440" cy="215459"/>
            </a:xfrm>
            <a:prstGeom prst="ellipse">
              <a:avLst/>
            </a:prstGeom>
            <a:solidFill>
              <a:schemeClr val="accent5">
                <a:lumMod val="75000"/>
              </a:schemeClr>
            </a:solidFill>
            <a:ln w="47625"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20" b="1" dirty="0">
                  <a:ln w="0"/>
                  <a:solidFill>
                    <a:schemeClr val="bg1"/>
                  </a:solidFill>
                </a:rPr>
                <a:t>4</a:t>
              </a:r>
              <a:endParaRPr lang="en-US" sz="1120" b="1" dirty="0">
                <a:ln w="0"/>
                <a:solidFill>
                  <a:schemeClr val="bg1"/>
                </a:solidFill>
              </a:endParaRPr>
            </a:p>
          </p:txBody>
        </p:sp>
        <p:sp>
          <p:nvSpPr>
            <p:cNvPr id="94" name="Oval 93">
              <a:extLst>
                <a:ext uri="{FF2B5EF4-FFF2-40B4-BE49-F238E27FC236}">
                  <a16:creationId xmlns:a16="http://schemas.microsoft.com/office/drawing/2014/main" id="{7EDB5ADC-C9D4-4BEA-B3A2-4F51CB0EDB6E}"/>
                </a:ext>
              </a:extLst>
            </p:cNvPr>
            <p:cNvSpPr/>
            <p:nvPr userDrawn="1"/>
          </p:nvSpPr>
          <p:spPr>
            <a:xfrm>
              <a:off x="5370275" y="7612250"/>
              <a:ext cx="231440" cy="215459"/>
            </a:xfrm>
            <a:prstGeom prst="ellipse">
              <a:avLst/>
            </a:prstGeom>
            <a:solidFill>
              <a:schemeClr val="accent5">
                <a:lumMod val="75000"/>
              </a:schemeClr>
            </a:solidFill>
            <a:ln w="47625"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20" b="1" dirty="0">
                  <a:ln w="0"/>
                  <a:solidFill>
                    <a:schemeClr val="bg1"/>
                  </a:solidFill>
                </a:rPr>
                <a:t>5</a:t>
              </a:r>
              <a:endParaRPr lang="en-US" sz="1120" b="1" dirty="0">
                <a:ln w="0"/>
                <a:solidFill>
                  <a:schemeClr val="bg1"/>
                </a:solidFill>
              </a:endParaRPr>
            </a:p>
          </p:txBody>
        </p:sp>
        <p:sp>
          <p:nvSpPr>
            <p:cNvPr id="95" name="Oval 94">
              <a:extLst>
                <a:ext uri="{FF2B5EF4-FFF2-40B4-BE49-F238E27FC236}">
                  <a16:creationId xmlns:a16="http://schemas.microsoft.com/office/drawing/2014/main" id="{D25D8CB2-3A75-4876-BDFD-2F53EE8451CB}"/>
                </a:ext>
              </a:extLst>
            </p:cNvPr>
            <p:cNvSpPr/>
            <p:nvPr userDrawn="1"/>
          </p:nvSpPr>
          <p:spPr>
            <a:xfrm>
              <a:off x="5384401" y="8655666"/>
              <a:ext cx="231440" cy="215459"/>
            </a:xfrm>
            <a:prstGeom prst="ellipse">
              <a:avLst/>
            </a:prstGeom>
            <a:solidFill>
              <a:schemeClr val="accent5">
                <a:lumMod val="75000"/>
              </a:schemeClr>
            </a:solidFill>
            <a:ln w="47625" cmpd="dbl">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20" b="1" dirty="0">
                  <a:ln w="0"/>
                  <a:solidFill>
                    <a:schemeClr val="bg1"/>
                  </a:solidFill>
                </a:rPr>
                <a:t>6</a:t>
              </a:r>
              <a:endParaRPr lang="en-US" sz="1120" b="1" dirty="0">
                <a:ln w="0"/>
                <a:solidFill>
                  <a:schemeClr val="bg1"/>
                </a:solidFill>
              </a:endParaRPr>
            </a:p>
          </p:txBody>
        </p:sp>
        <p:sp>
          <p:nvSpPr>
            <p:cNvPr id="96" name="TextBox 95">
              <a:extLst>
                <a:ext uri="{FF2B5EF4-FFF2-40B4-BE49-F238E27FC236}">
                  <a16:creationId xmlns:a16="http://schemas.microsoft.com/office/drawing/2014/main" id="{40C4DD8F-48F2-49E7-BD5E-645690515A1A}"/>
                </a:ext>
              </a:extLst>
            </p:cNvPr>
            <p:cNvSpPr txBox="1"/>
            <p:nvPr userDrawn="1"/>
          </p:nvSpPr>
          <p:spPr>
            <a:xfrm>
              <a:off x="5635536" y="4044087"/>
              <a:ext cx="1764000" cy="654134"/>
            </a:xfrm>
            <a:prstGeom prst="rect">
              <a:avLst/>
            </a:prstGeom>
            <a:noFill/>
          </p:spPr>
          <p:txBody>
            <a:bodyPr wrap="square" lIns="25200" tIns="25200" rIns="25200" bIns="25200" rtlCol="0">
              <a:spAutoFit/>
            </a:bodyPr>
            <a:lstStyle/>
            <a:p>
              <a:r>
                <a:rPr lang="en-US" sz="1120" dirty="0"/>
                <a:t>HYPOTHESIS</a:t>
              </a:r>
            </a:p>
            <a:p>
              <a:r>
                <a:rPr lang="en-US" sz="700" dirty="0">
                  <a:solidFill>
                    <a:schemeClr val="bg1">
                      <a:lumMod val="65000"/>
                    </a:schemeClr>
                  </a:solidFill>
                </a:rPr>
                <a:t>A specific, measurable description of your Leap of Faith Assumption.</a:t>
              </a:r>
            </a:p>
            <a:p>
              <a:r>
                <a:rPr lang="en-US" sz="700" dirty="0">
                  <a:solidFill>
                    <a:schemeClr val="bg1">
                      <a:lumMod val="65000"/>
                    </a:schemeClr>
                  </a:solidFill>
                </a:rPr>
                <a:t>If we do X, then Y% of customers will behave in way Z</a:t>
              </a:r>
            </a:p>
          </p:txBody>
        </p:sp>
        <p:sp>
          <p:nvSpPr>
            <p:cNvPr id="97" name="TextBox 96">
              <a:extLst>
                <a:ext uri="{FF2B5EF4-FFF2-40B4-BE49-F238E27FC236}">
                  <a16:creationId xmlns:a16="http://schemas.microsoft.com/office/drawing/2014/main" id="{B1952CCC-6A76-44DA-848D-7B50E7EF9EF0}"/>
                </a:ext>
              </a:extLst>
            </p:cNvPr>
            <p:cNvSpPr txBox="1"/>
            <p:nvPr userDrawn="1"/>
          </p:nvSpPr>
          <p:spPr>
            <a:xfrm>
              <a:off x="5635536" y="4870558"/>
              <a:ext cx="1764000" cy="761856"/>
            </a:xfrm>
            <a:prstGeom prst="rect">
              <a:avLst/>
            </a:prstGeom>
            <a:noFill/>
          </p:spPr>
          <p:txBody>
            <a:bodyPr wrap="square" lIns="25200" tIns="25200" rIns="25200" bIns="25200" rtlCol="0">
              <a:spAutoFit/>
            </a:bodyPr>
            <a:lstStyle/>
            <a:p>
              <a:r>
                <a:rPr lang="en-US" sz="1120" dirty="0"/>
                <a:t>PROTOTYPE &amp; EXPERIMENT</a:t>
              </a:r>
            </a:p>
            <a:p>
              <a:r>
                <a:rPr lang="en-US" sz="700" dirty="0">
                  <a:solidFill>
                    <a:schemeClr val="bg1">
                      <a:lumMod val="65000"/>
                    </a:schemeClr>
                  </a:solidFill>
                </a:rPr>
                <a:t>Create a prototype and experiment that you can run as quickly and cheaply as possible. Don’t just confirm, learn. Include ways to capture surprises, as well as real behaviors important to your idea.</a:t>
              </a:r>
            </a:p>
          </p:txBody>
        </p:sp>
        <p:sp>
          <p:nvSpPr>
            <p:cNvPr id="98" name="TextBox 97">
              <a:extLst>
                <a:ext uri="{FF2B5EF4-FFF2-40B4-BE49-F238E27FC236}">
                  <a16:creationId xmlns:a16="http://schemas.microsoft.com/office/drawing/2014/main" id="{B03BC135-73DC-4D91-B29E-368F3DCD99A7}"/>
                </a:ext>
              </a:extLst>
            </p:cNvPr>
            <p:cNvSpPr txBox="1"/>
            <p:nvPr userDrawn="1"/>
          </p:nvSpPr>
          <p:spPr>
            <a:xfrm>
              <a:off x="5635536" y="5696814"/>
              <a:ext cx="1764000" cy="697223"/>
            </a:xfrm>
            <a:prstGeom prst="rect">
              <a:avLst/>
            </a:prstGeom>
            <a:noFill/>
          </p:spPr>
          <p:txBody>
            <a:bodyPr wrap="square" lIns="25200" tIns="25200" rIns="25200" bIns="25200" rtlCol="0">
              <a:spAutoFit/>
            </a:bodyPr>
            <a:lstStyle/>
            <a:p>
              <a:r>
                <a:rPr lang="en-US" sz="1120" dirty="0"/>
                <a:t>TARGET METRIC</a:t>
              </a:r>
            </a:p>
            <a:p>
              <a:r>
                <a:rPr lang="en-US" sz="700" dirty="0">
                  <a:solidFill>
                    <a:schemeClr val="bg1">
                      <a:lumMod val="65000"/>
                    </a:schemeClr>
                  </a:solidFill>
                </a:rPr>
                <a:t>Commit to a minimum success threshold.</a:t>
              </a:r>
            </a:p>
            <a:p>
              <a:endParaRPr lang="en-US" sz="280" dirty="0">
                <a:solidFill>
                  <a:schemeClr val="bg1">
                    <a:lumMod val="65000"/>
                  </a:schemeClr>
                </a:solidFill>
              </a:endParaRPr>
            </a:p>
            <a:p>
              <a:r>
                <a:rPr lang="en-US" sz="700" dirty="0">
                  <a:solidFill>
                    <a:schemeClr val="bg1">
                      <a:lumMod val="65000"/>
                    </a:schemeClr>
                  </a:solidFill>
                </a:rPr>
                <a:t>Choose a number high enough to get you</a:t>
              </a:r>
            </a:p>
            <a:p>
              <a:r>
                <a:rPr lang="en-US" sz="700" dirty="0">
                  <a:solidFill>
                    <a:schemeClr val="bg1">
                      <a:lumMod val="65000"/>
                    </a:schemeClr>
                  </a:solidFill>
                </a:rPr>
                <a:t>and your team excited if true, and relative to</a:t>
              </a:r>
            </a:p>
            <a:p>
              <a:r>
                <a:rPr lang="en-US" sz="700" dirty="0">
                  <a:solidFill>
                    <a:schemeClr val="bg1">
                      <a:lumMod val="65000"/>
                    </a:schemeClr>
                  </a:solidFill>
                </a:rPr>
                <a:t>the experiment you are conducting.</a:t>
              </a:r>
            </a:p>
          </p:txBody>
        </p:sp>
        <p:sp>
          <p:nvSpPr>
            <p:cNvPr id="99" name="TextBox 98">
              <a:extLst>
                <a:ext uri="{FF2B5EF4-FFF2-40B4-BE49-F238E27FC236}">
                  <a16:creationId xmlns:a16="http://schemas.microsoft.com/office/drawing/2014/main" id="{9B0DC9F8-0C65-4E59-BA49-196BEA1F5B38}"/>
                </a:ext>
              </a:extLst>
            </p:cNvPr>
            <p:cNvSpPr txBox="1"/>
            <p:nvPr userDrawn="1"/>
          </p:nvSpPr>
          <p:spPr>
            <a:xfrm>
              <a:off x="5635536" y="6730103"/>
              <a:ext cx="1764000" cy="697223"/>
            </a:xfrm>
            <a:prstGeom prst="rect">
              <a:avLst/>
            </a:prstGeom>
            <a:noFill/>
          </p:spPr>
          <p:txBody>
            <a:bodyPr wrap="square" lIns="25200" tIns="25200" rIns="25200" bIns="25200" rtlCol="0">
              <a:spAutoFit/>
            </a:bodyPr>
            <a:lstStyle/>
            <a:p>
              <a:r>
                <a:rPr lang="en-US" sz="1120" dirty="0"/>
                <a:t>ACTUAL RESULTS</a:t>
              </a:r>
            </a:p>
            <a:p>
              <a:r>
                <a:rPr lang="en-US" sz="700" dirty="0">
                  <a:solidFill>
                    <a:schemeClr val="bg1">
                      <a:lumMod val="65000"/>
                    </a:schemeClr>
                  </a:solidFill>
                </a:rPr>
                <a:t>What actually happened?</a:t>
              </a:r>
            </a:p>
            <a:p>
              <a:endParaRPr lang="en-US" sz="280" dirty="0">
                <a:solidFill>
                  <a:schemeClr val="bg1">
                    <a:lumMod val="65000"/>
                  </a:schemeClr>
                </a:solidFill>
              </a:endParaRPr>
            </a:p>
            <a:p>
              <a:r>
                <a:rPr lang="en-US" sz="700" dirty="0">
                  <a:solidFill>
                    <a:schemeClr val="bg1">
                      <a:lumMod val="65000"/>
                    </a:schemeClr>
                  </a:solidFill>
                </a:rPr>
                <a:t>Record the actual metrics generated during</a:t>
              </a:r>
            </a:p>
            <a:p>
              <a:r>
                <a:rPr lang="en-US" sz="700" dirty="0">
                  <a:solidFill>
                    <a:schemeClr val="bg1">
                      <a:lumMod val="65000"/>
                    </a:schemeClr>
                  </a:solidFill>
                </a:rPr>
                <a:t>your experiment, paying close attention to</a:t>
              </a:r>
            </a:p>
            <a:p>
              <a:r>
                <a:rPr lang="en-US" sz="700" dirty="0">
                  <a:solidFill>
                    <a:schemeClr val="bg1">
                      <a:lumMod val="65000"/>
                    </a:schemeClr>
                  </a:solidFill>
                </a:rPr>
                <a:t>new behaviors and surprises</a:t>
              </a:r>
            </a:p>
          </p:txBody>
        </p:sp>
        <p:sp>
          <p:nvSpPr>
            <p:cNvPr id="100" name="TextBox 99">
              <a:extLst>
                <a:ext uri="{FF2B5EF4-FFF2-40B4-BE49-F238E27FC236}">
                  <a16:creationId xmlns:a16="http://schemas.microsoft.com/office/drawing/2014/main" id="{0AF3BAED-BB3B-4736-8B7F-2A956AEA36B4}"/>
                </a:ext>
              </a:extLst>
            </p:cNvPr>
            <p:cNvSpPr txBox="1"/>
            <p:nvPr userDrawn="1"/>
          </p:nvSpPr>
          <p:spPr>
            <a:xfrm>
              <a:off x="5625798" y="7560586"/>
              <a:ext cx="1764000" cy="783400"/>
            </a:xfrm>
            <a:prstGeom prst="rect">
              <a:avLst/>
            </a:prstGeom>
            <a:noFill/>
          </p:spPr>
          <p:txBody>
            <a:bodyPr wrap="square" lIns="25200" tIns="25200" rIns="25200" bIns="25200" rtlCol="0">
              <a:spAutoFit/>
            </a:bodyPr>
            <a:lstStyle/>
            <a:p>
              <a:r>
                <a:rPr lang="en-US" sz="1120" dirty="0"/>
                <a:t>INSIGHT &amp; JOBS</a:t>
              </a:r>
            </a:p>
            <a:p>
              <a:r>
                <a:rPr lang="en-US" sz="700" dirty="0">
                  <a:solidFill>
                    <a:schemeClr val="bg1">
                      <a:lumMod val="65000"/>
                    </a:schemeClr>
                  </a:solidFill>
                </a:rPr>
                <a:t>What jobs-to-be-done did you observe?</a:t>
              </a:r>
            </a:p>
            <a:p>
              <a:endParaRPr lang="en-US" sz="140" dirty="0">
                <a:solidFill>
                  <a:schemeClr val="bg1">
                    <a:lumMod val="65000"/>
                  </a:schemeClr>
                </a:solidFill>
              </a:endParaRPr>
            </a:p>
            <a:p>
              <a:r>
                <a:rPr lang="en-US" sz="700" dirty="0">
                  <a:solidFill>
                    <a:schemeClr val="bg1">
                      <a:lumMod val="65000"/>
                    </a:schemeClr>
                  </a:solidFill>
                </a:rPr>
                <a:t>Record your findings on the stakeholder’s</a:t>
              </a:r>
            </a:p>
            <a:p>
              <a:r>
                <a:rPr lang="en-US" sz="700" dirty="0">
                  <a:solidFill>
                    <a:schemeClr val="bg1">
                      <a:lumMod val="65000"/>
                    </a:schemeClr>
                  </a:solidFill>
                </a:rPr>
                <a:t>function, social, and emotional jobs.</a:t>
              </a:r>
            </a:p>
            <a:p>
              <a:r>
                <a:rPr lang="en-US" sz="700" dirty="0">
                  <a:solidFill>
                    <a:schemeClr val="bg1">
                      <a:lumMod val="65000"/>
                    </a:schemeClr>
                  </a:solidFill>
                </a:rPr>
                <a:t>Remember to begin with a starter phrase</a:t>
              </a:r>
            </a:p>
            <a:p>
              <a:r>
                <a:rPr lang="en-US" sz="700" dirty="0">
                  <a:solidFill>
                    <a:schemeClr val="bg1">
                      <a:lumMod val="65000"/>
                    </a:schemeClr>
                  </a:solidFill>
                </a:rPr>
                <a:t>such as “Help me to ____________.”</a:t>
              </a:r>
            </a:p>
          </p:txBody>
        </p:sp>
        <p:sp>
          <p:nvSpPr>
            <p:cNvPr id="101" name="TextBox 100">
              <a:extLst>
                <a:ext uri="{FF2B5EF4-FFF2-40B4-BE49-F238E27FC236}">
                  <a16:creationId xmlns:a16="http://schemas.microsoft.com/office/drawing/2014/main" id="{8471B115-FB5C-48CD-BBEC-8D0CF5C4F702}"/>
                </a:ext>
              </a:extLst>
            </p:cNvPr>
            <p:cNvSpPr txBox="1"/>
            <p:nvPr userDrawn="1"/>
          </p:nvSpPr>
          <p:spPr>
            <a:xfrm>
              <a:off x="5649662" y="8604362"/>
              <a:ext cx="1764000" cy="697223"/>
            </a:xfrm>
            <a:prstGeom prst="rect">
              <a:avLst/>
            </a:prstGeom>
            <a:noFill/>
          </p:spPr>
          <p:txBody>
            <a:bodyPr wrap="square" lIns="25200" tIns="25200" rIns="25200" bIns="25200" rtlCol="0">
              <a:spAutoFit/>
            </a:bodyPr>
            <a:lstStyle/>
            <a:p>
              <a:r>
                <a:rPr lang="en-US" sz="1120" dirty="0"/>
                <a:t>DECISION</a:t>
              </a:r>
            </a:p>
            <a:p>
              <a:r>
                <a:rPr lang="en-US" sz="700" dirty="0">
                  <a:solidFill>
                    <a:schemeClr val="bg1">
                      <a:lumMod val="65000"/>
                    </a:schemeClr>
                  </a:solidFill>
                </a:rPr>
                <a:t>Take your next step - move forward</a:t>
              </a:r>
            </a:p>
            <a:p>
              <a:endParaRPr lang="en-US" sz="280" dirty="0">
                <a:solidFill>
                  <a:schemeClr val="bg1">
                    <a:lumMod val="65000"/>
                  </a:schemeClr>
                </a:solidFill>
              </a:endParaRPr>
            </a:p>
            <a:p>
              <a:r>
                <a:rPr lang="en-US" sz="700" dirty="0">
                  <a:solidFill>
                    <a:schemeClr val="bg1">
                      <a:lumMod val="65000"/>
                    </a:schemeClr>
                  </a:solidFill>
                </a:rPr>
                <a:t>Look for a trend in your evidence over time.</a:t>
              </a:r>
            </a:p>
            <a:p>
              <a:r>
                <a:rPr lang="en-US" sz="700" dirty="0">
                  <a:solidFill>
                    <a:schemeClr val="bg1">
                      <a:lumMod val="65000"/>
                    </a:schemeClr>
                  </a:solidFill>
                </a:rPr>
                <a:t>No single experiment holds all the answers.</a:t>
              </a:r>
            </a:p>
            <a:p>
              <a:r>
                <a:rPr lang="en-US" sz="700" dirty="0">
                  <a:solidFill>
                    <a:schemeClr val="bg1">
                      <a:lumMod val="65000"/>
                    </a:schemeClr>
                  </a:solidFill>
                </a:rPr>
                <a:t>Iterate? Persevere? Pivot?</a:t>
              </a:r>
            </a:p>
          </p:txBody>
        </p:sp>
        <p:sp>
          <p:nvSpPr>
            <p:cNvPr id="102" name="TextBox 101">
              <a:extLst>
                <a:ext uri="{FF2B5EF4-FFF2-40B4-BE49-F238E27FC236}">
                  <a16:creationId xmlns:a16="http://schemas.microsoft.com/office/drawing/2014/main" id="{CC5BCA2B-5AB7-465B-BD6A-A077C2CD192D}"/>
                </a:ext>
              </a:extLst>
            </p:cNvPr>
            <p:cNvSpPr txBox="1"/>
            <p:nvPr userDrawn="1"/>
          </p:nvSpPr>
          <p:spPr>
            <a:xfrm>
              <a:off x="5344670" y="6549353"/>
              <a:ext cx="2081426" cy="100027"/>
            </a:xfrm>
            <a:prstGeom prst="rect">
              <a:avLst/>
            </a:prstGeom>
            <a:noFill/>
          </p:spPr>
          <p:txBody>
            <a:bodyPr wrap="square" lIns="0" tIns="0" rIns="0" bIns="0" rtlCol="0">
              <a:spAutoFit/>
            </a:bodyPr>
            <a:lstStyle/>
            <a:p>
              <a:pPr algn="ctr"/>
              <a:r>
                <a:rPr lang="en-US" sz="650" b="0" dirty="0">
                  <a:latin typeface="Bradley Hand ITC" panose="03070402050302030203" pitchFamily="66" charset="0"/>
                </a:rPr>
                <a:t>Run your experiments as quickly and frugally as possible.</a:t>
              </a:r>
            </a:p>
          </p:txBody>
        </p:sp>
        <p:sp>
          <p:nvSpPr>
            <p:cNvPr id="103" name="TextBox 102">
              <a:extLst>
                <a:ext uri="{FF2B5EF4-FFF2-40B4-BE49-F238E27FC236}">
                  <a16:creationId xmlns:a16="http://schemas.microsoft.com/office/drawing/2014/main" id="{0883604B-A1F1-4763-8BDA-2D367389564A}"/>
                </a:ext>
              </a:extLst>
            </p:cNvPr>
            <p:cNvSpPr txBox="1"/>
            <p:nvPr userDrawn="1"/>
          </p:nvSpPr>
          <p:spPr>
            <a:xfrm>
              <a:off x="5338820" y="8408662"/>
              <a:ext cx="2081426" cy="100027"/>
            </a:xfrm>
            <a:prstGeom prst="rect">
              <a:avLst/>
            </a:prstGeom>
            <a:noFill/>
          </p:spPr>
          <p:txBody>
            <a:bodyPr wrap="square" lIns="0" tIns="0" rIns="0" bIns="0" rtlCol="0">
              <a:spAutoFit/>
            </a:bodyPr>
            <a:lstStyle>
              <a:defPPr>
                <a:defRPr lang="en-US"/>
              </a:defPPr>
              <a:lvl1pPr algn="ctr">
                <a:defRPr sz="650" b="1">
                  <a:latin typeface="Bradley Hand ITC" panose="03070402050302030203" pitchFamily="66" charset="0"/>
                </a:defRPr>
              </a:lvl1pPr>
            </a:lstStyle>
            <a:p>
              <a:pPr lvl="0"/>
              <a:r>
                <a:rPr lang="en-US" b="0" dirty="0"/>
                <a:t>What new evidence did you generate?</a:t>
              </a:r>
            </a:p>
          </p:txBody>
        </p:sp>
        <p:sp>
          <p:nvSpPr>
            <p:cNvPr id="146" name="Rectangle 145">
              <a:extLst>
                <a:ext uri="{FF2B5EF4-FFF2-40B4-BE49-F238E27FC236}">
                  <a16:creationId xmlns:a16="http://schemas.microsoft.com/office/drawing/2014/main" id="{05B89363-9BFE-4A02-AAD2-5D6A81C01375}"/>
                </a:ext>
              </a:extLst>
            </p:cNvPr>
            <p:cNvSpPr/>
            <p:nvPr userDrawn="1"/>
          </p:nvSpPr>
          <p:spPr>
            <a:xfrm>
              <a:off x="5328974" y="9369823"/>
              <a:ext cx="2083278" cy="192360"/>
            </a:xfrm>
            <a:prstGeom prst="rect">
              <a:avLst/>
            </a:prstGeom>
          </p:spPr>
          <p:txBody>
            <a:bodyPr wrap="square">
              <a:spAutoFit/>
            </a:bodyPr>
            <a:lstStyle/>
            <a:p>
              <a:r>
                <a:rPr lang="en-US" sz="650" b="0" dirty="0">
                  <a:latin typeface="Bradley Hand ITC" panose="03070402050302030203" pitchFamily="66" charset="0"/>
                </a:rPr>
                <a:t>Is your decision based on the evidence you generated?</a:t>
              </a:r>
              <a:endParaRPr lang="en-GB" sz="650" b="0" dirty="0">
                <a:latin typeface="Bradley Hand ITC" panose="03070402050302030203" pitchFamily="66" charset="0"/>
              </a:endParaRPr>
            </a:p>
          </p:txBody>
        </p:sp>
      </p:grpSp>
      <p:grpSp>
        <p:nvGrpSpPr>
          <p:cNvPr id="70" name="Group 69">
            <a:extLst>
              <a:ext uri="{FF2B5EF4-FFF2-40B4-BE49-F238E27FC236}">
                <a16:creationId xmlns:a16="http://schemas.microsoft.com/office/drawing/2014/main" id="{DC340147-006A-4F22-88C5-D7612AE4A314}"/>
              </a:ext>
            </a:extLst>
          </p:cNvPr>
          <p:cNvGrpSpPr/>
          <p:nvPr userDrawn="1"/>
        </p:nvGrpSpPr>
        <p:grpSpPr>
          <a:xfrm>
            <a:off x="7412621" y="2666028"/>
            <a:ext cx="5276058" cy="6895649"/>
            <a:chOff x="7412621" y="2666028"/>
            <a:chExt cx="5276058" cy="6895649"/>
          </a:xfrm>
        </p:grpSpPr>
        <p:sp>
          <p:nvSpPr>
            <p:cNvPr id="8" name="Rectangle 7">
              <a:extLst>
                <a:ext uri="{FF2B5EF4-FFF2-40B4-BE49-F238E27FC236}">
                  <a16:creationId xmlns:a16="http://schemas.microsoft.com/office/drawing/2014/main" id="{6F953E92-C486-4084-B8C0-23E4F1FD1E87}"/>
                </a:ext>
              </a:extLst>
            </p:cNvPr>
            <p:cNvSpPr/>
            <p:nvPr userDrawn="1"/>
          </p:nvSpPr>
          <p:spPr>
            <a:xfrm>
              <a:off x="7412621" y="2666028"/>
              <a:ext cx="2646000" cy="6894720"/>
            </a:xfrm>
            <a:prstGeom prst="rect">
              <a:avLst/>
            </a:prstGeom>
            <a:solidFill>
              <a:srgbClr val="F3F4F4"/>
            </a:solidFill>
            <a:ln>
              <a:solidFill>
                <a:srgbClr val="F3F4F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en-GB" sz="3528"/>
            </a:p>
          </p:txBody>
        </p:sp>
        <p:sp>
          <p:nvSpPr>
            <p:cNvPr id="9" name="Rectangle 8">
              <a:extLst>
                <a:ext uri="{FF2B5EF4-FFF2-40B4-BE49-F238E27FC236}">
                  <a16:creationId xmlns:a16="http://schemas.microsoft.com/office/drawing/2014/main" id="{8432C3A7-9AE6-4934-90EC-34BE58B43AE9}"/>
                </a:ext>
              </a:extLst>
            </p:cNvPr>
            <p:cNvSpPr/>
            <p:nvPr userDrawn="1"/>
          </p:nvSpPr>
          <p:spPr>
            <a:xfrm>
              <a:off x="10067879" y="2687040"/>
              <a:ext cx="2620800" cy="6848534"/>
            </a:xfrm>
            <a:prstGeom prst="rect">
              <a:avLst/>
            </a:prstGeom>
            <a:solidFill>
              <a:srgbClr val="E8E9EA"/>
            </a:solidFill>
            <a:ln>
              <a:solidFill>
                <a:srgbClr val="E8E9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en-GB" sz="3528"/>
            </a:p>
          </p:txBody>
        </p:sp>
        <p:sp>
          <p:nvSpPr>
            <p:cNvPr id="23" name="Rectangle 22">
              <a:extLst>
                <a:ext uri="{FF2B5EF4-FFF2-40B4-BE49-F238E27FC236}">
                  <a16:creationId xmlns:a16="http://schemas.microsoft.com/office/drawing/2014/main" id="{29123C44-E6F7-4E02-836C-098DBC12C73A}"/>
                </a:ext>
              </a:extLst>
            </p:cNvPr>
            <p:cNvSpPr/>
            <p:nvPr userDrawn="1"/>
          </p:nvSpPr>
          <p:spPr>
            <a:xfrm>
              <a:off x="7480997" y="2737312"/>
              <a:ext cx="756000" cy="756000"/>
            </a:xfrm>
            <a:prstGeom prst="rect">
              <a:avLst/>
            </a:prstGeom>
            <a:noFill/>
            <a:ln w="6350">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bg1">
                    <a:lumMod val="65000"/>
                  </a:schemeClr>
                </a:solidFill>
                <a:latin typeface="Bradley Hand ITC" panose="03070402050302030203" pitchFamily="66" charset="0"/>
              </a:endParaRPr>
            </a:p>
            <a:p>
              <a:pPr algn="ctr"/>
              <a:r>
                <a:rPr lang="en-US" sz="800" b="1" dirty="0">
                  <a:solidFill>
                    <a:schemeClr val="bg1">
                      <a:lumMod val="65000"/>
                    </a:schemeClr>
                  </a:solidFill>
                  <a:latin typeface="Bradley Hand ITC" panose="03070402050302030203" pitchFamily="66" charset="0"/>
                </a:rPr>
                <a:t>LEAP OF </a:t>
              </a:r>
              <a:br>
                <a:rPr lang="en-US" sz="800" b="1" dirty="0">
                  <a:solidFill>
                    <a:schemeClr val="bg1">
                      <a:lumMod val="65000"/>
                    </a:schemeClr>
                  </a:solidFill>
                  <a:latin typeface="Bradley Hand ITC" panose="03070402050302030203" pitchFamily="66" charset="0"/>
                </a:rPr>
              </a:br>
              <a:r>
                <a:rPr lang="en-US" sz="800" b="1" dirty="0">
                  <a:solidFill>
                    <a:schemeClr val="bg1">
                      <a:lumMod val="65000"/>
                    </a:schemeClr>
                  </a:solidFill>
                  <a:latin typeface="Bradley Hand ITC" panose="03070402050302030203" pitchFamily="66" charset="0"/>
                </a:rPr>
                <a:t>FAITH</a:t>
              </a:r>
            </a:p>
            <a:p>
              <a:pPr algn="ctr"/>
              <a:r>
                <a:rPr lang="en-US" sz="800" b="1" dirty="0">
                  <a:solidFill>
                    <a:schemeClr val="bg1">
                      <a:lumMod val="65000"/>
                    </a:schemeClr>
                  </a:solidFill>
                  <a:latin typeface="Bradley Hand ITC" panose="03070402050302030203" pitchFamily="66" charset="0"/>
                </a:rPr>
                <a:t>ASSUMPTION</a:t>
              </a:r>
            </a:p>
            <a:p>
              <a:pPr algn="ctr"/>
              <a:endParaRPr lang="en-US" sz="800" b="1" dirty="0">
                <a:solidFill>
                  <a:schemeClr val="bg1">
                    <a:lumMod val="65000"/>
                  </a:schemeClr>
                </a:solidFill>
                <a:latin typeface="Bradley Hand ITC" panose="03070402050302030203" pitchFamily="66" charset="0"/>
              </a:endParaRPr>
            </a:p>
          </p:txBody>
        </p:sp>
        <p:sp>
          <p:nvSpPr>
            <p:cNvPr id="24" name="Rectangle 23">
              <a:extLst>
                <a:ext uri="{FF2B5EF4-FFF2-40B4-BE49-F238E27FC236}">
                  <a16:creationId xmlns:a16="http://schemas.microsoft.com/office/drawing/2014/main" id="{3012E807-4710-4AE6-B091-25F5A01F7571}"/>
                </a:ext>
              </a:extLst>
            </p:cNvPr>
            <p:cNvSpPr/>
            <p:nvPr userDrawn="1"/>
          </p:nvSpPr>
          <p:spPr>
            <a:xfrm>
              <a:off x="7484790" y="674190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25" name="Rectangle 24">
              <a:extLst>
                <a:ext uri="{FF2B5EF4-FFF2-40B4-BE49-F238E27FC236}">
                  <a16:creationId xmlns:a16="http://schemas.microsoft.com/office/drawing/2014/main" id="{9A708920-5195-494F-99FA-7F6D414433AB}"/>
                </a:ext>
              </a:extLst>
            </p:cNvPr>
            <p:cNvSpPr/>
            <p:nvPr userDrawn="1"/>
          </p:nvSpPr>
          <p:spPr>
            <a:xfrm>
              <a:off x="7484790" y="4055662"/>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26" name="Rectangle 25">
              <a:extLst>
                <a:ext uri="{FF2B5EF4-FFF2-40B4-BE49-F238E27FC236}">
                  <a16:creationId xmlns:a16="http://schemas.microsoft.com/office/drawing/2014/main" id="{68C0F188-B566-411F-8B72-447C8B911E6E}"/>
                </a:ext>
              </a:extLst>
            </p:cNvPr>
            <p:cNvSpPr/>
            <p:nvPr userDrawn="1"/>
          </p:nvSpPr>
          <p:spPr>
            <a:xfrm>
              <a:off x="7484790" y="488059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27" name="Rectangle 26">
              <a:extLst>
                <a:ext uri="{FF2B5EF4-FFF2-40B4-BE49-F238E27FC236}">
                  <a16:creationId xmlns:a16="http://schemas.microsoft.com/office/drawing/2014/main" id="{38206A22-0CAE-466E-A3F5-FB1CA83B32AE}"/>
                </a:ext>
              </a:extLst>
            </p:cNvPr>
            <p:cNvSpPr/>
            <p:nvPr userDrawn="1"/>
          </p:nvSpPr>
          <p:spPr>
            <a:xfrm>
              <a:off x="7484790" y="5711148"/>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28" name="Rectangle 27">
              <a:extLst>
                <a:ext uri="{FF2B5EF4-FFF2-40B4-BE49-F238E27FC236}">
                  <a16:creationId xmlns:a16="http://schemas.microsoft.com/office/drawing/2014/main" id="{8C3083C9-2B4A-4A4B-899E-F3A0D67B5A5F}"/>
                </a:ext>
              </a:extLst>
            </p:cNvPr>
            <p:cNvSpPr/>
            <p:nvPr userDrawn="1"/>
          </p:nvSpPr>
          <p:spPr>
            <a:xfrm>
              <a:off x="7484790" y="757298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29" name="Rectangle 28">
              <a:extLst>
                <a:ext uri="{FF2B5EF4-FFF2-40B4-BE49-F238E27FC236}">
                  <a16:creationId xmlns:a16="http://schemas.microsoft.com/office/drawing/2014/main" id="{9850CDB5-CF49-4522-9A30-8D7DB3EAF911}"/>
                </a:ext>
              </a:extLst>
            </p:cNvPr>
            <p:cNvSpPr/>
            <p:nvPr userDrawn="1"/>
          </p:nvSpPr>
          <p:spPr>
            <a:xfrm>
              <a:off x="7484790" y="8603058"/>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0" name="Rectangle 29">
              <a:extLst>
                <a:ext uri="{FF2B5EF4-FFF2-40B4-BE49-F238E27FC236}">
                  <a16:creationId xmlns:a16="http://schemas.microsoft.com/office/drawing/2014/main" id="{FF489AD6-3D98-4EE4-98C3-563E4600FBF1}"/>
                </a:ext>
              </a:extLst>
            </p:cNvPr>
            <p:cNvSpPr/>
            <p:nvPr userDrawn="1"/>
          </p:nvSpPr>
          <p:spPr>
            <a:xfrm>
              <a:off x="8337021" y="6744893"/>
              <a:ext cx="756000" cy="756000"/>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1" name="Rectangle 30">
              <a:extLst>
                <a:ext uri="{FF2B5EF4-FFF2-40B4-BE49-F238E27FC236}">
                  <a16:creationId xmlns:a16="http://schemas.microsoft.com/office/drawing/2014/main" id="{8178B981-C788-4AD2-8BE1-AF71C22299A1}"/>
                </a:ext>
              </a:extLst>
            </p:cNvPr>
            <p:cNvSpPr/>
            <p:nvPr userDrawn="1"/>
          </p:nvSpPr>
          <p:spPr>
            <a:xfrm>
              <a:off x="8337022" y="4055662"/>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2" name="Rectangle 31">
              <a:extLst>
                <a:ext uri="{FF2B5EF4-FFF2-40B4-BE49-F238E27FC236}">
                  <a16:creationId xmlns:a16="http://schemas.microsoft.com/office/drawing/2014/main" id="{6EF0956B-BA2A-46E4-A732-94FBF3A7D9DC}"/>
                </a:ext>
              </a:extLst>
            </p:cNvPr>
            <p:cNvSpPr/>
            <p:nvPr userDrawn="1"/>
          </p:nvSpPr>
          <p:spPr>
            <a:xfrm>
              <a:off x="8337022" y="488059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3" name="Rectangle 32">
              <a:extLst>
                <a:ext uri="{FF2B5EF4-FFF2-40B4-BE49-F238E27FC236}">
                  <a16:creationId xmlns:a16="http://schemas.microsoft.com/office/drawing/2014/main" id="{692D1CFA-CEB2-416F-B4C3-5DE63306C9A2}"/>
                </a:ext>
              </a:extLst>
            </p:cNvPr>
            <p:cNvSpPr/>
            <p:nvPr userDrawn="1"/>
          </p:nvSpPr>
          <p:spPr>
            <a:xfrm>
              <a:off x="8337022" y="5711148"/>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4" name="Rectangle 33">
              <a:extLst>
                <a:ext uri="{FF2B5EF4-FFF2-40B4-BE49-F238E27FC236}">
                  <a16:creationId xmlns:a16="http://schemas.microsoft.com/office/drawing/2014/main" id="{F206649E-5573-43E1-BD8B-C225508D1E06}"/>
                </a:ext>
              </a:extLst>
            </p:cNvPr>
            <p:cNvSpPr/>
            <p:nvPr userDrawn="1"/>
          </p:nvSpPr>
          <p:spPr>
            <a:xfrm>
              <a:off x="8337022" y="757298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5" name="Rectangle 34">
              <a:extLst>
                <a:ext uri="{FF2B5EF4-FFF2-40B4-BE49-F238E27FC236}">
                  <a16:creationId xmlns:a16="http://schemas.microsoft.com/office/drawing/2014/main" id="{8543F64F-C2DC-486A-B85F-969C3A69FD79}"/>
                </a:ext>
              </a:extLst>
            </p:cNvPr>
            <p:cNvSpPr/>
            <p:nvPr userDrawn="1"/>
          </p:nvSpPr>
          <p:spPr>
            <a:xfrm>
              <a:off x="8337022" y="8598166"/>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6" name="Rectangle 35">
              <a:extLst>
                <a:ext uri="{FF2B5EF4-FFF2-40B4-BE49-F238E27FC236}">
                  <a16:creationId xmlns:a16="http://schemas.microsoft.com/office/drawing/2014/main" id="{8F76FECB-3228-4E4B-AAD9-6F5004A62928}"/>
                </a:ext>
              </a:extLst>
            </p:cNvPr>
            <p:cNvSpPr/>
            <p:nvPr userDrawn="1"/>
          </p:nvSpPr>
          <p:spPr>
            <a:xfrm>
              <a:off x="9205793" y="6745643"/>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7" name="Rectangle 36">
              <a:extLst>
                <a:ext uri="{FF2B5EF4-FFF2-40B4-BE49-F238E27FC236}">
                  <a16:creationId xmlns:a16="http://schemas.microsoft.com/office/drawing/2014/main" id="{A925FFC5-10BD-4CD0-83F6-C0B2C7CFCB59}"/>
                </a:ext>
              </a:extLst>
            </p:cNvPr>
            <p:cNvSpPr/>
            <p:nvPr userDrawn="1"/>
          </p:nvSpPr>
          <p:spPr>
            <a:xfrm>
              <a:off x="9205793" y="4056411"/>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8" name="Rectangle 37">
              <a:extLst>
                <a:ext uri="{FF2B5EF4-FFF2-40B4-BE49-F238E27FC236}">
                  <a16:creationId xmlns:a16="http://schemas.microsoft.com/office/drawing/2014/main" id="{325CC8F8-0DC4-4F79-8607-357488D3B215}"/>
                </a:ext>
              </a:extLst>
            </p:cNvPr>
            <p:cNvSpPr/>
            <p:nvPr userDrawn="1"/>
          </p:nvSpPr>
          <p:spPr>
            <a:xfrm>
              <a:off x="9205793" y="4881343"/>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39" name="Rectangle 38">
              <a:extLst>
                <a:ext uri="{FF2B5EF4-FFF2-40B4-BE49-F238E27FC236}">
                  <a16:creationId xmlns:a16="http://schemas.microsoft.com/office/drawing/2014/main" id="{649287D7-7ACB-4B7C-8511-2513B18EDBF2}"/>
                </a:ext>
              </a:extLst>
            </p:cNvPr>
            <p:cNvSpPr/>
            <p:nvPr userDrawn="1"/>
          </p:nvSpPr>
          <p:spPr>
            <a:xfrm>
              <a:off x="9205793" y="5711897"/>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40" name="Rectangle 39">
              <a:extLst>
                <a:ext uri="{FF2B5EF4-FFF2-40B4-BE49-F238E27FC236}">
                  <a16:creationId xmlns:a16="http://schemas.microsoft.com/office/drawing/2014/main" id="{7C12B7A6-E49B-4FE8-89F6-2899E5767E96}"/>
                </a:ext>
              </a:extLst>
            </p:cNvPr>
            <p:cNvSpPr/>
            <p:nvPr userDrawn="1"/>
          </p:nvSpPr>
          <p:spPr>
            <a:xfrm>
              <a:off x="9205793" y="757298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41" name="Rectangle 40">
              <a:extLst>
                <a:ext uri="{FF2B5EF4-FFF2-40B4-BE49-F238E27FC236}">
                  <a16:creationId xmlns:a16="http://schemas.microsoft.com/office/drawing/2014/main" id="{A45F23FC-F4C2-4FB6-AF5C-3DC4FE6D04E5}"/>
                </a:ext>
              </a:extLst>
            </p:cNvPr>
            <p:cNvSpPr/>
            <p:nvPr userDrawn="1"/>
          </p:nvSpPr>
          <p:spPr>
            <a:xfrm>
              <a:off x="9205793" y="8598915"/>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42" name="Rectangle 41">
              <a:extLst>
                <a:ext uri="{FF2B5EF4-FFF2-40B4-BE49-F238E27FC236}">
                  <a16:creationId xmlns:a16="http://schemas.microsoft.com/office/drawing/2014/main" id="{13929384-A504-4991-96B6-2ED3C7EF04F9}"/>
                </a:ext>
              </a:extLst>
            </p:cNvPr>
            <p:cNvSpPr/>
            <p:nvPr userDrawn="1"/>
          </p:nvSpPr>
          <p:spPr>
            <a:xfrm>
              <a:off x="10146468" y="2752988"/>
              <a:ext cx="756000" cy="756000"/>
            </a:xfrm>
            <a:prstGeom prst="rect">
              <a:avLst/>
            </a:prstGeom>
            <a:noFill/>
            <a:ln w="6350">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bg1">
                      <a:lumMod val="65000"/>
                    </a:schemeClr>
                  </a:solidFill>
                  <a:latin typeface="Bradley Hand ITC" panose="03070402050302030203" pitchFamily="66" charset="0"/>
                </a:rPr>
                <a:t>LEAP OF </a:t>
              </a:r>
              <a:br>
                <a:rPr lang="en-US" sz="800" b="1" dirty="0">
                  <a:solidFill>
                    <a:schemeClr val="bg1">
                      <a:lumMod val="65000"/>
                    </a:schemeClr>
                  </a:solidFill>
                  <a:latin typeface="Bradley Hand ITC" panose="03070402050302030203" pitchFamily="66" charset="0"/>
                </a:rPr>
              </a:br>
              <a:r>
                <a:rPr lang="en-US" sz="800" b="1" dirty="0">
                  <a:solidFill>
                    <a:schemeClr val="bg1">
                      <a:lumMod val="65000"/>
                    </a:schemeClr>
                  </a:solidFill>
                  <a:latin typeface="Bradley Hand ITC" panose="03070402050302030203" pitchFamily="66" charset="0"/>
                </a:rPr>
                <a:t>FAITH</a:t>
              </a:r>
            </a:p>
            <a:p>
              <a:pPr algn="ctr"/>
              <a:r>
                <a:rPr lang="en-US" sz="800" b="1" dirty="0">
                  <a:solidFill>
                    <a:schemeClr val="bg1">
                      <a:lumMod val="65000"/>
                    </a:schemeClr>
                  </a:solidFill>
                  <a:latin typeface="Bradley Hand ITC" panose="03070402050302030203" pitchFamily="66" charset="0"/>
                </a:rPr>
                <a:t>ASSUMPTION</a:t>
              </a:r>
            </a:p>
          </p:txBody>
        </p:sp>
        <p:sp>
          <p:nvSpPr>
            <p:cNvPr id="43" name="Rectangle 42">
              <a:extLst>
                <a:ext uri="{FF2B5EF4-FFF2-40B4-BE49-F238E27FC236}">
                  <a16:creationId xmlns:a16="http://schemas.microsoft.com/office/drawing/2014/main" id="{78192DA4-7469-4030-8170-1F625DD8F819}"/>
                </a:ext>
              </a:extLst>
            </p:cNvPr>
            <p:cNvSpPr/>
            <p:nvPr userDrawn="1"/>
          </p:nvSpPr>
          <p:spPr>
            <a:xfrm>
              <a:off x="10109385" y="674489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44" name="Rectangle 43">
              <a:extLst>
                <a:ext uri="{FF2B5EF4-FFF2-40B4-BE49-F238E27FC236}">
                  <a16:creationId xmlns:a16="http://schemas.microsoft.com/office/drawing/2014/main" id="{BDF1C6A3-6049-45B7-A526-46D3DC96209E}"/>
                </a:ext>
              </a:extLst>
            </p:cNvPr>
            <p:cNvSpPr/>
            <p:nvPr userDrawn="1"/>
          </p:nvSpPr>
          <p:spPr>
            <a:xfrm>
              <a:off x="10109385" y="4055662"/>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45" name="Rectangle 44">
              <a:extLst>
                <a:ext uri="{FF2B5EF4-FFF2-40B4-BE49-F238E27FC236}">
                  <a16:creationId xmlns:a16="http://schemas.microsoft.com/office/drawing/2014/main" id="{BCD3E8D4-BB42-4B65-8622-2B8E3ADB8FD6}"/>
                </a:ext>
              </a:extLst>
            </p:cNvPr>
            <p:cNvSpPr/>
            <p:nvPr userDrawn="1"/>
          </p:nvSpPr>
          <p:spPr>
            <a:xfrm>
              <a:off x="10109385" y="488059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46" name="Rectangle 45">
              <a:extLst>
                <a:ext uri="{FF2B5EF4-FFF2-40B4-BE49-F238E27FC236}">
                  <a16:creationId xmlns:a16="http://schemas.microsoft.com/office/drawing/2014/main" id="{25D42C2B-EBC1-40A9-AF31-2F2342842C51}"/>
                </a:ext>
              </a:extLst>
            </p:cNvPr>
            <p:cNvSpPr/>
            <p:nvPr userDrawn="1"/>
          </p:nvSpPr>
          <p:spPr>
            <a:xfrm>
              <a:off x="10109385" y="5711148"/>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47" name="Rectangle 46">
              <a:extLst>
                <a:ext uri="{FF2B5EF4-FFF2-40B4-BE49-F238E27FC236}">
                  <a16:creationId xmlns:a16="http://schemas.microsoft.com/office/drawing/2014/main" id="{A5984712-9F65-4199-AF87-302639CA57FD}"/>
                </a:ext>
              </a:extLst>
            </p:cNvPr>
            <p:cNvSpPr/>
            <p:nvPr userDrawn="1"/>
          </p:nvSpPr>
          <p:spPr>
            <a:xfrm>
              <a:off x="10109385" y="757298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48" name="Rectangle 47">
              <a:extLst>
                <a:ext uri="{FF2B5EF4-FFF2-40B4-BE49-F238E27FC236}">
                  <a16:creationId xmlns:a16="http://schemas.microsoft.com/office/drawing/2014/main" id="{86FD5F75-691D-471E-87E3-9BFFFC3B03BA}"/>
                </a:ext>
              </a:extLst>
            </p:cNvPr>
            <p:cNvSpPr/>
            <p:nvPr userDrawn="1"/>
          </p:nvSpPr>
          <p:spPr>
            <a:xfrm>
              <a:off x="10109385" y="8598166"/>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49" name="Rectangle 48">
              <a:extLst>
                <a:ext uri="{FF2B5EF4-FFF2-40B4-BE49-F238E27FC236}">
                  <a16:creationId xmlns:a16="http://schemas.microsoft.com/office/drawing/2014/main" id="{CA9889C0-30B6-4A3F-A35A-707243B0F763}"/>
                </a:ext>
              </a:extLst>
            </p:cNvPr>
            <p:cNvSpPr/>
            <p:nvPr userDrawn="1"/>
          </p:nvSpPr>
          <p:spPr>
            <a:xfrm>
              <a:off x="11011397" y="6748876"/>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0" name="Rectangle 49">
              <a:extLst>
                <a:ext uri="{FF2B5EF4-FFF2-40B4-BE49-F238E27FC236}">
                  <a16:creationId xmlns:a16="http://schemas.microsoft.com/office/drawing/2014/main" id="{C9D1E29F-3094-4603-95C4-CAFEFF766AC5}"/>
                </a:ext>
              </a:extLst>
            </p:cNvPr>
            <p:cNvSpPr/>
            <p:nvPr userDrawn="1"/>
          </p:nvSpPr>
          <p:spPr>
            <a:xfrm>
              <a:off x="11011397" y="405964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1" name="Rectangle 50">
              <a:extLst>
                <a:ext uri="{FF2B5EF4-FFF2-40B4-BE49-F238E27FC236}">
                  <a16:creationId xmlns:a16="http://schemas.microsoft.com/office/drawing/2014/main" id="{EC4B1865-C9D3-4E58-8E68-E59EEB1AEDA2}"/>
                </a:ext>
              </a:extLst>
            </p:cNvPr>
            <p:cNvSpPr/>
            <p:nvPr userDrawn="1"/>
          </p:nvSpPr>
          <p:spPr>
            <a:xfrm>
              <a:off x="11011397" y="4884575"/>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2" name="Rectangle 51">
              <a:extLst>
                <a:ext uri="{FF2B5EF4-FFF2-40B4-BE49-F238E27FC236}">
                  <a16:creationId xmlns:a16="http://schemas.microsoft.com/office/drawing/2014/main" id="{6A11870F-E484-4B48-AFC1-412AC7090345}"/>
                </a:ext>
              </a:extLst>
            </p:cNvPr>
            <p:cNvSpPr/>
            <p:nvPr userDrawn="1"/>
          </p:nvSpPr>
          <p:spPr>
            <a:xfrm>
              <a:off x="11011397" y="5715130"/>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3" name="Rectangle 52">
              <a:extLst>
                <a:ext uri="{FF2B5EF4-FFF2-40B4-BE49-F238E27FC236}">
                  <a16:creationId xmlns:a16="http://schemas.microsoft.com/office/drawing/2014/main" id="{4CF6EE7B-C6D1-4959-8AEC-85B20313B54D}"/>
                </a:ext>
              </a:extLst>
            </p:cNvPr>
            <p:cNvSpPr/>
            <p:nvPr userDrawn="1"/>
          </p:nvSpPr>
          <p:spPr>
            <a:xfrm>
              <a:off x="11011397" y="757298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4" name="Rectangle 53">
              <a:extLst>
                <a:ext uri="{FF2B5EF4-FFF2-40B4-BE49-F238E27FC236}">
                  <a16:creationId xmlns:a16="http://schemas.microsoft.com/office/drawing/2014/main" id="{1190A5D7-F1D4-4A30-A611-C199E6180742}"/>
                </a:ext>
              </a:extLst>
            </p:cNvPr>
            <p:cNvSpPr/>
            <p:nvPr userDrawn="1"/>
          </p:nvSpPr>
          <p:spPr>
            <a:xfrm>
              <a:off x="11011397" y="8602148"/>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5" name="Rectangle 54">
              <a:extLst>
                <a:ext uri="{FF2B5EF4-FFF2-40B4-BE49-F238E27FC236}">
                  <a16:creationId xmlns:a16="http://schemas.microsoft.com/office/drawing/2014/main" id="{FDEE72F4-A626-4538-A3FB-521A349FF205}"/>
                </a:ext>
              </a:extLst>
            </p:cNvPr>
            <p:cNvSpPr/>
            <p:nvPr userDrawn="1"/>
          </p:nvSpPr>
          <p:spPr>
            <a:xfrm>
              <a:off x="11880906" y="674489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6" name="Rectangle 55">
              <a:extLst>
                <a:ext uri="{FF2B5EF4-FFF2-40B4-BE49-F238E27FC236}">
                  <a16:creationId xmlns:a16="http://schemas.microsoft.com/office/drawing/2014/main" id="{38C663FA-2936-41A3-ACA0-FCD30B471683}"/>
                </a:ext>
              </a:extLst>
            </p:cNvPr>
            <p:cNvSpPr/>
            <p:nvPr userDrawn="1"/>
          </p:nvSpPr>
          <p:spPr>
            <a:xfrm>
              <a:off x="11880906" y="4055662"/>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7" name="Rectangle 56">
              <a:extLst>
                <a:ext uri="{FF2B5EF4-FFF2-40B4-BE49-F238E27FC236}">
                  <a16:creationId xmlns:a16="http://schemas.microsoft.com/office/drawing/2014/main" id="{0FA6D917-1CDA-4B43-A477-224F9DB386B6}"/>
                </a:ext>
              </a:extLst>
            </p:cNvPr>
            <p:cNvSpPr/>
            <p:nvPr userDrawn="1"/>
          </p:nvSpPr>
          <p:spPr>
            <a:xfrm>
              <a:off x="11880906" y="488059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8" name="Rectangle 57">
              <a:extLst>
                <a:ext uri="{FF2B5EF4-FFF2-40B4-BE49-F238E27FC236}">
                  <a16:creationId xmlns:a16="http://schemas.microsoft.com/office/drawing/2014/main" id="{A2973B24-AC67-4EB5-99EA-843EBD91DAC6}"/>
                </a:ext>
              </a:extLst>
            </p:cNvPr>
            <p:cNvSpPr/>
            <p:nvPr userDrawn="1"/>
          </p:nvSpPr>
          <p:spPr>
            <a:xfrm>
              <a:off x="11880906" y="5711148"/>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59" name="Rectangle 58">
              <a:extLst>
                <a:ext uri="{FF2B5EF4-FFF2-40B4-BE49-F238E27FC236}">
                  <a16:creationId xmlns:a16="http://schemas.microsoft.com/office/drawing/2014/main" id="{19518140-333B-49F3-BBF0-A7A6B3782F5F}"/>
                </a:ext>
              </a:extLst>
            </p:cNvPr>
            <p:cNvSpPr/>
            <p:nvPr userDrawn="1"/>
          </p:nvSpPr>
          <p:spPr>
            <a:xfrm>
              <a:off x="11880906" y="7572984"/>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60" name="Rectangle 59">
              <a:extLst>
                <a:ext uri="{FF2B5EF4-FFF2-40B4-BE49-F238E27FC236}">
                  <a16:creationId xmlns:a16="http://schemas.microsoft.com/office/drawing/2014/main" id="{640CE6E0-0F64-4ABF-A73A-1DCB07AF1C56}"/>
                </a:ext>
              </a:extLst>
            </p:cNvPr>
            <p:cNvSpPr/>
            <p:nvPr userDrawn="1"/>
          </p:nvSpPr>
          <p:spPr>
            <a:xfrm>
              <a:off x="11880906" y="8598166"/>
              <a:ext cx="755117" cy="755117"/>
            </a:xfrm>
            <a:prstGeom prst="rect">
              <a:avLst/>
            </a:prstGeom>
            <a:noFill/>
            <a:ln w="9525">
              <a:solidFill>
                <a:srgbClr val="8B92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69" name="TextBox 68">
              <a:extLst>
                <a:ext uri="{FF2B5EF4-FFF2-40B4-BE49-F238E27FC236}">
                  <a16:creationId xmlns:a16="http://schemas.microsoft.com/office/drawing/2014/main" id="{11A36A72-3C0D-44FE-B176-48241F3B1BF9}"/>
                </a:ext>
              </a:extLst>
            </p:cNvPr>
            <p:cNvSpPr txBox="1"/>
            <p:nvPr userDrawn="1"/>
          </p:nvSpPr>
          <p:spPr>
            <a:xfrm>
              <a:off x="8280948" y="2745340"/>
              <a:ext cx="1719007" cy="523220"/>
            </a:xfrm>
            <a:prstGeom prst="rect">
              <a:avLst/>
            </a:prstGeom>
            <a:noFill/>
          </p:spPr>
          <p:txBody>
            <a:bodyPr wrap="square" lIns="10080" rIns="10080" rtlCol="0">
              <a:spAutoFit/>
            </a:bodyPr>
            <a:lstStyle/>
            <a:p>
              <a:r>
                <a:rPr lang="en-US" sz="700" dirty="0"/>
                <a:t>Something accepted as true without evidence.</a:t>
              </a:r>
            </a:p>
            <a:p>
              <a:r>
                <a:rPr lang="en-US" sz="700" dirty="0"/>
                <a:t>The most critical assumption you are making about your idea at this time, for which you have the least amount of evidence.</a:t>
              </a:r>
            </a:p>
          </p:txBody>
        </p:sp>
        <p:sp>
          <p:nvSpPr>
            <p:cNvPr id="71" name="Flowchart: Merge 70">
              <a:extLst>
                <a:ext uri="{FF2B5EF4-FFF2-40B4-BE49-F238E27FC236}">
                  <a16:creationId xmlns:a16="http://schemas.microsoft.com/office/drawing/2014/main" id="{1EF4AAFE-6B50-41B3-A78C-384DD4D0777C}"/>
                </a:ext>
              </a:extLst>
            </p:cNvPr>
            <p:cNvSpPr/>
            <p:nvPr/>
          </p:nvSpPr>
          <p:spPr>
            <a:xfrm>
              <a:off x="7748146" y="3881097"/>
              <a:ext cx="218334" cy="112879"/>
            </a:xfrm>
            <a:prstGeom prst="flowChartMerg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72" name="TextBox 71">
              <a:extLst>
                <a:ext uri="{FF2B5EF4-FFF2-40B4-BE49-F238E27FC236}">
                  <a16:creationId xmlns:a16="http://schemas.microsoft.com/office/drawing/2014/main" id="{A24C5B0A-ADE0-4DE7-AAFF-B9B71C125940}"/>
                </a:ext>
              </a:extLst>
            </p:cNvPr>
            <p:cNvSpPr txBox="1"/>
            <p:nvPr/>
          </p:nvSpPr>
          <p:spPr>
            <a:xfrm>
              <a:off x="7480997" y="3667899"/>
              <a:ext cx="756000" cy="221599"/>
            </a:xfrm>
            <a:prstGeom prst="rect">
              <a:avLst/>
            </a:prstGeom>
            <a:noFill/>
          </p:spPr>
          <p:txBody>
            <a:bodyPr wrap="square" rtlCol="0">
              <a:spAutoFit/>
            </a:bodyPr>
            <a:lstStyle/>
            <a:p>
              <a:pPr algn="ctr"/>
              <a:r>
                <a:rPr lang="fr-FR" sz="840" b="1" dirty="0">
                  <a:solidFill>
                    <a:schemeClr val="bg1">
                      <a:lumMod val="65000"/>
                    </a:schemeClr>
                  </a:solidFill>
                </a:rPr>
                <a:t>TEST</a:t>
              </a:r>
              <a:endParaRPr lang="en-US" sz="840" b="1" dirty="0">
                <a:solidFill>
                  <a:schemeClr val="bg1">
                    <a:lumMod val="65000"/>
                  </a:schemeClr>
                </a:solidFill>
              </a:endParaRPr>
            </a:p>
          </p:txBody>
        </p:sp>
        <p:sp>
          <p:nvSpPr>
            <p:cNvPr id="104" name="TextBox 103">
              <a:extLst>
                <a:ext uri="{FF2B5EF4-FFF2-40B4-BE49-F238E27FC236}">
                  <a16:creationId xmlns:a16="http://schemas.microsoft.com/office/drawing/2014/main" id="{6A1D049D-04A2-4C3A-A9C8-0A430B6CDFDA}"/>
                </a:ext>
              </a:extLst>
            </p:cNvPr>
            <p:cNvSpPr txBox="1"/>
            <p:nvPr userDrawn="1"/>
          </p:nvSpPr>
          <p:spPr>
            <a:xfrm>
              <a:off x="7484790" y="8369616"/>
              <a:ext cx="755117" cy="178510"/>
            </a:xfrm>
            <a:prstGeom prst="rect">
              <a:avLst/>
            </a:prstGeom>
            <a:noFill/>
          </p:spPr>
          <p:txBody>
            <a:bodyPr wrap="square" lIns="0" rIns="0" rtlCol="0">
              <a:spAutoFit/>
            </a:bodyPr>
            <a:lstStyle/>
            <a:p>
              <a:pPr algn="ctr"/>
              <a:r>
                <a:rPr lang="en-GB" sz="560" dirty="0">
                  <a:solidFill>
                    <a:schemeClr val="bg1">
                      <a:lumMod val="65000"/>
                    </a:schemeClr>
                  </a:solidFill>
                </a:rPr>
                <a:t>Discuss what you learned.</a:t>
              </a:r>
              <a:endParaRPr lang="en-US" sz="560" dirty="0">
                <a:solidFill>
                  <a:schemeClr val="bg1">
                    <a:lumMod val="65000"/>
                  </a:schemeClr>
                </a:solidFill>
              </a:endParaRPr>
            </a:p>
          </p:txBody>
        </p:sp>
        <p:sp>
          <p:nvSpPr>
            <p:cNvPr id="105" name="TextBox 104">
              <a:extLst>
                <a:ext uri="{FF2B5EF4-FFF2-40B4-BE49-F238E27FC236}">
                  <a16:creationId xmlns:a16="http://schemas.microsoft.com/office/drawing/2014/main" id="{01E15433-E27C-4175-B38A-A0C1A94038D5}"/>
                </a:ext>
              </a:extLst>
            </p:cNvPr>
            <p:cNvSpPr txBox="1"/>
            <p:nvPr userDrawn="1"/>
          </p:nvSpPr>
          <p:spPr>
            <a:xfrm>
              <a:off x="8342666" y="6499664"/>
              <a:ext cx="756000" cy="178510"/>
            </a:xfrm>
            <a:prstGeom prst="rect">
              <a:avLst/>
            </a:prstGeom>
            <a:noFill/>
          </p:spPr>
          <p:txBody>
            <a:bodyPr wrap="square" lIns="0" rIns="0" rtlCol="0">
              <a:spAutoFit/>
            </a:bodyPr>
            <a:lstStyle/>
            <a:p>
              <a:pPr algn="ctr"/>
              <a:r>
                <a:rPr lang="en-GB" sz="560" dirty="0">
                  <a:solidFill>
                    <a:schemeClr val="bg1">
                      <a:lumMod val="65000"/>
                    </a:schemeClr>
                  </a:solidFill>
                </a:rPr>
                <a:t>Launch your experiment.</a:t>
              </a:r>
              <a:endParaRPr lang="en-US" sz="560" dirty="0">
                <a:solidFill>
                  <a:schemeClr val="bg1">
                    <a:lumMod val="65000"/>
                  </a:schemeClr>
                </a:solidFill>
              </a:endParaRPr>
            </a:p>
          </p:txBody>
        </p:sp>
        <p:sp>
          <p:nvSpPr>
            <p:cNvPr id="106" name="TextBox 105">
              <a:extLst>
                <a:ext uri="{FF2B5EF4-FFF2-40B4-BE49-F238E27FC236}">
                  <a16:creationId xmlns:a16="http://schemas.microsoft.com/office/drawing/2014/main" id="{F0E672DD-E336-4DEE-87E3-8452784389DA}"/>
                </a:ext>
              </a:extLst>
            </p:cNvPr>
            <p:cNvSpPr txBox="1"/>
            <p:nvPr userDrawn="1"/>
          </p:nvSpPr>
          <p:spPr>
            <a:xfrm>
              <a:off x="9205792" y="6499664"/>
              <a:ext cx="756000" cy="178510"/>
            </a:xfrm>
            <a:prstGeom prst="rect">
              <a:avLst/>
            </a:prstGeom>
            <a:noFill/>
          </p:spPr>
          <p:txBody>
            <a:bodyPr wrap="square" lIns="0" rIns="0" rtlCol="0">
              <a:spAutoFit/>
            </a:bodyPr>
            <a:lstStyle/>
            <a:p>
              <a:pPr algn="ctr"/>
              <a:r>
                <a:rPr lang="en-GB" sz="560" dirty="0">
                  <a:solidFill>
                    <a:schemeClr val="bg1">
                      <a:lumMod val="65000"/>
                    </a:schemeClr>
                  </a:solidFill>
                </a:rPr>
                <a:t>Launch your experiment.</a:t>
              </a:r>
              <a:endParaRPr lang="en-US" sz="560" dirty="0">
                <a:solidFill>
                  <a:schemeClr val="bg1">
                    <a:lumMod val="65000"/>
                  </a:schemeClr>
                </a:solidFill>
              </a:endParaRPr>
            </a:p>
          </p:txBody>
        </p:sp>
        <p:sp>
          <p:nvSpPr>
            <p:cNvPr id="107" name="TextBox 106">
              <a:extLst>
                <a:ext uri="{FF2B5EF4-FFF2-40B4-BE49-F238E27FC236}">
                  <a16:creationId xmlns:a16="http://schemas.microsoft.com/office/drawing/2014/main" id="{5834E194-189C-41D9-A221-E741C77FE5C3}"/>
                </a:ext>
              </a:extLst>
            </p:cNvPr>
            <p:cNvSpPr txBox="1"/>
            <p:nvPr userDrawn="1"/>
          </p:nvSpPr>
          <p:spPr>
            <a:xfrm>
              <a:off x="10109384" y="6499664"/>
              <a:ext cx="756000" cy="178510"/>
            </a:xfrm>
            <a:prstGeom prst="rect">
              <a:avLst/>
            </a:prstGeom>
            <a:noFill/>
          </p:spPr>
          <p:txBody>
            <a:bodyPr wrap="square" lIns="0" rIns="0" rtlCol="0">
              <a:spAutoFit/>
            </a:bodyPr>
            <a:lstStyle/>
            <a:p>
              <a:pPr algn="ctr"/>
              <a:r>
                <a:rPr lang="en-GB" sz="560" dirty="0">
                  <a:solidFill>
                    <a:schemeClr val="bg1">
                      <a:lumMod val="65000"/>
                    </a:schemeClr>
                  </a:solidFill>
                </a:rPr>
                <a:t>Launch your experiment.</a:t>
              </a:r>
              <a:endParaRPr lang="en-US" sz="560" dirty="0">
                <a:solidFill>
                  <a:schemeClr val="bg1">
                    <a:lumMod val="65000"/>
                  </a:schemeClr>
                </a:solidFill>
              </a:endParaRPr>
            </a:p>
          </p:txBody>
        </p:sp>
        <p:sp>
          <p:nvSpPr>
            <p:cNvPr id="108" name="TextBox 107">
              <a:extLst>
                <a:ext uri="{FF2B5EF4-FFF2-40B4-BE49-F238E27FC236}">
                  <a16:creationId xmlns:a16="http://schemas.microsoft.com/office/drawing/2014/main" id="{4B793D35-727F-42AF-B1DA-139FFA4334EE}"/>
                </a:ext>
              </a:extLst>
            </p:cNvPr>
            <p:cNvSpPr txBox="1"/>
            <p:nvPr userDrawn="1"/>
          </p:nvSpPr>
          <p:spPr>
            <a:xfrm>
              <a:off x="11012810" y="6499664"/>
              <a:ext cx="756000" cy="178510"/>
            </a:xfrm>
            <a:prstGeom prst="rect">
              <a:avLst/>
            </a:prstGeom>
            <a:noFill/>
          </p:spPr>
          <p:txBody>
            <a:bodyPr wrap="square" lIns="0" rIns="0" rtlCol="0">
              <a:spAutoFit/>
            </a:bodyPr>
            <a:lstStyle/>
            <a:p>
              <a:pPr algn="ctr"/>
              <a:r>
                <a:rPr lang="en-GB" sz="560" dirty="0">
                  <a:solidFill>
                    <a:schemeClr val="bg1">
                      <a:lumMod val="65000"/>
                    </a:schemeClr>
                  </a:solidFill>
                </a:rPr>
                <a:t>Launch your experiment.</a:t>
              </a:r>
              <a:endParaRPr lang="en-US" sz="560" dirty="0">
                <a:solidFill>
                  <a:schemeClr val="bg1">
                    <a:lumMod val="65000"/>
                  </a:schemeClr>
                </a:solidFill>
              </a:endParaRPr>
            </a:p>
          </p:txBody>
        </p:sp>
        <p:sp>
          <p:nvSpPr>
            <p:cNvPr id="109" name="TextBox 108">
              <a:extLst>
                <a:ext uri="{FF2B5EF4-FFF2-40B4-BE49-F238E27FC236}">
                  <a16:creationId xmlns:a16="http://schemas.microsoft.com/office/drawing/2014/main" id="{A2DF2CF9-1085-4FDD-BF38-6E8004316B89}"/>
                </a:ext>
              </a:extLst>
            </p:cNvPr>
            <p:cNvSpPr txBox="1"/>
            <p:nvPr userDrawn="1"/>
          </p:nvSpPr>
          <p:spPr>
            <a:xfrm>
              <a:off x="11880022" y="6499664"/>
              <a:ext cx="756000" cy="178510"/>
            </a:xfrm>
            <a:prstGeom prst="rect">
              <a:avLst/>
            </a:prstGeom>
            <a:noFill/>
          </p:spPr>
          <p:txBody>
            <a:bodyPr wrap="square" lIns="0" rIns="0" rtlCol="0">
              <a:spAutoFit/>
            </a:bodyPr>
            <a:lstStyle/>
            <a:p>
              <a:pPr algn="ctr"/>
              <a:r>
                <a:rPr lang="en-GB" sz="560" dirty="0">
                  <a:solidFill>
                    <a:schemeClr val="bg1">
                      <a:lumMod val="65000"/>
                    </a:schemeClr>
                  </a:solidFill>
                </a:rPr>
                <a:t>Launch your experiment.</a:t>
              </a:r>
              <a:endParaRPr lang="en-US" sz="560" dirty="0">
                <a:solidFill>
                  <a:schemeClr val="bg1">
                    <a:lumMod val="65000"/>
                  </a:schemeClr>
                </a:solidFill>
              </a:endParaRPr>
            </a:p>
          </p:txBody>
        </p:sp>
        <p:sp>
          <p:nvSpPr>
            <p:cNvPr id="114" name="TextBox 113">
              <a:extLst>
                <a:ext uri="{FF2B5EF4-FFF2-40B4-BE49-F238E27FC236}">
                  <a16:creationId xmlns:a16="http://schemas.microsoft.com/office/drawing/2014/main" id="{C88D1B7B-77FB-4AF3-A0BB-F641A19F8607}"/>
                </a:ext>
              </a:extLst>
            </p:cNvPr>
            <p:cNvSpPr txBox="1"/>
            <p:nvPr userDrawn="1"/>
          </p:nvSpPr>
          <p:spPr>
            <a:xfrm>
              <a:off x="8313948" y="8369490"/>
              <a:ext cx="756000" cy="178510"/>
            </a:xfrm>
            <a:prstGeom prst="rect">
              <a:avLst/>
            </a:prstGeom>
            <a:noFill/>
          </p:spPr>
          <p:txBody>
            <a:bodyPr wrap="square" lIns="0" rIns="0" rtlCol="0">
              <a:spAutoFit/>
            </a:bodyPr>
            <a:lstStyle/>
            <a:p>
              <a:pPr algn="ctr"/>
              <a:r>
                <a:rPr lang="en-GB" sz="560" dirty="0">
                  <a:solidFill>
                    <a:schemeClr val="bg1">
                      <a:lumMod val="65000"/>
                    </a:schemeClr>
                  </a:solidFill>
                </a:rPr>
                <a:t>Discuss what you learned.</a:t>
              </a:r>
              <a:endParaRPr lang="en-US" sz="560" dirty="0">
                <a:solidFill>
                  <a:schemeClr val="bg1">
                    <a:lumMod val="65000"/>
                  </a:schemeClr>
                </a:solidFill>
              </a:endParaRPr>
            </a:p>
          </p:txBody>
        </p:sp>
        <p:sp>
          <p:nvSpPr>
            <p:cNvPr id="115" name="TextBox 114">
              <a:extLst>
                <a:ext uri="{FF2B5EF4-FFF2-40B4-BE49-F238E27FC236}">
                  <a16:creationId xmlns:a16="http://schemas.microsoft.com/office/drawing/2014/main" id="{473A258B-FF29-43C9-8DE3-40ED91DAB363}"/>
                </a:ext>
              </a:extLst>
            </p:cNvPr>
            <p:cNvSpPr txBox="1"/>
            <p:nvPr userDrawn="1"/>
          </p:nvSpPr>
          <p:spPr>
            <a:xfrm>
              <a:off x="9205792" y="8369490"/>
              <a:ext cx="756000" cy="178510"/>
            </a:xfrm>
            <a:prstGeom prst="rect">
              <a:avLst/>
            </a:prstGeom>
            <a:noFill/>
          </p:spPr>
          <p:txBody>
            <a:bodyPr wrap="square" lIns="0" rIns="0" rtlCol="0">
              <a:spAutoFit/>
            </a:bodyPr>
            <a:lstStyle/>
            <a:p>
              <a:pPr algn="ctr"/>
              <a:r>
                <a:rPr lang="en-GB" sz="560" dirty="0">
                  <a:solidFill>
                    <a:schemeClr val="bg1">
                      <a:lumMod val="65000"/>
                    </a:schemeClr>
                  </a:solidFill>
                </a:rPr>
                <a:t>Discuss what you learned.</a:t>
              </a:r>
              <a:endParaRPr lang="en-US" sz="560" dirty="0">
                <a:solidFill>
                  <a:schemeClr val="bg1">
                    <a:lumMod val="65000"/>
                  </a:schemeClr>
                </a:solidFill>
              </a:endParaRPr>
            </a:p>
          </p:txBody>
        </p:sp>
        <p:sp>
          <p:nvSpPr>
            <p:cNvPr id="116" name="TextBox 115">
              <a:extLst>
                <a:ext uri="{FF2B5EF4-FFF2-40B4-BE49-F238E27FC236}">
                  <a16:creationId xmlns:a16="http://schemas.microsoft.com/office/drawing/2014/main" id="{4AEA005C-13C6-4572-B17B-3B6BC09716B8}"/>
                </a:ext>
              </a:extLst>
            </p:cNvPr>
            <p:cNvSpPr txBox="1"/>
            <p:nvPr userDrawn="1"/>
          </p:nvSpPr>
          <p:spPr>
            <a:xfrm>
              <a:off x="10109384" y="8369490"/>
              <a:ext cx="756000" cy="178510"/>
            </a:xfrm>
            <a:prstGeom prst="rect">
              <a:avLst/>
            </a:prstGeom>
            <a:noFill/>
          </p:spPr>
          <p:txBody>
            <a:bodyPr wrap="square" lIns="0" rIns="0" rtlCol="0">
              <a:spAutoFit/>
            </a:bodyPr>
            <a:lstStyle/>
            <a:p>
              <a:pPr algn="ctr"/>
              <a:r>
                <a:rPr lang="en-GB" sz="560" dirty="0">
                  <a:solidFill>
                    <a:schemeClr val="bg1">
                      <a:lumMod val="65000"/>
                    </a:schemeClr>
                  </a:solidFill>
                </a:rPr>
                <a:t>Discuss what you learned.</a:t>
              </a:r>
              <a:endParaRPr lang="en-US" sz="560" dirty="0">
                <a:solidFill>
                  <a:schemeClr val="bg1">
                    <a:lumMod val="65000"/>
                  </a:schemeClr>
                </a:solidFill>
              </a:endParaRPr>
            </a:p>
          </p:txBody>
        </p:sp>
        <p:sp>
          <p:nvSpPr>
            <p:cNvPr id="117" name="TextBox 116">
              <a:extLst>
                <a:ext uri="{FF2B5EF4-FFF2-40B4-BE49-F238E27FC236}">
                  <a16:creationId xmlns:a16="http://schemas.microsoft.com/office/drawing/2014/main" id="{A508DCF7-9519-4A18-A14F-C03C95A874F6}"/>
                </a:ext>
              </a:extLst>
            </p:cNvPr>
            <p:cNvSpPr txBox="1"/>
            <p:nvPr userDrawn="1"/>
          </p:nvSpPr>
          <p:spPr>
            <a:xfrm>
              <a:off x="11011397" y="8369490"/>
              <a:ext cx="773443" cy="178510"/>
            </a:xfrm>
            <a:prstGeom prst="rect">
              <a:avLst/>
            </a:prstGeom>
            <a:noFill/>
          </p:spPr>
          <p:txBody>
            <a:bodyPr wrap="square" lIns="0" rIns="0" rtlCol="0">
              <a:spAutoFit/>
            </a:bodyPr>
            <a:lstStyle/>
            <a:p>
              <a:pPr algn="ctr"/>
              <a:r>
                <a:rPr lang="en-GB" sz="560" dirty="0">
                  <a:solidFill>
                    <a:schemeClr val="bg1">
                      <a:lumMod val="65000"/>
                    </a:schemeClr>
                  </a:solidFill>
                </a:rPr>
                <a:t>Discuss what you learned.</a:t>
              </a:r>
              <a:endParaRPr lang="en-US" sz="560" dirty="0">
                <a:solidFill>
                  <a:schemeClr val="bg1">
                    <a:lumMod val="65000"/>
                  </a:schemeClr>
                </a:solidFill>
              </a:endParaRPr>
            </a:p>
          </p:txBody>
        </p:sp>
        <p:sp>
          <p:nvSpPr>
            <p:cNvPr id="118" name="TextBox 117">
              <a:extLst>
                <a:ext uri="{FF2B5EF4-FFF2-40B4-BE49-F238E27FC236}">
                  <a16:creationId xmlns:a16="http://schemas.microsoft.com/office/drawing/2014/main" id="{9FD415A5-22DA-4671-8C60-4057C3C1DC9F}"/>
                </a:ext>
              </a:extLst>
            </p:cNvPr>
            <p:cNvSpPr txBox="1"/>
            <p:nvPr userDrawn="1"/>
          </p:nvSpPr>
          <p:spPr>
            <a:xfrm>
              <a:off x="11862581" y="8369490"/>
              <a:ext cx="773441" cy="178510"/>
            </a:xfrm>
            <a:prstGeom prst="rect">
              <a:avLst/>
            </a:prstGeom>
            <a:noFill/>
          </p:spPr>
          <p:txBody>
            <a:bodyPr wrap="square" lIns="0" rIns="0" rtlCol="0">
              <a:spAutoFit/>
            </a:bodyPr>
            <a:lstStyle/>
            <a:p>
              <a:pPr algn="ctr"/>
              <a:r>
                <a:rPr lang="en-GB" sz="560" dirty="0">
                  <a:solidFill>
                    <a:schemeClr val="bg1">
                      <a:lumMod val="65000"/>
                    </a:schemeClr>
                  </a:solidFill>
                </a:rPr>
                <a:t>Discuss what you learned.</a:t>
              </a:r>
              <a:endParaRPr lang="en-US" sz="560" dirty="0">
                <a:solidFill>
                  <a:schemeClr val="bg1">
                    <a:lumMod val="65000"/>
                  </a:schemeClr>
                </a:solidFill>
              </a:endParaRPr>
            </a:p>
          </p:txBody>
        </p:sp>
        <p:sp>
          <p:nvSpPr>
            <p:cNvPr id="119" name="TextBox 118">
              <a:extLst>
                <a:ext uri="{FF2B5EF4-FFF2-40B4-BE49-F238E27FC236}">
                  <a16:creationId xmlns:a16="http://schemas.microsoft.com/office/drawing/2014/main" id="{C234A4A8-3883-4BD6-BD54-D0204F027547}"/>
                </a:ext>
              </a:extLst>
            </p:cNvPr>
            <p:cNvSpPr txBox="1"/>
            <p:nvPr userDrawn="1"/>
          </p:nvSpPr>
          <p:spPr>
            <a:xfrm>
              <a:off x="7484789" y="9370850"/>
              <a:ext cx="773441" cy="178510"/>
            </a:xfrm>
            <a:prstGeom prst="rect">
              <a:avLst/>
            </a:prstGeom>
            <a:noFill/>
          </p:spPr>
          <p:txBody>
            <a:bodyPr wrap="square" lIns="0" rIns="0" rtlCol="0">
              <a:spAutoFit/>
            </a:bodyPr>
            <a:lstStyle/>
            <a:p>
              <a:pPr algn="ctr"/>
              <a:r>
                <a:rPr lang="en-GB" sz="560" dirty="0">
                  <a:solidFill>
                    <a:schemeClr val="bg1">
                      <a:lumMod val="65000"/>
                    </a:schemeClr>
                  </a:solidFill>
                </a:rPr>
                <a:t>Go to next test</a:t>
              </a:r>
              <a:endParaRPr lang="en-US" sz="560" dirty="0">
                <a:solidFill>
                  <a:schemeClr val="bg1">
                    <a:lumMod val="65000"/>
                  </a:schemeClr>
                </a:solidFill>
              </a:endParaRPr>
            </a:p>
          </p:txBody>
        </p:sp>
        <p:sp>
          <p:nvSpPr>
            <p:cNvPr id="120" name="TextBox 119">
              <a:extLst>
                <a:ext uri="{FF2B5EF4-FFF2-40B4-BE49-F238E27FC236}">
                  <a16:creationId xmlns:a16="http://schemas.microsoft.com/office/drawing/2014/main" id="{E4695251-1E86-4E88-8F3F-1A4FA271AE12}"/>
                </a:ext>
              </a:extLst>
            </p:cNvPr>
            <p:cNvSpPr txBox="1"/>
            <p:nvPr userDrawn="1"/>
          </p:nvSpPr>
          <p:spPr>
            <a:xfrm>
              <a:off x="8337021" y="9370850"/>
              <a:ext cx="773441" cy="178510"/>
            </a:xfrm>
            <a:prstGeom prst="rect">
              <a:avLst/>
            </a:prstGeom>
            <a:noFill/>
          </p:spPr>
          <p:txBody>
            <a:bodyPr wrap="square" lIns="0" rIns="0" rtlCol="0">
              <a:spAutoFit/>
            </a:bodyPr>
            <a:lstStyle/>
            <a:p>
              <a:pPr algn="ctr"/>
              <a:r>
                <a:rPr lang="en-GB" sz="560" dirty="0">
                  <a:solidFill>
                    <a:schemeClr val="bg1">
                      <a:lumMod val="65000"/>
                    </a:schemeClr>
                  </a:solidFill>
                </a:rPr>
                <a:t>Go to next test</a:t>
              </a:r>
              <a:endParaRPr lang="en-US" sz="560" dirty="0">
                <a:solidFill>
                  <a:schemeClr val="bg1">
                    <a:lumMod val="65000"/>
                  </a:schemeClr>
                </a:solidFill>
              </a:endParaRPr>
            </a:p>
          </p:txBody>
        </p:sp>
        <p:sp>
          <p:nvSpPr>
            <p:cNvPr id="121" name="TextBox 120">
              <a:extLst>
                <a:ext uri="{FF2B5EF4-FFF2-40B4-BE49-F238E27FC236}">
                  <a16:creationId xmlns:a16="http://schemas.microsoft.com/office/drawing/2014/main" id="{BBB5EB95-899C-4006-97F2-8C1D5879C4A7}"/>
                </a:ext>
              </a:extLst>
            </p:cNvPr>
            <p:cNvSpPr txBox="1"/>
            <p:nvPr userDrawn="1"/>
          </p:nvSpPr>
          <p:spPr>
            <a:xfrm>
              <a:off x="9205793" y="9383167"/>
              <a:ext cx="773441" cy="178510"/>
            </a:xfrm>
            <a:prstGeom prst="rect">
              <a:avLst/>
            </a:prstGeom>
            <a:noFill/>
          </p:spPr>
          <p:txBody>
            <a:bodyPr wrap="square" lIns="0" rIns="0" rtlCol="0">
              <a:spAutoFit/>
            </a:bodyPr>
            <a:lstStyle/>
            <a:p>
              <a:pPr algn="ctr"/>
              <a:r>
                <a:rPr lang="en-GB" sz="560" dirty="0">
                  <a:solidFill>
                    <a:schemeClr val="bg1">
                      <a:lumMod val="65000"/>
                    </a:schemeClr>
                  </a:solidFill>
                </a:rPr>
                <a:t>Go to next test</a:t>
              </a:r>
              <a:endParaRPr lang="en-US" sz="560" dirty="0">
                <a:solidFill>
                  <a:schemeClr val="bg1">
                    <a:lumMod val="65000"/>
                  </a:schemeClr>
                </a:solidFill>
              </a:endParaRPr>
            </a:p>
          </p:txBody>
        </p:sp>
        <p:sp>
          <p:nvSpPr>
            <p:cNvPr id="122" name="TextBox 121">
              <a:extLst>
                <a:ext uri="{FF2B5EF4-FFF2-40B4-BE49-F238E27FC236}">
                  <a16:creationId xmlns:a16="http://schemas.microsoft.com/office/drawing/2014/main" id="{735148F1-94C0-4BA8-9DB7-66E0AF5DFA94}"/>
                </a:ext>
              </a:extLst>
            </p:cNvPr>
            <p:cNvSpPr txBox="1"/>
            <p:nvPr userDrawn="1"/>
          </p:nvSpPr>
          <p:spPr>
            <a:xfrm>
              <a:off x="10109384" y="9361050"/>
              <a:ext cx="772537" cy="178510"/>
            </a:xfrm>
            <a:prstGeom prst="rect">
              <a:avLst/>
            </a:prstGeom>
            <a:noFill/>
          </p:spPr>
          <p:txBody>
            <a:bodyPr wrap="square" lIns="0" rIns="0" rtlCol="0">
              <a:spAutoFit/>
            </a:bodyPr>
            <a:lstStyle/>
            <a:p>
              <a:pPr algn="ctr"/>
              <a:r>
                <a:rPr lang="en-GB" sz="560" dirty="0">
                  <a:solidFill>
                    <a:schemeClr val="bg1">
                      <a:lumMod val="65000"/>
                    </a:schemeClr>
                  </a:solidFill>
                </a:rPr>
                <a:t>Go to next test</a:t>
              </a:r>
              <a:endParaRPr lang="en-US" sz="560" dirty="0">
                <a:solidFill>
                  <a:schemeClr val="bg1">
                    <a:lumMod val="65000"/>
                  </a:schemeClr>
                </a:solidFill>
              </a:endParaRPr>
            </a:p>
          </p:txBody>
        </p:sp>
        <p:sp>
          <p:nvSpPr>
            <p:cNvPr id="123" name="TextBox 122">
              <a:extLst>
                <a:ext uri="{FF2B5EF4-FFF2-40B4-BE49-F238E27FC236}">
                  <a16:creationId xmlns:a16="http://schemas.microsoft.com/office/drawing/2014/main" id="{8226313E-30CD-4E63-9C59-3EB12D7ED83C}"/>
                </a:ext>
              </a:extLst>
            </p:cNvPr>
            <p:cNvSpPr txBox="1"/>
            <p:nvPr userDrawn="1"/>
          </p:nvSpPr>
          <p:spPr>
            <a:xfrm>
              <a:off x="11011396" y="9379432"/>
              <a:ext cx="773441" cy="178510"/>
            </a:xfrm>
            <a:prstGeom prst="rect">
              <a:avLst/>
            </a:prstGeom>
            <a:noFill/>
          </p:spPr>
          <p:txBody>
            <a:bodyPr wrap="square" lIns="0" rIns="0" rtlCol="0">
              <a:spAutoFit/>
            </a:bodyPr>
            <a:lstStyle/>
            <a:p>
              <a:pPr algn="ctr"/>
              <a:r>
                <a:rPr lang="en-GB" sz="560" dirty="0">
                  <a:solidFill>
                    <a:schemeClr val="bg1">
                      <a:lumMod val="65000"/>
                    </a:schemeClr>
                  </a:solidFill>
                </a:rPr>
                <a:t>Go to next test</a:t>
              </a:r>
              <a:endParaRPr lang="en-US" sz="560" dirty="0">
                <a:solidFill>
                  <a:schemeClr val="bg1">
                    <a:lumMod val="65000"/>
                  </a:schemeClr>
                </a:solidFill>
              </a:endParaRPr>
            </a:p>
          </p:txBody>
        </p:sp>
        <p:sp>
          <p:nvSpPr>
            <p:cNvPr id="124" name="TextBox 123">
              <a:extLst>
                <a:ext uri="{FF2B5EF4-FFF2-40B4-BE49-F238E27FC236}">
                  <a16:creationId xmlns:a16="http://schemas.microsoft.com/office/drawing/2014/main" id="{29D919FB-230C-4EAF-BD39-3E4A49B03B2F}"/>
                </a:ext>
              </a:extLst>
            </p:cNvPr>
            <p:cNvSpPr txBox="1"/>
            <p:nvPr userDrawn="1"/>
          </p:nvSpPr>
          <p:spPr>
            <a:xfrm>
              <a:off x="11862581" y="9379675"/>
              <a:ext cx="773441" cy="178510"/>
            </a:xfrm>
            <a:prstGeom prst="rect">
              <a:avLst/>
            </a:prstGeom>
            <a:noFill/>
          </p:spPr>
          <p:txBody>
            <a:bodyPr wrap="square" lIns="0" rIns="0" rtlCol="0">
              <a:spAutoFit/>
            </a:bodyPr>
            <a:lstStyle/>
            <a:p>
              <a:pPr algn="ctr"/>
              <a:r>
                <a:rPr lang="en-GB" sz="560" dirty="0">
                  <a:solidFill>
                    <a:schemeClr val="bg1">
                      <a:lumMod val="65000"/>
                    </a:schemeClr>
                  </a:solidFill>
                </a:rPr>
                <a:t>Go to next test</a:t>
              </a:r>
              <a:endParaRPr lang="en-US" sz="560" dirty="0">
                <a:solidFill>
                  <a:schemeClr val="bg1">
                    <a:lumMod val="65000"/>
                  </a:schemeClr>
                </a:solidFill>
              </a:endParaRPr>
            </a:p>
          </p:txBody>
        </p:sp>
        <p:sp>
          <p:nvSpPr>
            <p:cNvPr id="145" name="TextBox 144">
              <a:extLst>
                <a:ext uri="{FF2B5EF4-FFF2-40B4-BE49-F238E27FC236}">
                  <a16:creationId xmlns:a16="http://schemas.microsoft.com/office/drawing/2014/main" id="{BF736721-812E-4545-855E-79372FD1423B}"/>
                </a:ext>
              </a:extLst>
            </p:cNvPr>
            <p:cNvSpPr txBox="1"/>
            <p:nvPr userDrawn="1"/>
          </p:nvSpPr>
          <p:spPr>
            <a:xfrm>
              <a:off x="7484789" y="6499664"/>
              <a:ext cx="756000" cy="178510"/>
            </a:xfrm>
            <a:prstGeom prst="rect">
              <a:avLst/>
            </a:prstGeom>
            <a:noFill/>
          </p:spPr>
          <p:txBody>
            <a:bodyPr wrap="square" lIns="0" rIns="0" rtlCol="0">
              <a:spAutoFit/>
            </a:bodyPr>
            <a:lstStyle/>
            <a:p>
              <a:pPr algn="ctr"/>
              <a:r>
                <a:rPr lang="en-GB" sz="560" dirty="0">
                  <a:solidFill>
                    <a:schemeClr val="bg1">
                      <a:lumMod val="65000"/>
                    </a:schemeClr>
                  </a:solidFill>
                </a:rPr>
                <a:t>Launch your experiment.</a:t>
              </a:r>
              <a:endParaRPr lang="en-US" sz="560" dirty="0">
                <a:solidFill>
                  <a:schemeClr val="bg1">
                    <a:lumMod val="65000"/>
                  </a:schemeClr>
                </a:solidFill>
              </a:endParaRPr>
            </a:p>
          </p:txBody>
        </p:sp>
        <p:cxnSp>
          <p:nvCxnSpPr>
            <p:cNvPr id="147" name="Straight Connector 146">
              <a:extLst>
                <a:ext uri="{FF2B5EF4-FFF2-40B4-BE49-F238E27FC236}">
                  <a16:creationId xmlns:a16="http://schemas.microsoft.com/office/drawing/2014/main" id="{2A54767A-2948-442F-9591-8DBFC4C89C38}"/>
                </a:ext>
              </a:extLst>
            </p:cNvPr>
            <p:cNvCxnSpPr>
              <a:cxnSpLocks/>
            </p:cNvCxnSpPr>
            <p:nvPr userDrawn="1"/>
          </p:nvCxnSpPr>
          <p:spPr>
            <a:xfrm flipV="1">
              <a:off x="7875199" y="7495493"/>
              <a:ext cx="0" cy="75438"/>
            </a:xfrm>
            <a:prstGeom prst="line">
              <a:avLst/>
            </a:prstGeom>
          </p:spPr>
          <p:style>
            <a:lnRef idx="1">
              <a:schemeClr val="accent1"/>
            </a:lnRef>
            <a:fillRef idx="0">
              <a:schemeClr val="accent1"/>
            </a:fillRef>
            <a:effectRef idx="0">
              <a:schemeClr val="accent1"/>
            </a:effectRef>
            <a:fontRef idx="minor">
              <a:schemeClr val="tx1"/>
            </a:fontRef>
          </p:style>
        </p:cxnSp>
        <p:sp>
          <p:nvSpPr>
            <p:cNvPr id="149" name="Flowchart: Merge 148">
              <a:extLst>
                <a:ext uri="{FF2B5EF4-FFF2-40B4-BE49-F238E27FC236}">
                  <a16:creationId xmlns:a16="http://schemas.microsoft.com/office/drawing/2014/main" id="{8F841351-B050-4FED-9E56-9B78629A4A60}"/>
                </a:ext>
              </a:extLst>
            </p:cNvPr>
            <p:cNvSpPr/>
            <p:nvPr/>
          </p:nvSpPr>
          <p:spPr>
            <a:xfrm>
              <a:off x="8603728" y="3881097"/>
              <a:ext cx="218334" cy="112879"/>
            </a:xfrm>
            <a:prstGeom prst="flowChartMerg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150" name="TextBox 149">
              <a:extLst>
                <a:ext uri="{FF2B5EF4-FFF2-40B4-BE49-F238E27FC236}">
                  <a16:creationId xmlns:a16="http://schemas.microsoft.com/office/drawing/2014/main" id="{A4B4A9C5-816B-4050-A9C1-CA64DA308C2C}"/>
                </a:ext>
              </a:extLst>
            </p:cNvPr>
            <p:cNvSpPr txBox="1"/>
            <p:nvPr/>
          </p:nvSpPr>
          <p:spPr>
            <a:xfrm>
              <a:off x="8336579" y="3667899"/>
              <a:ext cx="756000" cy="221599"/>
            </a:xfrm>
            <a:prstGeom prst="rect">
              <a:avLst/>
            </a:prstGeom>
            <a:noFill/>
          </p:spPr>
          <p:txBody>
            <a:bodyPr wrap="square" rtlCol="0">
              <a:spAutoFit/>
            </a:bodyPr>
            <a:lstStyle/>
            <a:p>
              <a:pPr algn="ctr"/>
              <a:r>
                <a:rPr lang="fr-FR" sz="840" b="1" dirty="0">
                  <a:solidFill>
                    <a:schemeClr val="bg1">
                      <a:lumMod val="65000"/>
                    </a:schemeClr>
                  </a:solidFill>
                </a:rPr>
                <a:t>TEST</a:t>
              </a:r>
              <a:endParaRPr lang="en-US" sz="840" b="1" dirty="0">
                <a:solidFill>
                  <a:schemeClr val="bg1">
                    <a:lumMod val="65000"/>
                  </a:schemeClr>
                </a:solidFill>
              </a:endParaRPr>
            </a:p>
          </p:txBody>
        </p:sp>
        <p:sp>
          <p:nvSpPr>
            <p:cNvPr id="152" name="Flowchart: Merge 151">
              <a:extLst>
                <a:ext uri="{FF2B5EF4-FFF2-40B4-BE49-F238E27FC236}">
                  <a16:creationId xmlns:a16="http://schemas.microsoft.com/office/drawing/2014/main" id="{770E73CD-5ABF-4CF8-9775-2C0F760D45FD}"/>
                </a:ext>
              </a:extLst>
            </p:cNvPr>
            <p:cNvSpPr/>
            <p:nvPr/>
          </p:nvSpPr>
          <p:spPr>
            <a:xfrm>
              <a:off x="9472941" y="3881097"/>
              <a:ext cx="218334" cy="112879"/>
            </a:xfrm>
            <a:prstGeom prst="flowChartMerg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153" name="TextBox 152">
              <a:extLst>
                <a:ext uri="{FF2B5EF4-FFF2-40B4-BE49-F238E27FC236}">
                  <a16:creationId xmlns:a16="http://schemas.microsoft.com/office/drawing/2014/main" id="{2AD64207-674A-40BB-98C4-1C6185D1E370}"/>
                </a:ext>
              </a:extLst>
            </p:cNvPr>
            <p:cNvSpPr txBox="1"/>
            <p:nvPr/>
          </p:nvSpPr>
          <p:spPr>
            <a:xfrm>
              <a:off x="9205792" y="3667899"/>
              <a:ext cx="756000" cy="221599"/>
            </a:xfrm>
            <a:prstGeom prst="rect">
              <a:avLst/>
            </a:prstGeom>
            <a:noFill/>
          </p:spPr>
          <p:txBody>
            <a:bodyPr wrap="square" rtlCol="0">
              <a:spAutoFit/>
            </a:bodyPr>
            <a:lstStyle/>
            <a:p>
              <a:pPr algn="ctr"/>
              <a:r>
                <a:rPr lang="fr-FR" sz="840" b="1" dirty="0">
                  <a:solidFill>
                    <a:schemeClr val="bg1">
                      <a:lumMod val="65000"/>
                    </a:schemeClr>
                  </a:solidFill>
                </a:rPr>
                <a:t>TEST</a:t>
              </a:r>
              <a:endParaRPr lang="en-US" sz="840" b="1" dirty="0">
                <a:solidFill>
                  <a:schemeClr val="bg1">
                    <a:lumMod val="65000"/>
                  </a:schemeClr>
                </a:solidFill>
              </a:endParaRPr>
            </a:p>
          </p:txBody>
        </p:sp>
        <p:sp>
          <p:nvSpPr>
            <p:cNvPr id="155" name="Flowchart: Merge 154">
              <a:extLst>
                <a:ext uri="{FF2B5EF4-FFF2-40B4-BE49-F238E27FC236}">
                  <a16:creationId xmlns:a16="http://schemas.microsoft.com/office/drawing/2014/main" id="{94B82BDD-3474-4BEF-9D03-A1900D80190B}"/>
                </a:ext>
              </a:extLst>
            </p:cNvPr>
            <p:cNvSpPr/>
            <p:nvPr/>
          </p:nvSpPr>
          <p:spPr>
            <a:xfrm>
              <a:off x="10375096" y="3881097"/>
              <a:ext cx="218334" cy="112879"/>
            </a:xfrm>
            <a:prstGeom prst="flowChartMerg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156" name="TextBox 155">
              <a:extLst>
                <a:ext uri="{FF2B5EF4-FFF2-40B4-BE49-F238E27FC236}">
                  <a16:creationId xmlns:a16="http://schemas.microsoft.com/office/drawing/2014/main" id="{DEF1280E-4859-4003-9A08-A70B4640F908}"/>
                </a:ext>
              </a:extLst>
            </p:cNvPr>
            <p:cNvSpPr txBox="1"/>
            <p:nvPr/>
          </p:nvSpPr>
          <p:spPr>
            <a:xfrm>
              <a:off x="10107947" y="3667899"/>
              <a:ext cx="756000" cy="221599"/>
            </a:xfrm>
            <a:prstGeom prst="rect">
              <a:avLst/>
            </a:prstGeom>
            <a:noFill/>
          </p:spPr>
          <p:txBody>
            <a:bodyPr wrap="square" rtlCol="0">
              <a:spAutoFit/>
            </a:bodyPr>
            <a:lstStyle/>
            <a:p>
              <a:pPr algn="ctr"/>
              <a:r>
                <a:rPr lang="fr-FR" sz="840" b="1" dirty="0">
                  <a:solidFill>
                    <a:schemeClr val="bg1">
                      <a:lumMod val="65000"/>
                    </a:schemeClr>
                  </a:solidFill>
                </a:rPr>
                <a:t>TEST</a:t>
              </a:r>
              <a:endParaRPr lang="en-US" sz="840" b="1" dirty="0">
                <a:solidFill>
                  <a:schemeClr val="bg1">
                    <a:lumMod val="65000"/>
                  </a:schemeClr>
                </a:solidFill>
              </a:endParaRPr>
            </a:p>
          </p:txBody>
        </p:sp>
        <p:sp>
          <p:nvSpPr>
            <p:cNvPr id="158" name="Flowchart: Merge 157">
              <a:extLst>
                <a:ext uri="{FF2B5EF4-FFF2-40B4-BE49-F238E27FC236}">
                  <a16:creationId xmlns:a16="http://schemas.microsoft.com/office/drawing/2014/main" id="{0F25424F-9362-4B57-90B9-3986CD8B9F29}"/>
                </a:ext>
              </a:extLst>
            </p:cNvPr>
            <p:cNvSpPr/>
            <p:nvPr/>
          </p:nvSpPr>
          <p:spPr>
            <a:xfrm>
              <a:off x="11275515" y="3881097"/>
              <a:ext cx="218334" cy="112879"/>
            </a:xfrm>
            <a:prstGeom prst="flowChartMerg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159" name="TextBox 158">
              <a:extLst>
                <a:ext uri="{FF2B5EF4-FFF2-40B4-BE49-F238E27FC236}">
                  <a16:creationId xmlns:a16="http://schemas.microsoft.com/office/drawing/2014/main" id="{13A494C9-D4B1-4208-822E-72C2EF7C1C01}"/>
                </a:ext>
              </a:extLst>
            </p:cNvPr>
            <p:cNvSpPr txBox="1"/>
            <p:nvPr/>
          </p:nvSpPr>
          <p:spPr>
            <a:xfrm>
              <a:off x="11008366" y="3667899"/>
              <a:ext cx="756000" cy="221599"/>
            </a:xfrm>
            <a:prstGeom prst="rect">
              <a:avLst/>
            </a:prstGeom>
            <a:noFill/>
          </p:spPr>
          <p:txBody>
            <a:bodyPr wrap="square" rtlCol="0">
              <a:spAutoFit/>
            </a:bodyPr>
            <a:lstStyle/>
            <a:p>
              <a:pPr algn="ctr"/>
              <a:r>
                <a:rPr lang="fr-FR" sz="840" b="1" dirty="0">
                  <a:solidFill>
                    <a:schemeClr val="bg1">
                      <a:lumMod val="65000"/>
                    </a:schemeClr>
                  </a:solidFill>
                </a:rPr>
                <a:t>TEST</a:t>
              </a:r>
              <a:endParaRPr lang="en-US" sz="840" b="1" dirty="0">
                <a:solidFill>
                  <a:schemeClr val="bg1">
                    <a:lumMod val="65000"/>
                  </a:schemeClr>
                </a:solidFill>
              </a:endParaRPr>
            </a:p>
          </p:txBody>
        </p:sp>
        <p:sp>
          <p:nvSpPr>
            <p:cNvPr id="161" name="Flowchart: Merge 160">
              <a:extLst>
                <a:ext uri="{FF2B5EF4-FFF2-40B4-BE49-F238E27FC236}">
                  <a16:creationId xmlns:a16="http://schemas.microsoft.com/office/drawing/2014/main" id="{683B8234-3625-45BB-BE07-094282C87507}"/>
                </a:ext>
              </a:extLst>
            </p:cNvPr>
            <p:cNvSpPr/>
            <p:nvPr/>
          </p:nvSpPr>
          <p:spPr>
            <a:xfrm>
              <a:off x="12147612" y="3881097"/>
              <a:ext cx="218334" cy="112879"/>
            </a:xfrm>
            <a:prstGeom prst="flowChartMerg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162" name="TextBox 161">
              <a:extLst>
                <a:ext uri="{FF2B5EF4-FFF2-40B4-BE49-F238E27FC236}">
                  <a16:creationId xmlns:a16="http://schemas.microsoft.com/office/drawing/2014/main" id="{BB8AE625-817B-4A11-8A1F-03F1FD7CC099}"/>
                </a:ext>
              </a:extLst>
            </p:cNvPr>
            <p:cNvSpPr txBox="1"/>
            <p:nvPr/>
          </p:nvSpPr>
          <p:spPr>
            <a:xfrm>
              <a:off x="11880463" y="3667899"/>
              <a:ext cx="756000" cy="221599"/>
            </a:xfrm>
            <a:prstGeom prst="rect">
              <a:avLst/>
            </a:prstGeom>
            <a:noFill/>
          </p:spPr>
          <p:txBody>
            <a:bodyPr wrap="square" rtlCol="0">
              <a:spAutoFit/>
            </a:bodyPr>
            <a:lstStyle/>
            <a:p>
              <a:pPr algn="ctr"/>
              <a:r>
                <a:rPr lang="fr-FR" sz="840" b="1" dirty="0">
                  <a:solidFill>
                    <a:schemeClr val="bg1">
                      <a:lumMod val="65000"/>
                    </a:schemeClr>
                  </a:solidFill>
                </a:rPr>
                <a:t>TEST</a:t>
              </a:r>
              <a:endParaRPr lang="en-US" sz="840" b="1" dirty="0">
                <a:solidFill>
                  <a:schemeClr val="bg1">
                    <a:lumMod val="65000"/>
                  </a:schemeClr>
                </a:solidFill>
              </a:endParaRPr>
            </a:p>
          </p:txBody>
        </p:sp>
      </p:grpSp>
      <p:sp>
        <p:nvSpPr>
          <p:cNvPr id="163" name="Rectangle 162">
            <a:extLst>
              <a:ext uri="{FF2B5EF4-FFF2-40B4-BE49-F238E27FC236}">
                <a16:creationId xmlns:a16="http://schemas.microsoft.com/office/drawing/2014/main" id="{678252EB-AD8D-4FC1-88A4-B98572A6BE87}"/>
              </a:ext>
            </a:extLst>
          </p:cNvPr>
          <p:cNvSpPr/>
          <p:nvPr userDrawn="1"/>
        </p:nvSpPr>
        <p:spPr>
          <a:xfrm>
            <a:off x="39531" y="9379676"/>
            <a:ext cx="2685106" cy="200055"/>
          </a:xfrm>
          <a:prstGeom prst="rect">
            <a:avLst/>
          </a:prstGeom>
        </p:spPr>
        <p:txBody>
          <a:bodyPr wrap="square">
            <a:spAutoFit/>
          </a:bodyPr>
          <a:lstStyle/>
          <a:p>
            <a:r>
              <a:rPr lang="en-US" sz="700" dirty="0">
                <a:solidFill>
                  <a:srgbClr val="808080"/>
                </a:solidFill>
                <a:latin typeface="+mj-lt"/>
              </a:rPr>
              <a:t>Copyright © 2014 Innovator’s DNA • All Rights Reserved</a:t>
            </a:r>
            <a:endParaRPr lang="en-GB" sz="700" dirty="0">
              <a:latin typeface="+mj-lt"/>
            </a:endParaRPr>
          </a:p>
        </p:txBody>
      </p:sp>
      <p:sp>
        <p:nvSpPr>
          <p:cNvPr id="164" name="Rectangle 163">
            <a:extLst>
              <a:ext uri="{FF2B5EF4-FFF2-40B4-BE49-F238E27FC236}">
                <a16:creationId xmlns:a16="http://schemas.microsoft.com/office/drawing/2014/main" id="{82D72155-BA27-464E-A860-5F677EB5F644}"/>
              </a:ext>
            </a:extLst>
          </p:cNvPr>
          <p:cNvSpPr/>
          <p:nvPr userDrawn="1"/>
        </p:nvSpPr>
        <p:spPr>
          <a:xfrm>
            <a:off x="81724" y="65626"/>
            <a:ext cx="12611018" cy="9500400"/>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016" tIns="64008" rIns="128016" bIns="64008" numCol="1" spcCol="0" rtlCol="0" fromWordArt="0" anchor="ctr" anchorCtr="0" forceAA="0" compatLnSpc="1">
            <a:prstTxWarp prst="textNoShape">
              <a:avLst/>
            </a:prstTxWarp>
            <a:noAutofit/>
          </a:bodyPr>
          <a:lstStyle/>
          <a:p>
            <a:pPr algn="ctr"/>
            <a:endParaRPr lang="en-GB" sz="3528"/>
          </a:p>
        </p:txBody>
      </p:sp>
      <p:sp>
        <p:nvSpPr>
          <p:cNvPr id="15" name="Rectangle 14">
            <a:extLst>
              <a:ext uri="{FF2B5EF4-FFF2-40B4-BE49-F238E27FC236}">
                <a16:creationId xmlns:a16="http://schemas.microsoft.com/office/drawing/2014/main" id="{9313B099-0DEA-43B3-B934-F95556D485D1}"/>
              </a:ext>
            </a:extLst>
          </p:cNvPr>
          <p:cNvSpPr/>
          <p:nvPr userDrawn="1"/>
        </p:nvSpPr>
        <p:spPr>
          <a:xfrm>
            <a:off x="81724" y="618375"/>
            <a:ext cx="3160080" cy="2068665"/>
          </a:xfrm>
          <a:prstGeom prst="rect">
            <a:avLst/>
          </a:prstGeom>
          <a:solidFill>
            <a:schemeClr val="bg1"/>
          </a:solidFill>
          <a:ln w="9525">
            <a:solidFill>
              <a:srgbClr val="8B9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spc="-210">
              <a:latin typeface="Yu Gothic Light" panose="020B0300000000000000" pitchFamily="34" charset="-128"/>
              <a:ea typeface="Yu Gothic Light" panose="020B0300000000000000" pitchFamily="34" charset="-128"/>
            </a:endParaRPr>
          </a:p>
        </p:txBody>
      </p:sp>
      <p:sp>
        <p:nvSpPr>
          <p:cNvPr id="16" name="Rectangle 15">
            <a:extLst>
              <a:ext uri="{FF2B5EF4-FFF2-40B4-BE49-F238E27FC236}">
                <a16:creationId xmlns:a16="http://schemas.microsoft.com/office/drawing/2014/main" id="{2F5E9E7F-36F7-4CEA-A68D-CA1B12F58FAA}"/>
              </a:ext>
            </a:extLst>
          </p:cNvPr>
          <p:cNvSpPr/>
          <p:nvPr userDrawn="1"/>
        </p:nvSpPr>
        <p:spPr>
          <a:xfrm>
            <a:off x="3226217" y="618375"/>
            <a:ext cx="3160080" cy="2068665"/>
          </a:xfrm>
          <a:prstGeom prst="rect">
            <a:avLst/>
          </a:prstGeom>
          <a:solidFill>
            <a:schemeClr val="bg1"/>
          </a:solidFill>
          <a:ln w="9525">
            <a:solidFill>
              <a:srgbClr val="8B9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17" name="Rectangle 16">
            <a:extLst>
              <a:ext uri="{FF2B5EF4-FFF2-40B4-BE49-F238E27FC236}">
                <a16:creationId xmlns:a16="http://schemas.microsoft.com/office/drawing/2014/main" id="{29DA0D51-9A96-43A4-B383-792ECA83B085}"/>
              </a:ext>
            </a:extLst>
          </p:cNvPr>
          <p:cNvSpPr/>
          <p:nvPr userDrawn="1"/>
        </p:nvSpPr>
        <p:spPr>
          <a:xfrm>
            <a:off x="6370711" y="618375"/>
            <a:ext cx="3160080" cy="2068665"/>
          </a:xfrm>
          <a:prstGeom prst="rect">
            <a:avLst/>
          </a:prstGeom>
          <a:solidFill>
            <a:schemeClr val="bg1"/>
          </a:solidFill>
          <a:ln w="9525">
            <a:solidFill>
              <a:srgbClr val="8B9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sp>
        <p:nvSpPr>
          <p:cNvPr id="18" name="Rectangle 17">
            <a:extLst>
              <a:ext uri="{FF2B5EF4-FFF2-40B4-BE49-F238E27FC236}">
                <a16:creationId xmlns:a16="http://schemas.microsoft.com/office/drawing/2014/main" id="{E307C534-B28F-41D1-B671-56AF80B33302}"/>
              </a:ext>
            </a:extLst>
          </p:cNvPr>
          <p:cNvSpPr/>
          <p:nvPr userDrawn="1"/>
        </p:nvSpPr>
        <p:spPr>
          <a:xfrm>
            <a:off x="9528217" y="618375"/>
            <a:ext cx="3160080" cy="2068665"/>
          </a:xfrm>
          <a:prstGeom prst="rect">
            <a:avLst/>
          </a:prstGeom>
          <a:solidFill>
            <a:schemeClr val="bg1"/>
          </a:solidFill>
          <a:ln w="9525">
            <a:solidFill>
              <a:srgbClr val="8B9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28"/>
          </a:p>
        </p:txBody>
      </p:sp>
      <p:graphicFrame>
        <p:nvGraphicFramePr>
          <p:cNvPr id="73" name="Table 72">
            <a:extLst>
              <a:ext uri="{FF2B5EF4-FFF2-40B4-BE49-F238E27FC236}">
                <a16:creationId xmlns:a16="http://schemas.microsoft.com/office/drawing/2014/main" id="{F4C769BA-36FD-4CE6-A14A-6E0965BC1168}"/>
              </a:ext>
            </a:extLst>
          </p:cNvPr>
          <p:cNvGraphicFramePr>
            <a:graphicFrameLocks noGrp="1"/>
          </p:cNvGraphicFramePr>
          <p:nvPr userDrawn="1">
            <p:extLst>
              <p:ext uri="{D42A27DB-BD31-4B8C-83A1-F6EECF244321}">
                <p14:modId xmlns:p14="http://schemas.microsoft.com/office/powerpoint/2010/main" val="3681962567"/>
              </p:ext>
            </p:extLst>
          </p:nvPr>
        </p:nvGraphicFramePr>
        <p:xfrm>
          <a:off x="149068" y="714718"/>
          <a:ext cx="2841840" cy="371602"/>
        </p:xfrm>
        <a:graphic>
          <a:graphicData uri="http://schemas.openxmlformats.org/drawingml/2006/table">
            <a:tbl>
              <a:tblPr/>
              <a:tblGrid>
                <a:gridCol w="2841840">
                  <a:extLst>
                    <a:ext uri="{9D8B030D-6E8A-4147-A177-3AD203B41FA5}">
                      <a16:colId xmlns:a16="http://schemas.microsoft.com/office/drawing/2014/main" val="332782581"/>
                    </a:ext>
                  </a:extLst>
                </a:gridCol>
              </a:tblGrid>
              <a:tr h="371602">
                <a:tc>
                  <a:txBody>
                    <a:bodyPr/>
                    <a:lstStyle/>
                    <a:p>
                      <a:pPr algn="l" fontAlgn="t"/>
                      <a:r>
                        <a:rPr lang="en-US" sz="1500" b="0" i="0" u="none" strike="noStrike" dirty="0">
                          <a:solidFill>
                            <a:schemeClr val="accent5"/>
                          </a:solidFill>
                          <a:effectLst/>
                          <a:latin typeface="Yu Gothic UI Light" panose="020B0300000000000000" pitchFamily="34" charset="-128"/>
                          <a:ea typeface="Yu Gothic UI Light" panose="020B0300000000000000" pitchFamily="34" charset="-128"/>
                        </a:rPr>
                        <a:t>VISION</a:t>
                      </a:r>
                      <a:br>
                        <a:rPr lang="en-US" sz="2800" b="0" i="0" u="none" strike="noStrike" dirty="0">
                          <a:solidFill>
                            <a:srgbClr val="0070C0"/>
                          </a:solidFill>
                          <a:effectLst/>
                          <a:latin typeface="Calibri" panose="020F0502020204030204" pitchFamily="34" charset="0"/>
                        </a:rPr>
                      </a:br>
                      <a:r>
                        <a:rPr lang="en-US" sz="800" b="0" i="0" u="none" strike="noStrike" dirty="0">
                          <a:solidFill>
                            <a:schemeClr val="tx1"/>
                          </a:solidFill>
                          <a:effectLst/>
                          <a:latin typeface="Calibri" panose="020F0502020204030204" pitchFamily="34" charset="0"/>
                        </a:rPr>
                        <a:t>Short, customer-insight-driven vision for problem you will solve</a:t>
                      </a:r>
                    </a:p>
                  </a:txBody>
                  <a:tcPr marL="8890" marR="8890" marT="889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96848294"/>
                  </a:ext>
                </a:extLst>
              </a:tr>
            </a:tbl>
          </a:graphicData>
        </a:graphic>
      </p:graphicFrame>
      <p:graphicFrame>
        <p:nvGraphicFramePr>
          <p:cNvPr id="74" name="Table 73">
            <a:extLst>
              <a:ext uri="{FF2B5EF4-FFF2-40B4-BE49-F238E27FC236}">
                <a16:creationId xmlns:a16="http://schemas.microsoft.com/office/drawing/2014/main" id="{9D7463F2-6EC6-4333-A58A-8FE0F87C8AD0}"/>
              </a:ext>
            </a:extLst>
          </p:cNvPr>
          <p:cNvGraphicFramePr>
            <a:graphicFrameLocks noGrp="1"/>
          </p:cNvGraphicFramePr>
          <p:nvPr userDrawn="1">
            <p:extLst>
              <p:ext uri="{D42A27DB-BD31-4B8C-83A1-F6EECF244321}">
                <p14:modId xmlns:p14="http://schemas.microsoft.com/office/powerpoint/2010/main" val="3577649055"/>
              </p:ext>
            </p:extLst>
          </p:nvPr>
        </p:nvGraphicFramePr>
        <p:xfrm>
          <a:off x="3342048" y="714718"/>
          <a:ext cx="2960397" cy="499618"/>
        </p:xfrm>
        <a:graphic>
          <a:graphicData uri="http://schemas.openxmlformats.org/drawingml/2006/table">
            <a:tbl>
              <a:tblPr/>
              <a:tblGrid>
                <a:gridCol w="2960397">
                  <a:extLst>
                    <a:ext uri="{9D8B030D-6E8A-4147-A177-3AD203B41FA5}">
                      <a16:colId xmlns:a16="http://schemas.microsoft.com/office/drawing/2014/main" val="15057533"/>
                    </a:ext>
                  </a:extLst>
                </a:gridCol>
              </a:tblGrid>
              <a:tr h="499618">
                <a:tc>
                  <a:txBody>
                    <a:bodyPr/>
                    <a:lstStyle/>
                    <a:p>
                      <a:pPr algn="l" fontAlgn="t"/>
                      <a:r>
                        <a:rPr lang="en-US" sz="1500" b="0" i="0" u="none" strike="noStrike" dirty="0">
                          <a:solidFill>
                            <a:schemeClr val="accent5"/>
                          </a:solidFill>
                          <a:effectLst/>
                          <a:latin typeface="Yu Gothic UI Light" panose="020B0300000000000000" pitchFamily="34" charset="-128"/>
                          <a:ea typeface="Yu Gothic UI Light" panose="020B0300000000000000" pitchFamily="34" charset="-128"/>
                        </a:rPr>
                        <a:t>CUSTOMER PERSONA</a:t>
                      </a:r>
                      <a:br>
                        <a:rPr lang="en-US" sz="2800" b="0" i="0" u="none" strike="noStrike" dirty="0">
                          <a:solidFill>
                            <a:srgbClr val="0070C0"/>
                          </a:solidFill>
                          <a:effectLst/>
                          <a:latin typeface="Calibri" panose="020F0502020204030204" pitchFamily="34" charset="0"/>
                        </a:rPr>
                      </a:br>
                      <a:r>
                        <a:rPr lang="en-US" sz="800" b="0" i="0" u="none" strike="noStrike" dirty="0">
                          <a:solidFill>
                            <a:schemeClr val="tx1"/>
                          </a:solidFill>
                          <a:effectLst/>
                          <a:latin typeface="Calibri" panose="020F0502020204030204" pitchFamily="34" charset="0"/>
                        </a:rPr>
                        <a:t>A vignette of your target customers’ functional, social, and emotional needs</a:t>
                      </a:r>
                    </a:p>
                  </a:txBody>
                  <a:tcPr marL="8890" marR="8890" marT="889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1454051"/>
                  </a:ext>
                </a:extLst>
              </a:tr>
            </a:tbl>
          </a:graphicData>
        </a:graphic>
      </p:graphicFrame>
      <p:graphicFrame>
        <p:nvGraphicFramePr>
          <p:cNvPr id="75" name="Table 74">
            <a:extLst>
              <a:ext uri="{FF2B5EF4-FFF2-40B4-BE49-F238E27FC236}">
                <a16:creationId xmlns:a16="http://schemas.microsoft.com/office/drawing/2014/main" id="{2F9D86C4-676C-4ACE-83A1-D2D17A0DC87D}"/>
              </a:ext>
            </a:extLst>
          </p:cNvPr>
          <p:cNvGraphicFramePr>
            <a:graphicFrameLocks noGrp="1"/>
          </p:cNvGraphicFramePr>
          <p:nvPr userDrawn="1">
            <p:extLst>
              <p:ext uri="{D42A27DB-BD31-4B8C-83A1-F6EECF244321}">
                <p14:modId xmlns:p14="http://schemas.microsoft.com/office/powerpoint/2010/main" val="3730830870"/>
              </p:ext>
            </p:extLst>
          </p:nvPr>
        </p:nvGraphicFramePr>
        <p:xfrm>
          <a:off x="6452004" y="714718"/>
          <a:ext cx="2921901" cy="499618"/>
        </p:xfrm>
        <a:graphic>
          <a:graphicData uri="http://schemas.openxmlformats.org/drawingml/2006/table">
            <a:tbl>
              <a:tblPr/>
              <a:tblGrid>
                <a:gridCol w="2921901">
                  <a:extLst>
                    <a:ext uri="{9D8B030D-6E8A-4147-A177-3AD203B41FA5}">
                      <a16:colId xmlns:a16="http://schemas.microsoft.com/office/drawing/2014/main" val="3666229108"/>
                    </a:ext>
                  </a:extLst>
                </a:gridCol>
              </a:tblGrid>
              <a:tr h="499618">
                <a:tc>
                  <a:txBody>
                    <a:bodyPr/>
                    <a:lstStyle/>
                    <a:p>
                      <a:pPr algn="l" fontAlgn="b"/>
                      <a:r>
                        <a:rPr lang="en-US" sz="1500" b="0" i="0" u="none" strike="noStrike" dirty="0">
                          <a:solidFill>
                            <a:schemeClr val="accent5"/>
                          </a:solidFill>
                          <a:effectLst/>
                          <a:latin typeface="Yu Gothic UI Light" panose="020B0300000000000000" pitchFamily="34" charset="-128"/>
                          <a:ea typeface="Yu Gothic UI Light" panose="020B0300000000000000" pitchFamily="34" charset="-128"/>
                        </a:rPr>
                        <a:t>SOLUTION</a:t>
                      </a:r>
                      <a:br>
                        <a:rPr lang="en-US" sz="2800" b="0" i="0" u="none" strike="noStrike" dirty="0">
                          <a:solidFill>
                            <a:srgbClr val="0070C0"/>
                          </a:solidFill>
                          <a:effectLst/>
                          <a:latin typeface="Calibri" panose="020F0502020204030204" pitchFamily="34" charset="0"/>
                        </a:rPr>
                      </a:br>
                      <a:r>
                        <a:rPr lang="en-US" sz="800" b="0" i="0" u="none" strike="noStrike" dirty="0">
                          <a:solidFill>
                            <a:schemeClr val="tx1"/>
                          </a:solidFill>
                          <a:effectLst/>
                          <a:latin typeface="Calibri" panose="020F0502020204030204" pitchFamily="34" charset="0"/>
                        </a:rPr>
                        <a:t>A short description of the solution you have developed, along with the prototype you have created</a:t>
                      </a:r>
                    </a:p>
                  </a:txBody>
                  <a:tcPr marL="8890" marR="8890" marT="8890" marB="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84588093"/>
                  </a:ext>
                </a:extLst>
              </a:tr>
            </a:tbl>
          </a:graphicData>
        </a:graphic>
      </p:graphicFrame>
      <p:graphicFrame>
        <p:nvGraphicFramePr>
          <p:cNvPr id="76" name="Table 75">
            <a:extLst>
              <a:ext uri="{FF2B5EF4-FFF2-40B4-BE49-F238E27FC236}">
                <a16:creationId xmlns:a16="http://schemas.microsoft.com/office/drawing/2014/main" id="{80C60041-CC34-4A34-8EC7-0896B3A21A4C}"/>
              </a:ext>
            </a:extLst>
          </p:cNvPr>
          <p:cNvGraphicFramePr>
            <a:graphicFrameLocks noGrp="1"/>
          </p:cNvGraphicFramePr>
          <p:nvPr userDrawn="1">
            <p:extLst>
              <p:ext uri="{D42A27DB-BD31-4B8C-83A1-F6EECF244321}">
                <p14:modId xmlns:p14="http://schemas.microsoft.com/office/powerpoint/2010/main" val="2396967966"/>
              </p:ext>
            </p:extLst>
          </p:nvPr>
        </p:nvGraphicFramePr>
        <p:xfrm>
          <a:off x="9613061" y="714718"/>
          <a:ext cx="3037796" cy="499618"/>
        </p:xfrm>
        <a:graphic>
          <a:graphicData uri="http://schemas.openxmlformats.org/drawingml/2006/table">
            <a:tbl>
              <a:tblPr/>
              <a:tblGrid>
                <a:gridCol w="3037796">
                  <a:extLst>
                    <a:ext uri="{9D8B030D-6E8A-4147-A177-3AD203B41FA5}">
                      <a16:colId xmlns:a16="http://schemas.microsoft.com/office/drawing/2014/main" val="3795839030"/>
                    </a:ext>
                  </a:extLst>
                </a:gridCol>
              </a:tblGrid>
              <a:tr h="499618">
                <a:tc>
                  <a:txBody>
                    <a:bodyPr/>
                    <a:lstStyle/>
                    <a:p>
                      <a:pPr algn="l" fontAlgn="t"/>
                      <a:r>
                        <a:rPr lang="en-US" sz="1500" b="0" i="0" u="none" strike="noStrike" dirty="0">
                          <a:solidFill>
                            <a:schemeClr val="accent5"/>
                          </a:solidFill>
                          <a:effectLst/>
                          <a:latin typeface="Yu Gothic UI Light" panose="020B0300000000000000" pitchFamily="34" charset="-128"/>
                          <a:ea typeface="Yu Gothic UI Light" panose="020B0300000000000000" pitchFamily="34" charset="-128"/>
                        </a:rPr>
                        <a:t>BUSINESS MODEL</a:t>
                      </a:r>
                      <a:br>
                        <a:rPr lang="en-US" sz="2800" b="0" i="0" u="none" strike="noStrike" dirty="0">
                          <a:solidFill>
                            <a:srgbClr val="0070C0"/>
                          </a:solidFill>
                          <a:effectLst/>
                          <a:latin typeface="Calibri" panose="020F0502020204030204" pitchFamily="34" charset="0"/>
                        </a:rPr>
                      </a:br>
                      <a:r>
                        <a:rPr lang="en-US" sz="800" b="0" i="0" u="none" strike="noStrike" dirty="0">
                          <a:solidFill>
                            <a:schemeClr val="tx1"/>
                          </a:solidFill>
                          <a:effectLst/>
                          <a:latin typeface="Calibri" panose="020F0502020204030204" pitchFamily="34" charset="0"/>
                        </a:rPr>
                        <a:t>The key elements of your solution that will create, deliver, and capture value</a:t>
                      </a:r>
                    </a:p>
                  </a:txBody>
                  <a:tcPr marL="8890" marR="8890" marT="8890" marB="0">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58475683"/>
                  </a:ext>
                </a:extLst>
              </a:tr>
            </a:tbl>
          </a:graphicData>
        </a:graphic>
      </p:graphicFrame>
    </p:spTree>
    <p:extLst>
      <p:ext uri="{BB962C8B-B14F-4D97-AF65-F5344CB8AC3E}">
        <p14:creationId xmlns:p14="http://schemas.microsoft.com/office/powerpoint/2010/main" val="2196798687"/>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67561B-CA58-6855-FE6E-1D2FE9E37857}"/>
              </a:ext>
            </a:extLst>
          </p:cNvPr>
          <p:cNvSpPr>
            <a:spLocks noGrp="1"/>
          </p:cNvSpPr>
          <p:nvPr>
            <p:ph sz="quarter" idx="10"/>
          </p:nvPr>
        </p:nvSpPr>
        <p:spPr>
          <a:xfrm>
            <a:off x="117475" y="4002088"/>
            <a:ext cx="2453789" cy="3987800"/>
          </a:xfrm>
        </p:spPr>
        <p:txBody>
          <a:bodyPr/>
          <a:lstStyle/>
          <a:p>
            <a:pPr marL="0" indent="0">
              <a:lnSpc>
                <a:spcPct val="100000"/>
              </a:lnSpc>
              <a:spcBef>
                <a:spcPts val="0"/>
              </a:spcBef>
              <a:buNone/>
            </a:pPr>
            <a:r>
              <a:rPr lang="en-US" b="1" dirty="0"/>
              <a:t>DIGITAL</a:t>
            </a:r>
            <a:r>
              <a:rPr lang="en-US" dirty="0"/>
              <a:t> </a:t>
            </a:r>
          </a:p>
          <a:p>
            <a:pPr>
              <a:lnSpc>
                <a:spcPct val="100000"/>
              </a:lnSpc>
              <a:spcBef>
                <a:spcPts val="0"/>
              </a:spcBef>
            </a:pPr>
            <a:r>
              <a:rPr lang="en-US" dirty="0"/>
              <a:t>Digitization through provision of online forms</a:t>
            </a:r>
          </a:p>
          <a:p>
            <a:pPr>
              <a:lnSpc>
                <a:spcPct val="100000"/>
              </a:lnSpc>
              <a:spcBef>
                <a:spcPts val="0"/>
              </a:spcBef>
            </a:pPr>
            <a:r>
              <a:rPr lang="en-US" dirty="0"/>
              <a:t>Digital Mapping &amp; tagging incidences in real-time</a:t>
            </a:r>
          </a:p>
          <a:p>
            <a:pPr>
              <a:lnSpc>
                <a:spcPct val="100000"/>
              </a:lnSpc>
              <a:spcBef>
                <a:spcPts val="0"/>
              </a:spcBef>
            </a:pPr>
            <a:r>
              <a:rPr lang="en-US" dirty="0"/>
              <a:t>Sensitization of personas on importance of digitization</a:t>
            </a:r>
          </a:p>
          <a:p>
            <a:pPr>
              <a:lnSpc>
                <a:spcPct val="100000"/>
              </a:lnSpc>
              <a:spcBef>
                <a:spcPts val="0"/>
              </a:spcBef>
            </a:pPr>
            <a:r>
              <a:rPr lang="en-US" dirty="0"/>
              <a:t>Provision of laptops, phones, internet and tablets</a:t>
            </a:r>
          </a:p>
          <a:p>
            <a:pPr>
              <a:lnSpc>
                <a:spcPct val="100000"/>
              </a:lnSpc>
              <a:spcBef>
                <a:spcPts val="0"/>
              </a:spcBef>
            </a:pPr>
            <a:r>
              <a:rPr lang="en-US" dirty="0"/>
              <a:t>Data tracking , storage and data back up using digital servers</a:t>
            </a:r>
          </a:p>
          <a:p>
            <a:pPr>
              <a:lnSpc>
                <a:spcPct val="100000"/>
              </a:lnSpc>
              <a:spcBef>
                <a:spcPts val="0"/>
              </a:spcBef>
            </a:pPr>
            <a:r>
              <a:rPr lang="en-US" dirty="0"/>
              <a:t>Providing digital network for transmitting data</a:t>
            </a:r>
          </a:p>
          <a:p>
            <a:pPr>
              <a:lnSpc>
                <a:spcPct val="100000"/>
              </a:lnSpc>
              <a:spcBef>
                <a:spcPts val="0"/>
              </a:spcBef>
            </a:pPr>
            <a:r>
              <a:rPr lang="en-US" dirty="0"/>
              <a:t>Provision of digital line list for visits/ mapping tool reports</a:t>
            </a:r>
          </a:p>
          <a:p>
            <a:pPr>
              <a:lnSpc>
                <a:spcPct val="100000"/>
              </a:lnSpc>
              <a:spcBef>
                <a:spcPts val="0"/>
              </a:spcBef>
            </a:pPr>
            <a:r>
              <a:rPr lang="en-US" dirty="0"/>
              <a:t>Leverage data collected to aggregate MOH summaries and ingest reports to DHIS</a:t>
            </a:r>
          </a:p>
          <a:p>
            <a:pPr>
              <a:lnSpc>
                <a:spcPct val="100000"/>
              </a:lnSpc>
              <a:spcBef>
                <a:spcPts val="0"/>
              </a:spcBef>
            </a:pPr>
            <a:r>
              <a:rPr lang="en-US" dirty="0"/>
              <a:t>Virtual access to patients during difficult times e.g. at night or during conflicts   </a:t>
            </a:r>
          </a:p>
          <a:p>
            <a:pPr>
              <a:lnSpc>
                <a:spcPct val="100000"/>
              </a:lnSpc>
              <a:spcBef>
                <a:spcPts val="0"/>
              </a:spcBef>
            </a:pPr>
            <a:endParaRPr lang="en-US" b="1" dirty="0"/>
          </a:p>
          <a:p>
            <a:pPr marL="0" indent="0">
              <a:lnSpc>
                <a:spcPct val="100000"/>
              </a:lnSpc>
              <a:spcBef>
                <a:spcPts val="0"/>
              </a:spcBef>
              <a:buNone/>
            </a:pPr>
            <a:r>
              <a:rPr lang="en-US" b="1" dirty="0"/>
              <a:t>Capacity Building</a:t>
            </a:r>
          </a:p>
          <a:p>
            <a:pPr>
              <a:spcBef>
                <a:spcPts val="0"/>
              </a:spcBef>
            </a:pPr>
            <a:r>
              <a:rPr lang="en-US" dirty="0"/>
              <a:t>On demand access to diseases surveillance standard case definition training modules</a:t>
            </a:r>
          </a:p>
          <a:p>
            <a:pPr>
              <a:spcBef>
                <a:spcPts val="0"/>
              </a:spcBef>
            </a:pPr>
            <a:r>
              <a:rPr lang="en-US" dirty="0"/>
              <a:t>Educate the community on the importance of these visits and importance of good health.</a:t>
            </a:r>
          </a:p>
          <a:p>
            <a:pPr>
              <a:spcBef>
                <a:spcPts val="0"/>
              </a:spcBef>
            </a:pPr>
            <a:r>
              <a:rPr lang="en-US" dirty="0"/>
              <a:t>Plan for continuous technical support and capacity building for CHA &amp; CHP</a:t>
            </a:r>
          </a:p>
          <a:p>
            <a:pPr>
              <a:spcBef>
                <a:spcPts val="0"/>
              </a:spcBef>
            </a:pPr>
            <a:r>
              <a:rPr lang="en-US" dirty="0"/>
              <a:t>Phycological and mental health support for the CHP/CHA</a:t>
            </a:r>
          </a:p>
          <a:p>
            <a:pPr>
              <a:spcBef>
                <a:spcPts val="0"/>
              </a:spcBef>
            </a:pPr>
            <a:r>
              <a:rPr lang="en-US" dirty="0"/>
              <a:t>Online training forums to continuously deliver best practices to the team.</a:t>
            </a:r>
          </a:p>
          <a:p>
            <a:pPr>
              <a:spcBef>
                <a:spcPts val="0"/>
              </a:spcBef>
            </a:pPr>
            <a:endParaRPr lang="en-US" dirty="0"/>
          </a:p>
          <a:p>
            <a:pPr marL="0" indent="0">
              <a:spcBef>
                <a:spcPts val="0"/>
              </a:spcBef>
              <a:buNone/>
            </a:pPr>
            <a:r>
              <a:rPr lang="en-US" b="1" dirty="0"/>
              <a:t>Incentives</a:t>
            </a:r>
            <a:r>
              <a:rPr lang="en-US" dirty="0"/>
              <a:t> </a:t>
            </a:r>
          </a:p>
          <a:p>
            <a:pPr>
              <a:spcBef>
                <a:spcPts val="0"/>
              </a:spcBef>
            </a:pPr>
            <a:r>
              <a:rPr lang="en-US" dirty="0"/>
              <a:t>Better allowances and incentive packages to CHP/CHA</a:t>
            </a:r>
          </a:p>
          <a:p>
            <a:pPr>
              <a:spcBef>
                <a:spcPts val="0"/>
              </a:spcBef>
            </a:pPr>
            <a:r>
              <a:rPr lang="en-US" dirty="0"/>
              <a:t>Facilitate PPE’s and transport allowances </a:t>
            </a:r>
          </a:p>
        </p:txBody>
      </p:sp>
      <p:sp>
        <p:nvSpPr>
          <p:cNvPr id="3" name="Content Placeholder 2">
            <a:extLst>
              <a:ext uri="{FF2B5EF4-FFF2-40B4-BE49-F238E27FC236}">
                <a16:creationId xmlns:a16="http://schemas.microsoft.com/office/drawing/2014/main" id="{101C098C-A939-EAE5-D16F-46229D8C1662}"/>
              </a:ext>
            </a:extLst>
          </p:cNvPr>
          <p:cNvSpPr>
            <a:spLocks noGrp="1"/>
          </p:cNvSpPr>
          <p:nvPr>
            <p:ph sz="quarter" idx="11"/>
          </p:nvPr>
        </p:nvSpPr>
        <p:spPr/>
        <p:txBody>
          <a:bodyPr/>
          <a:lstStyle/>
          <a:p>
            <a:r>
              <a:rPr lang="en-US" sz="700" dirty="0"/>
              <a:t>Develop a robust a disease surveillance solution that will deliver</a:t>
            </a:r>
          </a:p>
          <a:p>
            <a:pPr lvl="1">
              <a:buFont typeface="Wingdings" panose="05000000000000000000" pitchFamily="2" charset="2"/>
              <a:buChar char="ü"/>
            </a:pPr>
            <a:r>
              <a:rPr lang="en-US" sz="700" dirty="0"/>
              <a:t>Digital mapping capability</a:t>
            </a:r>
          </a:p>
          <a:p>
            <a:pPr lvl="1">
              <a:buFont typeface="Wingdings" panose="05000000000000000000" pitchFamily="2" charset="2"/>
              <a:buChar char="ü"/>
            </a:pPr>
            <a:r>
              <a:rPr lang="en-US" sz="700" dirty="0"/>
              <a:t>Digitize all the MOH reports </a:t>
            </a:r>
          </a:p>
          <a:p>
            <a:pPr lvl="1">
              <a:buFont typeface="Wingdings" panose="05000000000000000000" pitchFamily="2" charset="2"/>
              <a:buChar char="ü"/>
            </a:pPr>
            <a:r>
              <a:rPr lang="en-US" sz="700" dirty="0"/>
              <a:t>Dashboards to support in disease surveillance reporting &amp; monitoring </a:t>
            </a:r>
          </a:p>
        </p:txBody>
      </p:sp>
      <p:pic>
        <p:nvPicPr>
          <p:cNvPr id="55" name="Content Placeholder 54" descr="A screenshot of a computer&#10;&#10;Description automatically generated">
            <a:extLst>
              <a:ext uri="{FF2B5EF4-FFF2-40B4-BE49-F238E27FC236}">
                <a16:creationId xmlns:a16="http://schemas.microsoft.com/office/drawing/2014/main" id="{9371B650-DCF6-F52F-BD0E-B3CE3CBBA642}"/>
              </a:ext>
            </a:extLst>
          </p:cNvPr>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3484170" y="1236663"/>
            <a:ext cx="2615398" cy="1409700"/>
          </a:xfrm>
        </p:spPr>
      </p:pic>
      <p:pic>
        <p:nvPicPr>
          <p:cNvPr id="54" name="Content Placeholder 53" descr="A diagram of a computer&#10;&#10;Description automatically generated">
            <a:extLst>
              <a:ext uri="{FF2B5EF4-FFF2-40B4-BE49-F238E27FC236}">
                <a16:creationId xmlns:a16="http://schemas.microsoft.com/office/drawing/2014/main" id="{DE3E8E7D-C5F2-5765-B8C0-1334C3C93560}"/>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7068835" y="1236663"/>
            <a:ext cx="1702406" cy="1409700"/>
          </a:xfrm>
        </p:spPr>
      </p:pic>
      <p:sp>
        <p:nvSpPr>
          <p:cNvPr id="6" name="Content Placeholder 5">
            <a:extLst>
              <a:ext uri="{FF2B5EF4-FFF2-40B4-BE49-F238E27FC236}">
                <a16:creationId xmlns:a16="http://schemas.microsoft.com/office/drawing/2014/main" id="{566C66BF-1C46-9EBB-755C-956568644372}"/>
              </a:ext>
            </a:extLst>
          </p:cNvPr>
          <p:cNvSpPr>
            <a:spLocks noGrp="1"/>
          </p:cNvSpPr>
          <p:nvPr>
            <p:ph sz="quarter" idx="14"/>
          </p:nvPr>
        </p:nvSpPr>
        <p:spPr/>
        <p:txBody>
          <a:bodyPr/>
          <a:lstStyle/>
          <a:p>
            <a:r>
              <a:rPr lang="en-US" dirty="0"/>
              <a:t>To be designed as part of validating the hypothesis  </a:t>
            </a:r>
            <a:endParaRPr lang="en-KE" dirty="0"/>
          </a:p>
        </p:txBody>
      </p:sp>
      <p:sp>
        <p:nvSpPr>
          <p:cNvPr id="7" name="Content Placeholder 6">
            <a:extLst>
              <a:ext uri="{FF2B5EF4-FFF2-40B4-BE49-F238E27FC236}">
                <a16:creationId xmlns:a16="http://schemas.microsoft.com/office/drawing/2014/main" id="{66DE2C98-B7F7-1F5A-DB6F-63258AFB4B36}"/>
              </a:ext>
            </a:extLst>
          </p:cNvPr>
          <p:cNvSpPr>
            <a:spLocks noGrp="1"/>
          </p:cNvSpPr>
          <p:nvPr>
            <p:ph sz="quarter" idx="15"/>
          </p:nvPr>
        </p:nvSpPr>
        <p:spPr>
          <a:xfrm>
            <a:off x="2729563" y="3973002"/>
            <a:ext cx="835380" cy="748900"/>
          </a:xfrm>
        </p:spPr>
        <p:txBody>
          <a:bodyPr/>
          <a:lstStyle/>
          <a:p>
            <a:r>
              <a:rPr lang="en-US" dirty="0"/>
              <a:t>Basic knowledge of digital tools usage </a:t>
            </a:r>
            <a:endParaRPr lang="en-KE" dirty="0"/>
          </a:p>
        </p:txBody>
      </p:sp>
      <p:sp>
        <p:nvSpPr>
          <p:cNvPr id="8" name="Content Placeholder 7">
            <a:extLst>
              <a:ext uri="{FF2B5EF4-FFF2-40B4-BE49-F238E27FC236}">
                <a16:creationId xmlns:a16="http://schemas.microsoft.com/office/drawing/2014/main" id="{314E0B61-36A4-91E9-E410-C903F13E6158}"/>
              </a:ext>
            </a:extLst>
          </p:cNvPr>
          <p:cNvSpPr>
            <a:spLocks noGrp="1"/>
          </p:cNvSpPr>
          <p:nvPr>
            <p:ph sz="quarter" idx="16"/>
          </p:nvPr>
        </p:nvSpPr>
        <p:spPr>
          <a:xfrm>
            <a:off x="2571264" y="4889006"/>
            <a:ext cx="1021677" cy="762286"/>
          </a:xfrm>
        </p:spPr>
        <p:txBody>
          <a:bodyPr/>
          <a:lstStyle/>
          <a:p>
            <a:r>
              <a:rPr lang="en-US" dirty="0"/>
              <a:t>Digitization of MOH 513, 100,will automatically curate MOH 514 &amp; 515</a:t>
            </a:r>
          </a:p>
          <a:p>
            <a:endParaRPr lang="en-KE" dirty="0"/>
          </a:p>
        </p:txBody>
      </p:sp>
      <p:sp>
        <p:nvSpPr>
          <p:cNvPr id="9" name="Content Placeholder 8">
            <a:extLst>
              <a:ext uri="{FF2B5EF4-FFF2-40B4-BE49-F238E27FC236}">
                <a16:creationId xmlns:a16="http://schemas.microsoft.com/office/drawing/2014/main" id="{A63D125D-BCB9-BFE5-B5E2-532C475BA851}"/>
              </a:ext>
            </a:extLst>
          </p:cNvPr>
          <p:cNvSpPr>
            <a:spLocks noGrp="1"/>
          </p:cNvSpPr>
          <p:nvPr>
            <p:ph sz="quarter" idx="17"/>
          </p:nvPr>
        </p:nvSpPr>
        <p:spPr>
          <a:xfrm>
            <a:off x="2514115" y="5770771"/>
            <a:ext cx="1050828" cy="764784"/>
          </a:xfrm>
        </p:spPr>
        <p:txBody>
          <a:bodyPr/>
          <a:lstStyle/>
          <a:p>
            <a:r>
              <a:rPr lang="en-US" dirty="0"/>
              <a:t>Digitization of MOH 502, 503,will improve response time through accurate contact tracing</a:t>
            </a:r>
            <a:endParaRPr lang="en-KE" dirty="0"/>
          </a:p>
        </p:txBody>
      </p:sp>
      <p:sp>
        <p:nvSpPr>
          <p:cNvPr id="10" name="Content Placeholder 9">
            <a:extLst>
              <a:ext uri="{FF2B5EF4-FFF2-40B4-BE49-F238E27FC236}">
                <a16:creationId xmlns:a16="http://schemas.microsoft.com/office/drawing/2014/main" id="{2F22FAD3-31D8-2841-1AD5-87E6AC11ADC6}"/>
              </a:ext>
            </a:extLst>
          </p:cNvPr>
          <p:cNvSpPr>
            <a:spLocks noGrp="1"/>
          </p:cNvSpPr>
          <p:nvPr>
            <p:ph sz="quarter" idx="18"/>
          </p:nvPr>
        </p:nvSpPr>
        <p:spPr/>
        <p:txBody>
          <a:bodyPr/>
          <a:lstStyle/>
          <a:p>
            <a:r>
              <a:rPr lang="en-US" dirty="0"/>
              <a:t>NA</a:t>
            </a:r>
            <a:endParaRPr lang="en-KE" dirty="0"/>
          </a:p>
        </p:txBody>
      </p:sp>
      <p:sp>
        <p:nvSpPr>
          <p:cNvPr id="11" name="Content Placeholder 10">
            <a:extLst>
              <a:ext uri="{FF2B5EF4-FFF2-40B4-BE49-F238E27FC236}">
                <a16:creationId xmlns:a16="http://schemas.microsoft.com/office/drawing/2014/main" id="{020D9E2C-069C-D388-5B89-DB34CEB6A421}"/>
              </a:ext>
            </a:extLst>
          </p:cNvPr>
          <p:cNvSpPr>
            <a:spLocks noGrp="1"/>
          </p:cNvSpPr>
          <p:nvPr>
            <p:ph sz="quarter" idx="19"/>
          </p:nvPr>
        </p:nvSpPr>
        <p:spPr/>
        <p:txBody>
          <a:bodyPr/>
          <a:lstStyle/>
          <a:p>
            <a:r>
              <a:rPr lang="en-US" dirty="0"/>
              <a:t>NA</a:t>
            </a:r>
            <a:endParaRPr lang="en-KE" dirty="0"/>
          </a:p>
        </p:txBody>
      </p:sp>
      <p:sp>
        <p:nvSpPr>
          <p:cNvPr id="12" name="Content Placeholder 11">
            <a:extLst>
              <a:ext uri="{FF2B5EF4-FFF2-40B4-BE49-F238E27FC236}">
                <a16:creationId xmlns:a16="http://schemas.microsoft.com/office/drawing/2014/main" id="{52E1F6DB-DE5F-F1D2-1540-90F33B00BBF8}"/>
              </a:ext>
            </a:extLst>
          </p:cNvPr>
          <p:cNvSpPr>
            <a:spLocks noGrp="1"/>
          </p:cNvSpPr>
          <p:nvPr>
            <p:ph sz="quarter" idx="20"/>
          </p:nvPr>
        </p:nvSpPr>
        <p:spPr/>
        <p:txBody>
          <a:bodyPr/>
          <a:lstStyle/>
          <a:p>
            <a:r>
              <a:rPr lang="en-US" dirty="0"/>
              <a:t>NA</a:t>
            </a:r>
            <a:endParaRPr lang="en-KE" dirty="0"/>
          </a:p>
        </p:txBody>
      </p:sp>
      <p:sp>
        <p:nvSpPr>
          <p:cNvPr id="13" name="Content Placeholder 12">
            <a:extLst>
              <a:ext uri="{FF2B5EF4-FFF2-40B4-BE49-F238E27FC236}">
                <a16:creationId xmlns:a16="http://schemas.microsoft.com/office/drawing/2014/main" id="{827A9D0B-AED8-D100-7B55-928E15CF2743}"/>
              </a:ext>
            </a:extLst>
          </p:cNvPr>
          <p:cNvSpPr>
            <a:spLocks noGrp="1"/>
          </p:cNvSpPr>
          <p:nvPr>
            <p:ph sz="quarter" idx="21"/>
          </p:nvPr>
        </p:nvSpPr>
        <p:spPr/>
        <p:txBody>
          <a:bodyPr/>
          <a:lstStyle/>
          <a:p>
            <a:r>
              <a:rPr lang="en-US" dirty="0"/>
              <a:t>Digitize MOH Forms</a:t>
            </a:r>
            <a:endParaRPr lang="en-KE" dirty="0"/>
          </a:p>
        </p:txBody>
      </p:sp>
      <p:sp>
        <p:nvSpPr>
          <p:cNvPr id="14" name="Content Placeholder 13">
            <a:extLst>
              <a:ext uri="{FF2B5EF4-FFF2-40B4-BE49-F238E27FC236}">
                <a16:creationId xmlns:a16="http://schemas.microsoft.com/office/drawing/2014/main" id="{B14C2420-BF54-6F3E-CCDC-9AAC31F0EB8C}"/>
              </a:ext>
            </a:extLst>
          </p:cNvPr>
          <p:cNvSpPr>
            <a:spLocks noGrp="1"/>
          </p:cNvSpPr>
          <p:nvPr>
            <p:ph sz="quarter" idx="22"/>
          </p:nvPr>
        </p:nvSpPr>
        <p:spPr/>
        <p:txBody>
          <a:bodyPr/>
          <a:lstStyle/>
          <a:p>
            <a:r>
              <a:rPr lang="en-US" dirty="0"/>
              <a:t>Digitize the DS Mapping process</a:t>
            </a:r>
            <a:endParaRPr lang="en-KE" dirty="0"/>
          </a:p>
        </p:txBody>
      </p:sp>
      <p:sp>
        <p:nvSpPr>
          <p:cNvPr id="15" name="Content Placeholder 14">
            <a:extLst>
              <a:ext uri="{FF2B5EF4-FFF2-40B4-BE49-F238E27FC236}">
                <a16:creationId xmlns:a16="http://schemas.microsoft.com/office/drawing/2014/main" id="{BBB50D0D-0F37-8C92-7DEA-E7DABE5343DE}"/>
              </a:ext>
            </a:extLst>
          </p:cNvPr>
          <p:cNvSpPr>
            <a:spLocks noGrp="1"/>
          </p:cNvSpPr>
          <p:nvPr>
            <p:ph sz="quarter" idx="23"/>
          </p:nvPr>
        </p:nvSpPr>
        <p:spPr>
          <a:xfrm>
            <a:off x="1571625" y="8534739"/>
            <a:ext cx="1215331" cy="744798"/>
          </a:xfrm>
        </p:spPr>
        <p:txBody>
          <a:bodyPr/>
          <a:lstStyle/>
          <a:p>
            <a:r>
              <a:rPr lang="en-US" dirty="0"/>
              <a:t>Integrated communication solution to alert and inform all stakeholders in the value chain in case of any cases</a:t>
            </a:r>
            <a:endParaRPr lang="en-KE" dirty="0"/>
          </a:p>
        </p:txBody>
      </p:sp>
      <p:sp>
        <p:nvSpPr>
          <p:cNvPr id="16" name="Content Placeholder 15">
            <a:extLst>
              <a:ext uri="{FF2B5EF4-FFF2-40B4-BE49-F238E27FC236}">
                <a16:creationId xmlns:a16="http://schemas.microsoft.com/office/drawing/2014/main" id="{7CC87877-8AF8-B32F-A8C2-6F0AB9055047}"/>
              </a:ext>
            </a:extLst>
          </p:cNvPr>
          <p:cNvSpPr>
            <a:spLocks noGrp="1"/>
          </p:cNvSpPr>
          <p:nvPr>
            <p:ph sz="quarter" idx="24"/>
          </p:nvPr>
        </p:nvSpPr>
        <p:spPr>
          <a:xfrm>
            <a:off x="7310494" y="4057814"/>
            <a:ext cx="923413" cy="750073"/>
          </a:xfrm>
        </p:spPr>
        <p:txBody>
          <a:bodyPr/>
          <a:lstStyle/>
          <a:p>
            <a:r>
              <a:rPr lang="en-US" dirty="0"/>
              <a:t>Digitizing the MOH 513 is critical to the success of the entire project </a:t>
            </a:r>
            <a:endParaRPr lang="en-KE" dirty="0"/>
          </a:p>
        </p:txBody>
      </p:sp>
      <p:sp>
        <p:nvSpPr>
          <p:cNvPr id="17" name="Content Placeholder 16">
            <a:extLst>
              <a:ext uri="{FF2B5EF4-FFF2-40B4-BE49-F238E27FC236}">
                <a16:creationId xmlns:a16="http://schemas.microsoft.com/office/drawing/2014/main" id="{C59462DB-3ED9-C48B-F506-0FFE3C6047E9}"/>
              </a:ext>
            </a:extLst>
          </p:cNvPr>
          <p:cNvSpPr>
            <a:spLocks noGrp="1"/>
          </p:cNvSpPr>
          <p:nvPr>
            <p:ph sz="quarter" idx="25"/>
          </p:nvPr>
        </p:nvSpPr>
        <p:spPr>
          <a:xfrm>
            <a:off x="8167293" y="4052514"/>
            <a:ext cx="1013228" cy="764022"/>
          </a:xfrm>
        </p:spPr>
        <p:txBody>
          <a:bodyPr/>
          <a:lstStyle/>
          <a:p>
            <a:r>
              <a:rPr lang="en-US" dirty="0"/>
              <a:t>Digitization of MOH 513, 100 reports will reduce the CHA workload by 40%</a:t>
            </a:r>
            <a:endParaRPr lang="en-KE" dirty="0"/>
          </a:p>
        </p:txBody>
      </p:sp>
      <p:sp>
        <p:nvSpPr>
          <p:cNvPr id="18" name="Content Placeholder 17">
            <a:extLst>
              <a:ext uri="{FF2B5EF4-FFF2-40B4-BE49-F238E27FC236}">
                <a16:creationId xmlns:a16="http://schemas.microsoft.com/office/drawing/2014/main" id="{7C663D9E-E929-01CC-7F78-D7CAB29B52B0}"/>
              </a:ext>
            </a:extLst>
          </p:cNvPr>
          <p:cNvSpPr>
            <a:spLocks noGrp="1"/>
          </p:cNvSpPr>
          <p:nvPr>
            <p:ph sz="quarter" idx="26"/>
          </p:nvPr>
        </p:nvSpPr>
        <p:spPr>
          <a:xfrm>
            <a:off x="9090471" y="4061138"/>
            <a:ext cx="971333" cy="744798"/>
          </a:xfrm>
        </p:spPr>
        <p:txBody>
          <a:bodyPr/>
          <a:lstStyle/>
          <a:p>
            <a:r>
              <a:rPr lang="en-US" dirty="0"/>
              <a:t>Digitization of MOH515 reports will reduce the CHP workload by 40%</a:t>
            </a:r>
            <a:endParaRPr lang="en-KE" dirty="0"/>
          </a:p>
        </p:txBody>
      </p:sp>
      <p:sp>
        <p:nvSpPr>
          <p:cNvPr id="19" name="Content Placeholder 18">
            <a:extLst>
              <a:ext uri="{FF2B5EF4-FFF2-40B4-BE49-F238E27FC236}">
                <a16:creationId xmlns:a16="http://schemas.microsoft.com/office/drawing/2014/main" id="{FCB2A5F1-CFB9-BBB7-8FEF-AC272A6FE87A}"/>
              </a:ext>
            </a:extLst>
          </p:cNvPr>
          <p:cNvSpPr>
            <a:spLocks noGrp="1"/>
          </p:cNvSpPr>
          <p:nvPr>
            <p:ph sz="quarter" idx="27"/>
          </p:nvPr>
        </p:nvSpPr>
        <p:spPr/>
        <p:txBody>
          <a:bodyPr/>
          <a:lstStyle/>
          <a:p>
            <a:r>
              <a:rPr lang="en-US" dirty="0"/>
              <a:t>To be Designed </a:t>
            </a:r>
            <a:endParaRPr lang="en-KE" dirty="0"/>
          </a:p>
          <a:p>
            <a:endParaRPr lang="en-KE" dirty="0"/>
          </a:p>
        </p:txBody>
      </p:sp>
      <p:sp>
        <p:nvSpPr>
          <p:cNvPr id="20" name="Content Placeholder 19">
            <a:extLst>
              <a:ext uri="{FF2B5EF4-FFF2-40B4-BE49-F238E27FC236}">
                <a16:creationId xmlns:a16="http://schemas.microsoft.com/office/drawing/2014/main" id="{D9C0A957-EC64-54D1-166F-ACF43888941E}"/>
              </a:ext>
            </a:extLst>
          </p:cNvPr>
          <p:cNvSpPr>
            <a:spLocks noGrp="1"/>
          </p:cNvSpPr>
          <p:nvPr>
            <p:ph sz="quarter" idx="28"/>
          </p:nvPr>
        </p:nvSpPr>
        <p:spPr/>
        <p:txBody>
          <a:bodyPr/>
          <a:lstStyle/>
          <a:p>
            <a:r>
              <a:rPr lang="en-US" dirty="0"/>
              <a:t>To be Designed </a:t>
            </a:r>
            <a:endParaRPr lang="en-KE" dirty="0"/>
          </a:p>
          <a:p>
            <a:endParaRPr lang="en-KE" dirty="0"/>
          </a:p>
        </p:txBody>
      </p:sp>
      <p:sp>
        <p:nvSpPr>
          <p:cNvPr id="21" name="Content Placeholder 20">
            <a:extLst>
              <a:ext uri="{FF2B5EF4-FFF2-40B4-BE49-F238E27FC236}">
                <a16:creationId xmlns:a16="http://schemas.microsoft.com/office/drawing/2014/main" id="{A7F883F5-F879-6715-4804-85E8892FFC94}"/>
              </a:ext>
            </a:extLst>
          </p:cNvPr>
          <p:cNvSpPr>
            <a:spLocks noGrp="1"/>
          </p:cNvSpPr>
          <p:nvPr>
            <p:ph sz="quarter" idx="29"/>
          </p:nvPr>
        </p:nvSpPr>
        <p:spPr/>
        <p:txBody>
          <a:bodyPr/>
          <a:lstStyle/>
          <a:p>
            <a:r>
              <a:rPr lang="en-US" dirty="0"/>
              <a:t>To be Designed </a:t>
            </a:r>
            <a:endParaRPr lang="en-KE" dirty="0"/>
          </a:p>
          <a:p>
            <a:endParaRPr lang="en-KE" dirty="0"/>
          </a:p>
        </p:txBody>
      </p:sp>
      <p:sp>
        <p:nvSpPr>
          <p:cNvPr id="22" name="Content Placeholder 21">
            <a:extLst>
              <a:ext uri="{FF2B5EF4-FFF2-40B4-BE49-F238E27FC236}">
                <a16:creationId xmlns:a16="http://schemas.microsoft.com/office/drawing/2014/main" id="{3166B160-55B3-BA63-2818-7C046302E7C6}"/>
              </a:ext>
            </a:extLst>
          </p:cNvPr>
          <p:cNvSpPr>
            <a:spLocks noGrp="1"/>
          </p:cNvSpPr>
          <p:nvPr>
            <p:ph sz="quarter" idx="30"/>
          </p:nvPr>
        </p:nvSpPr>
        <p:spPr/>
        <p:txBody>
          <a:bodyPr/>
          <a:lstStyle/>
          <a:p>
            <a:r>
              <a:rPr lang="en-US" dirty="0"/>
              <a:t>To be Defined </a:t>
            </a:r>
            <a:endParaRPr lang="en-KE" dirty="0"/>
          </a:p>
        </p:txBody>
      </p:sp>
      <p:sp>
        <p:nvSpPr>
          <p:cNvPr id="23" name="Content Placeholder 22">
            <a:extLst>
              <a:ext uri="{FF2B5EF4-FFF2-40B4-BE49-F238E27FC236}">
                <a16:creationId xmlns:a16="http://schemas.microsoft.com/office/drawing/2014/main" id="{00A5106B-E491-8F3B-DBBC-B49684C59242}"/>
              </a:ext>
            </a:extLst>
          </p:cNvPr>
          <p:cNvSpPr>
            <a:spLocks noGrp="1"/>
          </p:cNvSpPr>
          <p:nvPr>
            <p:ph sz="quarter" idx="31"/>
          </p:nvPr>
        </p:nvSpPr>
        <p:spPr/>
        <p:txBody>
          <a:bodyPr/>
          <a:lstStyle/>
          <a:p>
            <a:r>
              <a:rPr lang="en-US"/>
              <a:t>To be Defined </a:t>
            </a:r>
            <a:endParaRPr lang="en-KE" dirty="0"/>
          </a:p>
        </p:txBody>
      </p:sp>
      <p:sp>
        <p:nvSpPr>
          <p:cNvPr id="24" name="Content Placeholder 23">
            <a:extLst>
              <a:ext uri="{FF2B5EF4-FFF2-40B4-BE49-F238E27FC236}">
                <a16:creationId xmlns:a16="http://schemas.microsoft.com/office/drawing/2014/main" id="{3D187B23-AE13-CE44-F35B-E2C8404B6A6D}"/>
              </a:ext>
            </a:extLst>
          </p:cNvPr>
          <p:cNvSpPr>
            <a:spLocks noGrp="1"/>
          </p:cNvSpPr>
          <p:nvPr>
            <p:ph sz="quarter" idx="32"/>
          </p:nvPr>
        </p:nvSpPr>
        <p:spPr/>
        <p:txBody>
          <a:bodyPr/>
          <a:lstStyle/>
          <a:p>
            <a:r>
              <a:rPr lang="en-US" dirty="0"/>
              <a:t>To be Defined </a:t>
            </a:r>
            <a:endParaRPr lang="en-KE" dirty="0"/>
          </a:p>
          <a:p>
            <a:endParaRPr lang="en-KE" dirty="0"/>
          </a:p>
        </p:txBody>
      </p:sp>
      <p:sp>
        <p:nvSpPr>
          <p:cNvPr id="25" name="Content Placeholder 24">
            <a:extLst>
              <a:ext uri="{FF2B5EF4-FFF2-40B4-BE49-F238E27FC236}">
                <a16:creationId xmlns:a16="http://schemas.microsoft.com/office/drawing/2014/main" id="{065E4253-7444-F3B2-48B6-D116F7B32DF8}"/>
              </a:ext>
            </a:extLst>
          </p:cNvPr>
          <p:cNvSpPr>
            <a:spLocks noGrp="1"/>
          </p:cNvSpPr>
          <p:nvPr>
            <p:ph sz="quarter" idx="33"/>
          </p:nvPr>
        </p:nvSpPr>
        <p:spPr/>
        <p:txBody>
          <a:bodyPr/>
          <a:lstStyle/>
          <a:p>
            <a:r>
              <a:rPr lang="en-US" dirty="0"/>
              <a:t>Yet to start</a:t>
            </a:r>
            <a:endParaRPr lang="en-KE" dirty="0"/>
          </a:p>
        </p:txBody>
      </p:sp>
      <p:sp>
        <p:nvSpPr>
          <p:cNvPr id="26" name="Content Placeholder 25">
            <a:extLst>
              <a:ext uri="{FF2B5EF4-FFF2-40B4-BE49-F238E27FC236}">
                <a16:creationId xmlns:a16="http://schemas.microsoft.com/office/drawing/2014/main" id="{A42175BA-6564-689B-AEF9-6EA0DAF595A5}"/>
              </a:ext>
            </a:extLst>
          </p:cNvPr>
          <p:cNvSpPr>
            <a:spLocks noGrp="1"/>
          </p:cNvSpPr>
          <p:nvPr>
            <p:ph sz="quarter" idx="34"/>
          </p:nvPr>
        </p:nvSpPr>
        <p:spPr/>
        <p:txBody>
          <a:bodyPr/>
          <a:lstStyle/>
          <a:p>
            <a:r>
              <a:rPr lang="en-US" dirty="0"/>
              <a:t>Yet to start</a:t>
            </a:r>
            <a:endParaRPr lang="en-KE" dirty="0"/>
          </a:p>
          <a:p>
            <a:endParaRPr lang="en-KE" dirty="0"/>
          </a:p>
        </p:txBody>
      </p:sp>
      <p:sp>
        <p:nvSpPr>
          <p:cNvPr id="27" name="Content Placeholder 26">
            <a:extLst>
              <a:ext uri="{FF2B5EF4-FFF2-40B4-BE49-F238E27FC236}">
                <a16:creationId xmlns:a16="http://schemas.microsoft.com/office/drawing/2014/main" id="{95174BF9-A991-8BCA-2685-100D632BAD46}"/>
              </a:ext>
            </a:extLst>
          </p:cNvPr>
          <p:cNvSpPr>
            <a:spLocks noGrp="1"/>
          </p:cNvSpPr>
          <p:nvPr>
            <p:ph sz="quarter" idx="35"/>
          </p:nvPr>
        </p:nvSpPr>
        <p:spPr/>
        <p:txBody>
          <a:bodyPr/>
          <a:lstStyle/>
          <a:p>
            <a:r>
              <a:rPr lang="en-US" dirty="0"/>
              <a:t>Yet to start</a:t>
            </a:r>
            <a:endParaRPr lang="en-KE" dirty="0"/>
          </a:p>
          <a:p>
            <a:endParaRPr lang="en-KE" dirty="0"/>
          </a:p>
        </p:txBody>
      </p:sp>
      <p:sp>
        <p:nvSpPr>
          <p:cNvPr id="28" name="Content Placeholder 27">
            <a:extLst>
              <a:ext uri="{FF2B5EF4-FFF2-40B4-BE49-F238E27FC236}">
                <a16:creationId xmlns:a16="http://schemas.microsoft.com/office/drawing/2014/main" id="{D41B2A1C-E017-8141-B181-95BC430805D7}"/>
              </a:ext>
            </a:extLst>
          </p:cNvPr>
          <p:cNvSpPr>
            <a:spLocks noGrp="1"/>
          </p:cNvSpPr>
          <p:nvPr>
            <p:ph sz="quarter" idx="36"/>
          </p:nvPr>
        </p:nvSpPr>
        <p:spPr/>
        <p:txBody>
          <a:bodyPr/>
          <a:lstStyle/>
          <a:p>
            <a:r>
              <a:rPr lang="en-US" dirty="0"/>
              <a:t>Yet to start</a:t>
            </a:r>
            <a:endParaRPr lang="en-KE" dirty="0"/>
          </a:p>
          <a:p>
            <a:endParaRPr lang="en-KE" dirty="0"/>
          </a:p>
        </p:txBody>
      </p:sp>
      <p:sp>
        <p:nvSpPr>
          <p:cNvPr id="29" name="Content Placeholder 28">
            <a:extLst>
              <a:ext uri="{FF2B5EF4-FFF2-40B4-BE49-F238E27FC236}">
                <a16:creationId xmlns:a16="http://schemas.microsoft.com/office/drawing/2014/main" id="{2304FCD9-60CA-AC8A-6BCE-F57EFA2C91E1}"/>
              </a:ext>
            </a:extLst>
          </p:cNvPr>
          <p:cNvSpPr>
            <a:spLocks noGrp="1"/>
          </p:cNvSpPr>
          <p:nvPr>
            <p:ph sz="quarter" idx="37"/>
          </p:nvPr>
        </p:nvSpPr>
        <p:spPr/>
        <p:txBody>
          <a:bodyPr/>
          <a:lstStyle/>
          <a:p>
            <a:r>
              <a:rPr lang="en-US" dirty="0"/>
              <a:t>Yet to start</a:t>
            </a:r>
            <a:endParaRPr lang="en-KE" dirty="0"/>
          </a:p>
          <a:p>
            <a:endParaRPr lang="en-KE" dirty="0"/>
          </a:p>
        </p:txBody>
      </p:sp>
      <p:sp>
        <p:nvSpPr>
          <p:cNvPr id="30" name="Content Placeholder 29">
            <a:extLst>
              <a:ext uri="{FF2B5EF4-FFF2-40B4-BE49-F238E27FC236}">
                <a16:creationId xmlns:a16="http://schemas.microsoft.com/office/drawing/2014/main" id="{1BD7E066-2E6D-4709-0676-65925F7AD6A5}"/>
              </a:ext>
            </a:extLst>
          </p:cNvPr>
          <p:cNvSpPr>
            <a:spLocks noGrp="1"/>
          </p:cNvSpPr>
          <p:nvPr>
            <p:ph sz="quarter" idx="38"/>
          </p:nvPr>
        </p:nvSpPr>
        <p:spPr/>
        <p:txBody>
          <a:bodyPr/>
          <a:lstStyle/>
          <a:p>
            <a:r>
              <a:rPr lang="en-US" dirty="0"/>
              <a:t>Yet to start</a:t>
            </a:r>
            <a:endParaRPr lang="en-KE" dirty="0"/>
          </a:p>
          <a:p>
            <a:endParaRPr lang="en-KE" dirty="0"/>
          </a:p>
        </p:txBody>
      </p:sp>
      <p:sp>
        <p:nvSpPr>
          <p:cNvPr id="31" name="Content Placeholder 30">
            <a:extLst>
              <a:ext uri="{FF2B5EF4-FFF2-40B4-BE49-F238E27FC236}">
                <a16:creationId xmlns:a16="http://schemas.microsoft.com/office/drawing/2014/main" id="{786D91E3-C614-C9AF-53EA-256295C200D0}"/>
              </a:ext>
            </a:extLst>
          </p:cNvPr>
          <p:cNvSpPr>
            <a:spLocks noGrp="1"/>
          </p:cNvSpPr>
          <p:nvPr>
            <p:ph sz="quarter" idx="39"/>
          </p:nvPr>
        </p:nvSpPr>
        <p:spPr/>
        <p:txBody>
          <a:bodyPr/>
          <a:lstStyle/>
          <a:p>
            <a:r>
              <a:rPr lang="en-US" dirty="0"/>
              <a:t>Yet to start</a:t>
            </a:r>
            <a:endParaRPr lang="en-KE" dirty="0"/>
          </a:p>
          <a:p>
            <a:endParaRPr lang="en-KE" dirty="0"/>
          </a:p>
        </p:txBody>
      </p:sp>
      <p:sp>
        <p:nvSpPr>
          <p:cNvPr id="32" name="Content Placeholder 31">
            <a:extLst>
              <a:ext uri="{FF2B5EF4-FFF2-40B4-BE49-F238E27FC236}">
                <a16:creationId xmlns:a16="http://schemas.microsoft.com/office/drawing/2014/main" id="{47E9EF71-0AEE-F035-8B04-7BF0F67CEB8C}"/>
              </a:ext>
            </a:extLst>
          </p:cNvPr>
          <p:cNvSpPr>
            <a:spLocks noGrp="1"/>
          </p:cNvSpPr>
          <p:nvPr>
            <p:ph sz="quarter" idx="40"/>
          </p:nvPr>
        </p:nvSpPr>
        <p:spPr/>
        <p:txBody>
          <a:bodyPr/>
          <a:lstStyle/>
          <a:p>
            <a:r>
              <a:rPr lang="en-US" dirty="0"/>
              <a:t>Yet to start</a:t>
            </a:r>
            <a:endParaRPr lang="en-KE" dirty="0"/>
          </a:p>
          <a:p>
            <a:endParaRPr lang="en-KE" dirty="0"/>
          </a:p>
        </p:txBody>
      </p:sp>
      <p:sp>
        <p:nvSpPr>
          <p:cNvPr id="33" name="Content Placeholder 32">
            <a:extLst>
              <a:ext uri="{FF2B5EF4-FFF2-40B4-BE49-F238E27FC236}">
                <a16:creationId xmlns:a16="http://schemas.microsoft.com/office/drawing/2014/main" id="{92BFC18D-1282-F41B-8637-0B97CFBAB067}"/>
              </a:ext>
            </a:extLst>
          </p:cNvPr>
          <p:cNvSpPr>
            <a:spLocks noGrp="1"/>
          </p:cNvSpPr>
          <p:nvPr>
            <p:ph sz="quarter" idx="41"/>
          </p:nvPr>
        </p:nvSpPr>
        <p:spPr/>
        <p:txBody>
          <a:bodyPr/>
          <a:lstStyle/>
          <a:p>
            <a:r>
              <a:rPr lang="en-US" dirty="0"/>
              <a:t>Yet to start</a:t>
            </a:r>
            <a:endParaRPr lang="en-KE" dirty="0"/>
          </a:p>
          <a:p>
            <a:endParaRPr lang="en-KE" dirty="0"/>
          </a:p>
        </p:txBody>
      </p:sp>
      <p:sp>
        <p:nvSpPr>
          <p:cNvPr id="34" name="Content Placeholder 33">
            <a:extLst>
              <a:ext uri="{FF2B5EF4-FFF2-40B4-BE49-F238E27FC236}">
                <a16:creationId xmlns:a16="http://schemas.microsoft.com/office/drawing/2014/main" id="{6A0D25D8-DBB1-6E30-6F32-3E8FC0B49B09}"/>
              </a:ext>
            </a:extLst>
          </p:cNvPr>
          <p:cNvSpPr>
            <a:spLocks noGrp="1"/>
          </p:cNvSpPr>
          <p:nvPr>
            <p:ph sz="quarter" idx="42"/>
          </p:nvPr>
        </p:nvSpPr>
        <p:spPr>
          <a:xfrm>
            <a:off x="9956796" y="4061138"/>
            <a:ext cx="1013803" cy="744798"/>
          </a:xfrm>
        </p:spPr>
        <p:txBody>
          <a:bodyPr/>
          <a:lstStyle/>
          <a:p>
            <a:r>
              <a:rPr lang="en-US" dirty="0"/>
              <a:t>Digitization of the MOH DS forms will result in timely submission of Reports </a:t>
            </a:r>
          </a:p>
          <a:p>
            <a:endParaRPr lang="en-KE" dirty="0"/>
          </a:p>
        </p:txBody>
      </p:sp>
      <p:sp>
        <p:nvSpPr>
          <p:cNvPr id="35" name="Content Placeholder 34">
            <a:extLst>
              <a:ext uri="{FF2B5EF4-FFF2-40B4-BE49-F238E27FC236}">
                <a16:creationId xmlns:a16="http://schemas.microsoft.com/office/drawing/2014/main" id="{6AEF92D1-5B0E-1B59-3B6D-E4D56EBE2F8E}"/>
              </a:ext>
            </a:extLst>
          </p:cNvPr>
          <p:cNvSpPr>
            <a:spLocks noGrp="1"/>
          </p:cNvSpPr>
          <p:nvPr>
            <p:ph sz="quarter" idx="43"/>
          </p:nvPr>
        </p:nvSpPr>
        <p:spPr>
          <a:xfrm>
            <a:off x="10809504" y="4063788"/>
            <a:ext cx="1045998" cy="744798"/>
          </a:xfrm>
        </p:spPr>
        <p:txBody>
          <a:bodyPr/>
          <a:lstStyle/>
          <a:p>
            <a:r>
              <a:rPr lang="en-US" dirty="0"/>
              <a:t>Digitization of the MOH DS forms will improve the data accuracy by 80% </a:t>
            </a:r>
          </a:p>
          <a:p>
            <a:endParaRPr lang="en-KE" dirty="0"/>
          </a:p>
        </p:txBody>
      </p:sp>
      <p:sp>
        <p:nvSpPr>
          <p:cNvPr id="36" name="Content Placeholder 35">
            <a:extLst>
              <a:ext uri="{FF2B5EF4-FFF2-40B4-BE49-F238E27FC236}">
                <a16:creationId xmlns:a16="http://schemas.microsoft.com/office/drawing/2014/main" id="{491CBBBF-CEA8-82E4-2989-276B79C492A6}"/>
              </a:ext>
            </a:extLst>
          </p:cNvPr>
          <p:cNvSpPr>
            <a:spLocks noGrp="1"/>
          </p:cNvSpPr>
          <p:nvPr>
            <p:ph sz="quarter" idx="44"/>
          </p:nvPr>
        </p:nvSpPr>
        <p:spPr/>
        <p:txBody>
          <a:bodyPr/>
          <a:lstStyle/>
          <a:p>
            <a:r>
              <a:rPr lang="en-US" dirty="0"/>
              <a:t>TBA</a:t>
            </a:r>
            <a:endParaRPr lang="en-KE" dirty="0"/>
          </a:p>
        </p:txBody>
      </p:sp>
      <p:sp>
        <p:nvSpPr>
          <p:cNvPr id="37" name="Content Placeholder 36">
            <a:extLst>
              <a:ext uri="{FF2B5EF4-FFF2-40B4-BE49-F238E27FC236}">
                <a16:creationId xmlns:a16="http://schemas.microsoft.com/office/drawing/2014/main" id="{F4EBB7BD-52F9-2E6C-1008-53F6DC16C1B7}"/>
              </a:ext>
            </a:extLst>
          </p:cNvPr>
          <p:cNvSpPr>
            <a:spLocks noGrp="1"/>
          </p:cNvSpPr>
          <p:nvPr>
            <p:ph sz="quarter" idx="45"/>
          </p:nvPr>
        </p:nvSpPr>
        <p:spPr/>
        <p:txBody>
          <a:bodyPr/>
          <a:lstStyle/>
          <a:p>
            <a:r>
              <a:rPr lang="en-US" dirty="0"/>
              <a:t>To be Designed </a:t>
            </a:r>
            <a:endParaRPr lang="en-KE" dirty="0"/>
          </a:p>
          <a:p>
            <a:endParaRPr lang="en-KE" dirty="0"/>
          </a:p>
        </p:txBody>
      </p:sp>
      <p:sp>
        <p:nvSpPr>
          <p:cNvPr id="38" name="Content Placeholder 37">
            <a:extLst>
              <a:ext uri="{FF2B5EF4-FFF2-40B4-BE49-F238E27FC236}">
                <a16:creationId xmlns:a16="http://schemas.microsoft.com/office/drawing/2014/main" id="{F7FD7BD4-40E6-50DF-5399-B882AFE37E5B}"/>
              </a:ext>
            </a:extLst>
          </p:cNvPr>
          <p:cNvSpPr>
            <a:spLocks noGrp="1"/>
          </p:cNvSpPr>
          <p:nvPr>
            <p:ph sz="quarter" idx="46"/>
          </p:nvPr>
        </p:nvSpPr>
        <p:spPr/>
        <p:txBody>
          <a:bodyPr/>
          <a:lstStyle/>
          <a:p>
            <a:r>
              <a:rPr lang="en-US" dirty="0"/>
              <a:t>To be Designed </a:t>
            </a:r>
            <a:endParaRPr lang="en-KE" dirty="0"/>
          </a:p>
          <a:p>
            <a:endParaRPr lang="en-KE" dirty="0"/>
          </a:p>
          <a:p>
            <a:endParaRPr lang="en-KE" dirty="0"/>
          </a:p>
        </p:txBody>
      </p:sp>
      <p:sp>
        <p:nvSpPr>
          <p:cNvPr id="39" name="Content Placeholder 38">
            <a:extLst>
              <a:ext uri="{FF2B5EF4-FFF2-40B4-BE49-F238E27FC236}">
                <a16:creationId xmlns:a16="http://schemas.microsoft.com/office/drawing/2014/main" id="{EC584E05-0299-662A-FE6B-ED08CABE6076}"/>
              </a:ext>
            </a:extLst>
          </p:cNvPr>
          <p:cNvSpPr>
            <a:spLocks noGrp="1"/>
          </p:cNvSpPr>
          <p:nvPr>
            <p:ph sz="quarter" idx="47"/>
          </p:nvPr>
        </p:nvSpPr>
        <p:spPr/>
        <p:txBody>
          <a:bodyPr/>
          <a:lstStyle/>
          <a:p>
            <a:r>
              <a:rPr lang="en-US" dirty="0"/>
              <a:t>To be Designed </a:t>
            </a:r>
            <a:endParaRPr lang="en-KE" dirty="0"/>
          </a:p>
          <a:p>
            <a:endParaRPr lang="en-KE" dirty="0"/>
          </a:p>
          <a:p>
            <a:endParaRPr lang="en-KE" dirty="0"/>
          </a:p>
        </p:txBody>
      </p:sp>
      <p:sp>
        <p:nvSpPr>
          <p:cNvPr id="40" name="Content Placeholder 39">
            <a:extLst>
              <a:ext uri="{FF2B5EF4-FFF2-40B4-BE49-F238E27FC236}">
                <a16:creationId xmlns:a16="http://schemas.microsoft.com/office/drawing/2014/main" id="{7E3FC117-286F-06FF-C8E3-012091E08EED}"/>
              </a:ext>
            </a:extLst>
          </p:cNvPr>
          <p:cNvSpPr>
            <a:spLocks noGrp="1"/>
          </p:cNvSpPr>
          <p:nvPr>
            <p:ph sz="quarter" idx="48"/>
          </p:nvPr>
        </p:nvSpPr>
        <p:spPr/>
        <p:txBody>
          <a:bodyPr/>
          <a:lstStyle/>
          <a:p>
            <a:r>
              <a:rPr lang="en-US" dirty="0"/>
              <a:t>To be Defined </a:t>
            </a:r>
            <a:endParaRPr lang="en-KE" dirty="0"/>
          </a:p>
          <a:p>
            <a:endParaRPr lang="en-KE" dirty="0"/>
          </a:p>
        </p:txBody>
      </p:sp>
      <p:sp>
        <p:nvSpPr>
          <p:cNvPr id="41" name="Content Placeholder 40">
            <a:extLst>
              <a:ext uri="{FF2B5EF4-FFF2-40B4-BE49-F238E27FC236}">
                <a16:creationId xmlns:a16="http://schemas.microsoft.com/office/drawing/2014/main" id="{D07177CC-11DC-F586-766A-4837BCBEFF2A}"/>
              </a:ext>
            </a:extLst>
          </p:cNvPr>
          <p:cNvSpPr>
            <a:spLocks noGrp="1"/>
          </p:cNvSpPr>
          <p:nvPr>
            <p:ph sz="quarter" idx="49"/>
          </p:nvPr>
        </p:nvSpPr>
        <p:spPr/>
        <p:txBody>
          <a:bodyPr/>
          <a:lstStyle/>
          <a:p>
            <a:r>
              <a:rPr lang="en-US" dirty="0"/>
              <a:t>To be Defined </a:t>
            </a:r>
            <a:endParaRPr lang="en-KE" dirty="0"/>
          </a:p>
          <a:p>
            <a:endParaRPr lang="en-KE" dirty="0"/>
          </a:p>
          <a:p>
            <a:endParaRPr lang="en-KE" dirty="0"/>
          </a:p>
        </p:txBody>
      </p:sp>
      <p:sp>
        <p:nvSpPr>
          <p:cNvPr id="42" name="Content Placeholder 41">
            <a:extLst>
              <a:ext uri="{FF2B5EF4-FFF2-40B4-BE49-F238E27FC236}">
                <a16:creationId xmlns:a16="http://schemas.microsoft.com/office/drawing/2014/main" id="{8B0A25D7-2131-FAF7-307B-9C2F8D29630C}"/>
              </a:ext>
            </a:extLst>
          </p:cNvPr>
          <p:cNvSpPr>
            <a:spLocks noGrp="1"/>
          </p:cNvSpPr>
          <p:nvPr>
            <p:ph sz="quarter" idx="50"/>
          </p:nvPr>
        </p:nvSpPr>
        <p:spPr/>
        <p:txBody>
          <a:bodyPr/>
          <a:lstStyle/>
          <a:p>
            <a:r>
              <a:rPr lang="en-US" dirty="0"/>
              <a:t>To be Defined </a:t>
            </a:r>
            <a:endParaRPr lang="en-KE" dirty="0"/>
          </a:p>
          <a:p>
            <a:endParaRPr lang="en-KE" dirty="0"/>
          </a:p>
          <a:p>
            <a:endParaRPr lang="en-KE" dirty="0"/>
          </a:p>
        </p:txBody>
      </p:sp>
      <p:sp>
        <p:nvSpPr>
          <p:cNvPr id="43" name="Content Placeholder 42">
            <a:extLst>
              <a:ext uri="{FF2B5EF4-FFF2-40B4-BE49-F238E27FC236}">
                <a16:creationId xmlns:a16="http://schemas.microsoft.com/office/drawing/2014/main" id="{7D8BC587-13BD-944E-3B56-7B1F88FD174A}"/>
              </a:ext>
            </a:extLst>
          </p:cNvPr>
          <p:cNvSpPr>
            <a:spLocks noGrp="1"/>
          </p:cNvSpPr>
          <p:nvPr>
            <p:ph sz="quarter" idx="51"/>
          </p:nvPr>
        </p:nvSpPr>
        <p:spPr/>
        <p:txBody>
          <a:bodyPr/>
          <a:lstStyle/>
          <a:p>
            <a:r>
              <a:rPr lang="en-US" dirty="0"/>
              <a:t>Yet to start</a:t>
            </a:r>
            <a:endParaRPr lang="en-KE" dirty="0"/>
          </a:p>
          <a:p>
            <a:endParaRPr lang="en-KE" dirty="0"/>
          </a:p>
        </p:txBody>
      </p:sp>
      <p:sp>
        <p:nvSpPr>
          <p:cNvPr id="44" name="Content Placeholder 43">
            <a:extLst>
              <a:ext uri="{FF2B5EF4-FFF2-40B4-BE49-F238E27FC236}">
                <a16:creationId xmlns:a16="http://schemas.microsoft.com/office/drawing/2014/main" id="{92FD322E-191D-AC4C-1453-D26D81950893}"/>
              </a:ext>
            </a:extLst>
          </p:cNvPr>
          <p:cNvSpPr>
            <a:spLocks noGrp="1"/>
          </p:cNvSpPr>
          <p:nvPr>
            <p:ph sz="quarter" idx="52"/>
          </p:nvPr>
        </p:nvSpPr>
        <p:spPr/>
        <p:txBody>
          <a:bodyPr/>
          <a:lstStyle/>
          <a:p>
            <a:r>
              <a:rPr lang="en-US" dirty="0"/>
              <a:t>Yet to start</a:t>
            </a:r>
            <a:endParaRPr lang="en-KE" dirty="0"/>
          </a:p>
          <a:p>
            <a:endParaRPr lang="en-KE" dirty="0"/>
          </a:p>
        </p:txBody>
      </p:sp>
      <p:sp>
        <p:nvSpPr>
          <p:cNvPr id="45" name="Content Placeholder 44">
            <a:extLst>
              <a:ext uri="{FF2B5EF4-FFF2-40B4-BE49-F238E27FC236}">
                <a16:creationId xmlns:a16="http://schemas.microsoft.com/office/drawing/2014/main" id="{FADA75DD-521A-90B9-095D-6E0AD69B4EE8}"/>
              </a:ext>
            </a:extLst>
          </p:cNvPr>
          <p:cNvSpPr>
            <a:spLocks noGrp="1"/>
          </p:cNvSpPr>
          <p:nvPr>
            <p:ph sz="quarter" idx="53"/>
          </p:nvPr>
        </p:nvSpPr>
        <p:spPr/>
        <p:txBody>
          <a:bodyPr/>
          <a:lstStyle/>
          <a:p>
            <a:r>
              <a:rPr lang="en-US" dirty="0"/>
              <a:t>Yet to start</a:t>
            </a:r>
            <a:endParaRPr lang="en-KE" dirty="0"/>
          </a:p>
          <a:p>
            <a:endParaRPr lang="en-KE" dirty="0"/>
          </a:p>
        </p:txBody>
      </p:sp>
      <p:sp>
        <p:nvSpPr>
          <p:cNvPr id="46" name="Content Placeholder 45">
            <a:extLst>
              <a:ext uri="{FF2B5EF4-FFF2-40B4-BE49-F238E27FC236}">
                <a16:creationId xmlns:a16="http://schemas.microsoft.com/office/drawing/2014/main" id="{28EDE25E-013D-C6B8-CC2D-E80DA711D646}"/>
              </a:ext>
            </a:extLst>
          </p:cNvPr>
          <p:cNvSpPr>
            <a:spLocks noGrp="1"/>
          </p:cNvSpPr>
          <p:nvPr>
            <p:ph sz="quarter" idx="54"/>
          </p:nvPr>
        </p:nvSpPr>
        <p:spPr/>
        <p:txBody>
          <a:bodyPr/>
          <a:lstStyle/>
          <a:p>
            <a:r>
              <a:rPr lang="en-US" dirty="0"/>
              <a:t>Yet to start</a:t>
            </a:r>
            <a:endParaRPr lang="en-KE" dirty="0"/>
          </a:p>
          <a:p>
            <a:endParaRPr lang="en-KE" dirty="0"/>
          </a:p>
        </p:txBody>
      </p:sp>
      <p:sp>
        <p:nvSpPr>
          <p:cNvPr id="47" name="Content Placeholder 46">
            <a:extLst>
              <a:ext uri="{FF2B5EF4-FFF2-40B4-BE49-F238E27FC236}">
                <a16:creationId xmlns:a16="http://schemas.microsoft.com/office/drawing/2014/main" id="{C0FA6F89-20D7-4345-188A-5203FAA80459}"/>
              </a:ext>
            </a:extLst>
          </p:cNvPr>
          <p:cNvSpPr>
            <a:spLocks noGrp="1"/>
          </p:cNvSpPr>
          <p:nvPr>
            <p:ph sz="quarter" idx="55"/>
          </p:nvPr>
        </p:nvSpPr>
        <p:spPr/>
        <p:txBody>
          <a:bodyPr/>
          <a:lstStyle/>
          <a:p>
            <a:r>
              <a:rPr lang="en-US" dirty="0"/>
              <a:t>Yet to start</a:t>
            </a:r>
            <a:endParaRPr lang="en-KE" dirty="0"/>
          </a:p>
          <a:p>
            <a:endParaRPr lang="en-KE" dirty="0"/>
          </a:p>
        </p:txBody>
      </p:sp>
      <p:sp>
        <p:nvSpPr>
          <p:cNvPr id="48" name="Content Placeholder 47">
            <a:extLst>
              <a:ext uri="{FF2B5EF4-FFF2-40B4-BE49-F238E27FC236}">
                <a16:creationId xmlns:a16="http://schemas.microsoft.com/office/drawing/2014/main" id="{79C800CE-BE15-F697-C8F7-D10833CC7AA0}"/>
              </a:ext>
            </a:extLst>
          </p:cNvPr>
          <p:cNvSpPr>
            <a:spLocks noGrp="1"/>
          </p:cNvSpPr>
          <p:nvPr>
            <p:ph sz="quarter" idx="56"/>
          </p:nvPr>
        </p:nvSpPr>
        <p:spPr/>
        <p:txBody>
          <a:bodyPr/>
          <a:lstStyle/>
          <a:p>
            <a:r>
              <a:rPr lang="en-US" dirty="0"/>
              <a:t>Yet to start</a:t>
            </a:r>
            <a:endParaRPr lang="en-KE" dirty="0"/>
          </a:p>
          <a:p>
            <a:endParaRPr lang="en-KE" dirty="0"/>
          </a:p>
        </p:txBody>
      </p:sp>
      <p:sp>
        <p:nvSpPr>
          <p:cNvPr id="49" name="Content Placeholder 48">
            <a:extLst>
              <a:ext uri="{FF2B5EF4-FFF2-40B4-BE49-F238E27FC236}">
                <a16:creationId xmlns:a16="http://schemas.microsoft.com/office/drawing/2014/main" id="{1AA82F9E-B9D3-FABA-CF59-E43A09D41B6C}"/>
              </a:ext>
            </a:extLst>
          </p:cNvPr>
          <p:cNvSpPr>
            <a:spLocks noGrp="1"/>
          </p:cNvSpPr>
          <p:nvPr>
            <p:ph sz="quarter" idx="57"/>
          </p:nvPr>
        </p:nvSpPr>
        <p:spPr/>
        <p:txBody>
          <a:bodyPr/>
          <a:lstStyle/>
          <a:p>
            <a:r>
              <a:rPr lang="en-US" dirty="0"/>
              <a:t>Yet to start</a:t>
            </a:r>
            <a:endParaRPr lang="en-KE" dirty="0"/>
          </a:p>
          <a:p>
            <a:endParaRPr lang="en-KE" dirty="0"/>
          </a:p>
        </p:txBody>
      </p:sp>
      <p:sp>
        <p:nvSpPr>
          <p:cNvPr id="50" name="Content Placeholder 49">
            <a:extLst>
              <a:ext uri="{FF2B5EF4-FFF2-40B4-BE49-F238E27FC236}">
                <a16:creationId xmlns:a16="http://schemas.microsoft.com/office/drawing/2014/main" id="{54194F9A-4B12-F2B7-1926-C7E5726548BD}"/>
              </a:ext>
            </a:extLst>
          </p:cNvPr>
          <p:cNvSpPr>
            <a:spLocks noGrp="1"/>
          </p:cNvSpPr>
          <p:nvPr>
            <p:ph sz="quarter" idx="58"/>
          </p:nvPr>
        </p:nvSpPr>
        <p:spPr/>
        <p:txBody>
          <a:bodyPr/>
          <a:lstStyle/>
          <a:p>
            <a:r>
              <a:rPr lang="en-US" dirty="0"/>
              <a:t>Yet to start</a:t>
            </a:r>
            <a:endParaRPr lang="en-KE" dirty="0"/>
          </a:p>
          <a:p>
            <a:endParaRPr lang="en-KE" dirty="0"/>
          </a:p>
        </p:txBody>
      </p:sp>
      <p:sp>
        <p:nvSpPr>
          <p:cNvPr id="51" name="Content Placeholder 50">
            <a:extLst>
              <a:ext uri="{FF2B5EF4-FFF2-40B4-BE49-F238E27FC236}">
                <a16:creationId xmlns:a16="http://schemas.microsoft.com/office/drawing/2014/main" id="{868A8B93-FCCD-D217-172F-B40B6DEBF9F9}"/>
              </a:ext>
            </a:extLst>
          </p:cNvPr>
          <p:cNvSpPr>
            <a:spLocks noGrp="1"/>
          </p:cNvSpPr>
          <p:nvPr>
            <p:ph sz="quarter" idx="59"/>
          </p:nvPr>
        </p:nvSpPr>
        <p:spPr/>
        <p:txBody>
          <a:bodyPr/>
          <a:lstStyle/>
          <a:p>
            <a:r>
              <a:rPr lang="en-US" dirty="0"/>
              <a:t>Yet to start</a:t>
            </a:r>
            <a:endParaRPr lang="en-KE" dirty="0"/>
          </a:p>
          <a:p>
            <a:endParaRPr lang="en-KE" dirty="0"/>
          </a:p>
        </p:txBody>
      </p:sp>
      <p:sp>
        <p:nvSpPr>
          <p:cNvPr id="52" name="Text Placeholder 51">
            <a:extLst>
              <a:ext uri="{FF2B5EF4-FFF2-40B4-BE49-F238E27FC236}">
                <a16:creationId xmlns:a16="http://schemas.microsoft.com/office/drawing/2014/main" id="{96D5B9E6-429F-F5CB-9B90-A979B58CBD22}"/>
              </a:ext>
            </a:extLst>
          </p:cNvPr>
          <p:cNvSpPr>
            <a:spLocks noGrp="1"/>
          </p:cNvSpPr>
          <p:nvPr>
            <p:ph type="body" sz="quarter" idx="60"/>
          </p:nvPr>
        </p:nvSpPr>
        <p:spPr/>
        <p:txBody>
          <a:bodyPr/>
          <a:lstStyle/>
          <a:p>
            <a:r>
              <a:rPr lang="en-US" b="1" u="sng" dirty="0"/>
              <a:t>Disease Surveillance </a:t>
            </a:r>
          </a:p>
        </p:txBody>
      </p:sp>
      <p:sp>
        <p:nvSpPr>
          <p:cNvPr id="53" name="Text Placeholder 52">
            <a:extLst>
              <a:ext uri="{FF2B5EF4-FFF2-40B4-BE49-F238E27FC236}">
                <a16:creationId xmlns:a16="http://schemas.microsoft.com/office/drawing/2014/main" id="{53AFE1B5-45AD-944E-BF22-221D7F71D9D9}"/>
              </a:ext>
            </a:extLst>
          </p:cNvPr>
          <p:cNvSpPr>
            <a:spLocks noGrp="1"/>
          </p:cNvSpPr>
          <p:nvPr>
            <p:ph type="body" sz="quarter" idx="61"/>
          </p:nvPr>
        </p:nvSpPr>
        <p:spPr/>
        <p:txBody>
          <a:bodyPr/>
          <a:lstStyle/>
          <a:p>
            <a:r>
              <a:rPr lang="en-US" b="1" u="sng" dirty="0"/>
              <a:t>BRINK INNOVATION</a:t>
            </a:r>
          </a:p>
        </p:txBody>
      </p:sp>
    </p:spTree>
    <p:extLst>
      <p:ext uri="{BB962C8B-B14F-4D97-AF65-F5344CB8AC3E}">
        <p14:creationId xmlns:p14="http://schemas.microsoft.com/office/powerpoint/2010/main" val="3000809569"/>
      </p:ext>
    </p:extLst>
  </p:cSld>
  <p:clrMapOvr>
    <a:masterClrMapping/>
  </p:clrMapOvr>
</p:sld>
</file>

<file path=ppt/theme/theme1.xml><?xml version="1.0" encoding="utf-8"?>
<a:theme xmlns:a="http://schemas.openxmlformats.org/drawingml/2006/main" name="SOLUTION CANVA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6905</TotalTime>
  <Words>425</Words>
  <Application>Microsoft Office PowerPoint</Application>
  <PresentationFormat>A3 Paper (297x420 mm)</PresentationFormat>
  <Paragraphs>73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Yu Gothic Light</vt:lpstr>
      <vt:lpstr>Yu Gothic UI Light</vt:lpstr>
      <vt:lpstr>Arial</vt:lpstr>
      <vt:lpstr>Bradley Hand ITC</vt:lpstr>
      <vt:lpstr>Calibri</vt:lpstr>
      <vt:lpstr>Calibri Light</vt:lpstr>
      <vt:lpstr>Wingdings</vt:lpstr>
      <vt:lpstr>SOLUTION CANVAS</vt:lpstr>
      <vt:lpstr>PowerPoint Presentation</vt:lpstr>
    </vt:vector>
  </TitlesOfParts>
  <Company>The Business School for the World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Mwangi  (KESL)</dc:creator>
  <cp:lastModifiedBy>Isaac Mwangi  (KESL)</cp:lastModifiedBy>
  <cp:revision>67</cp:revision>
  <dcterms:created xsi:type="dcterms:W3CDTF">2018-09-03T13:47:23Z</dcterms:created>
  <dcterms:modified xsi:type="dcterms:W3CDTF">2023-07-06T20:35:30Z</dcterms:modified>
</cp:coreProperties>
</file>