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b1072e7b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b1072e7b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b1072e7b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b1072e7b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b1072e7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b1072e7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b1072e7b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b1072e7b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b1072e7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b1072e7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b1072e7b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b1072e7b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Diagrams - Horse Race Project</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making a program, sometimes it helps to diagram out what the end result should look like. This may help you to figure out what sort of functionality you need, at least at the surface level (you will probably need more than just a UI diagram for the inner workings, but this can help you get started).</a:t>
            </a:r>
            <a:endParaRPr/>
          </a:p>
          <a:p>
            <a:pPr indent="0" lvl="0" marL="0" rtl="0" algn="l">
              <a:spcBef>
                <a:spcPts val="1200"/>
              </a:spcBef>
              <a:spcAft>
                <a:spcPts val="0"/>
              </a:spcAft>
              <a:buNone/>
            </a:pPr>
            <a:r>
              <a:rPr lang="en"/>
              <a:t>This is just one of many ways to block out your UI before beginning to create a program. What matters is that you:</a:t>
            </a:r>
            <a:endParaRPr/>
          </a:p>
          <a:p>
            <a:pPr indent="-342900" lvl="0" marL="457200" rtl="0" algn="l">
              <a:spcBef>
                <a:spcPts val="1200"/>
              </a:spcBef>
              <a:spcAft>
                <a:spcPts val="0"/>
              </a:spcAft>
              <a:buSzPts val="1800"/>
              <a:buChar char="●"/>
            </a:pPr>
            <a:r>
              <a:rPr lang="en"/>
              <a:t>Rigidly outline what the UI should have</a:t>
            </a:r>
            <a:endParaRPr/>
          </a:p>
          <a:p>
            <a:pPr indent="-342900" lvl="0" marL="457200" rtl="0" algn="l">
              <a:spcBef>
                <a:spcPts val="0"/>
              </a:spcBef>
              <a:spcAft>
                <a:spcPts val="0"/>
              </a:spcAft>
              <a:buSzPts val="1800"/>
              <a:buChar char="●"/>
            </a:pPr>
            <a:r>
              <a:rPr lang="en"/>
              <a:t>Describe what kind of input the user will be allowed to use</a:t>
            </a:r>
            <a:endParaRPr b="1"/>
          </a:p>
          <a:p>
            <a:pPr indent="-342900" lvl="0" marL="457200" rtl="0" algn="l">
              <a:spcBef>
                <a:spcPts val="0"/>
              </a:spcBef>
              <a:spcAft>
                <a:spcPts val="0"/>
              </a:spcAft>
              <a:buSzPts val="1800"/>
              <a:buChar char="●"/>
            </a:pPr>
            <a:r>
              <a:rPr lang="en"/>
              <a:t>Describe every screen that the user may see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939100" y="1040075"/>
            <a:ext cx="3265800" cy="233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 Horse Race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 Quit</a:t>
            </a:r>
            <a:endParaRPr>
              <a:solidFill>
                <a:schemeClr val="dk1"/>
              </a:solidFill>
            </a:endParaRPr>
          </a:p>
          <a:p>
            <a:pPr indent="0" lvl="0" marL="0" rtl="0" algn="l">
              <a:spcBef>
                <a:spcPts val="0"/>
              </a:spcBef>
              <a:spcAft>
                <a:spcPts val="0"/>
              </a:spcAft>
              <a:buNone/>
            </a:pPr>
            <a:r>
              <a:rPr lang="en">
                <a:solidFill>
                  <a:schemeClr val="dk1"/>
                </a:solidFill>
              </a:rPr>
              <a:t>1) View Account</a:t>
            </a:r>
            <a:endParaRPr>
              <a:solidFill>
                <a:schemeClr val="dk1"/>
              </a:solidFill>
            </a:endParaRPr>
          </a:p>
          <a:p>
            <a:pPr indent="0" lvl="0" marL="0" rtl="0" algn="l">
              <a:spcBef>
                <a:spcPts val="0"/>
              </a:spcBef>
              <a:spcAft>
                <a:spcPts val="0"/>
              </a:spcAft>
              <a:buNone/>
            </a:pPr>
            <a:r>
              <a:rPr lang="en">
                <a:solidFill>
                  <a:schemeClr val="dk1"/>
                </a:solidFill>
              </a:rPr>
              <a:t>2) Start Race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Please Select an option:</a:t>
            </a:r>
            <a:endParaRPr>
              <a:solidFill>
                <a:schemeClr val="dk1"/>
              </a:solidFill>
            </a:endParaRPr>
          </a:p>
          <a:p>
            <a:pPr indent="0" lvl="0" marL="0" rtl="0" algn="l">
              <a:spcBef>
                <a:spcPts val="0"/>
              </a:spcBef>
              <a:spcAft>
                <a:spcPts val="0"/>
              </a:spcAft>
              <a:buNone/>
            </a:pPr>
            <a:r>
              <a:t/>
            </a:r>
            <a:endParaRPr/>
          </a:p>
        </p:txBody>
      </p:sp>
      <p:sp>
        <p:nvSpPr>
          <p:cNvPr id="61" name="Google Shape;61;p14"/>
          <p:cNvSpPr txBox="1"/>
          <p:nvPr/>
        </p:nvSpPr>
        <p:spPr>
          <a:xfrm>
            <a:off x="138825" y="300400"/>
            <a:ext cx="307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Command Line/Terminal - Main Menu:</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5" name="Shape 65"/>
        <p:cNvGrpSpPr/>
        <p:nvPr/>
      </p:nvGrpSpPr>
      <p:grpSpPr>
        <a:xfrm>
          <a:off x="0" y="0"/>
          <a:ext cx="0" cy="0"/>
          <a:chOff x="0" y="0"/>
          <a:chExt cx="0" cy="0"/>
        </a:xfrm>
      </p:grpSpPr>
      <p:sp>
        <p:nvSpPr>
          <p:cNvPr id="66" name="Google Shape;66;p15"/>
          <p:cNvSpPr txBox="1"/>
          <p:nvPr/>
        </p:nvSpPr>
        <p:spPr>
          <a:xfrm>
            <a:off x="138825" y="300400"/>
            <a:ext cx="307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p>
        </p:txBody>
      </p:sp>
      <p:sp>
        <p:nvSpPr>
          <p:cNvPr id="67" name="Google Shape;67;p15"/>
          <p:cNvSpPr txBox="1"/>
          <p:nvPr/>
        </p:nvSpPr>
        <p:spPr>
          <a:xfrm>
            <a:off x="2939100" y="1039300"/>
            <a:ext cx="3265800" cy="363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 Horse Race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 Quit</a:t>
            </a:r>
            <a:endParaRPr>
              <a:solidFill>
                <a:schemeClr val="dk1"/>
              </a:solidFill>
            </a:endParaRPr>
          </a:p>
          <a:p>
            <a:pPr indent="0" lvl="0" marL="0" rtl="0" algn="l">
              <a:spcBef>
                <a:spcPts val="0"/>
              </a:spcBef>
              <a:spcAft>
                <a:spcPts val="0"/>
              </a:spcAft>
              <a:buNone/>
            </a:pPr>
            <a:r>
              <a:rPr lang="en">
                <a:solidFill>
                  <a:schemeClr val="dk1"/>
                </a:solidFill>
              </a:rPr>
              <a:t>1) View Account</a:t>
            </a:r>
            <a:endParaRPr>
              <a:solidFill>
                <a:schemeClr val="dk1"/>
              </a:solidFill>
            </a:endParaRPr>
          </a:p>
          <a:p>
            <a:pPr indent="0" lvl="0" marL="0" rtl="0" algn="l">
              <a:spcBef>
                <a:spcPts val="0"/>
              </a:spcBef>
              <a:spcAft>
                <a:spcPts val="0"/>
              </a:spcAft>
              <a:buNone/>
            </a:pPr>
            <a:r>
              <a:rPr lang="en">
                <a:solidFill>
                  <a:schemeClr val="dk1"/>
                </a:solidFill>
              </a:rPr>
              <a:t>2) Start Race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Please Select an option: adfasdfa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Your input: ‘adfasdfa’ is not a valid input. Please select an option from the menu.</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[Program returns back to main menu]</a:t>
            </a:r>
            <a:endParaRPr>
              <a:solidFill>
                <a:schemeClr val="dk1"/>
              </a:solidFill>
            </a:endParaRPr>
          </a:p>
        </p:txBody>
      </p:sp>
      <p:sp>
        <p:nvSpPr>
          <p:cNvPr id="68" name="Google Shape;68;p15"/>
          <p:cNvSpPr txBox="1"/>
          <p:nvPr/>
        </p:nvSpPr>
        <p:spPr>
          <a:xfrm>
            <a:off x="138825" y="300400"/>
            <a:ext cx="307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User Gives Invalid Input:</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72" name="Shape 72"/>
        <p:cNvGrpSpPr/>
        <p:nvPr/>
      </p:nvGrpSpPr>
      <p:grpSpPr>
        <a:xfrm>
          <a:off x="0" y="0"/>
          <a:ext cx="0" cy="0"/>
          <a:chOff x="0" y="0"/>
          <a:chExt cx="0" cy="0"/>
        </a:xfrm>
      </p:grpSpPr>
      <p:sp>
        <p:nvSpPr>
          <p:cNvPr id="73" name="Google Shape;73;p16"/>
          <p:cNvSpPr txBox="1"/>
          <p:nvPr/>
        </p:nvSpPr>
        <p:spPr>
          <a:xfrm>
            <a:off x="138825" y="300400"/>
            <a:ext cx="307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p>
        </p:txBody>
      </p:sp>
      <p:sp>
        <p:nvSpPr>
          <p:cNvPr id="74" name="Google Shape;74;p16"/>
          <p:cNvSpPr txBox="1"/>
          <p:nvPr/>
        </p:nvSpPr>
        <p:spPr>
          <a:xfrm>
            <a:off x="2939100" y="1039300"/>
            <a:ext cx="3265800" cy="2986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 Horse Race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 Quit</a:t>
            </a:r>
            <a:endParaRPr>
              <a:solidFill>
                <a:schemeClr val="dk1"/>
              </a:solidFill>
            </a:endParaRPr>
          </a:p>
          <a:p>
            <a:pPr indent="0" lvl="0" marL="0" rtl="0" algn="l">
              <a:spcBef>
                <a:spcPts val="0"/>
              </a:spcBef>
              <a:spcAft>
                <a:spcPts val="0"/>
              </a:spcAft>
              <a:buNone/>
            </a:pPr>
            <a:r>
              <a:rPr lang="en">
                <a:solidFill>
                  <a:schemeClr val="dk1"/>
                </a:solidFill>
              </a:rPr>
              <a:t>1) View Account</a:t>
            </a:r>
            <a:endParaRPr>
              <a:solidFill>
                <a:schemeClr val="dk1"/>
              </a:solidFill>
            </a:endParaRPr>
          </a:p>
          <a:p>
            <a:pPr indent="0" lvl="0" marL="0" rtl="0" algn="l">
              <a:spcBef>
                <a:spcPts val="0"/>
              </a:spcBef>
              <a:spcAft>
                <a:spcPts val="0"/>
              </a:spcAft>
              <a:buNone/>
            </a:pPr>
            <a:r>
              <a:rPr lang="en">
                <a:solidFill>
                  <a:schemeClr val="dk1"/>
                </a:solidFill>
              </a:rPr>
              <a:t>2) Start Race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Please Select an option: 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rPr lang="en">
                <a:solidFill>
                  <a:schemeClr val="dk1"/>
                </a:solidFill>
              </a:rPr>
              <a:t>Thank you for playing! Goodbye!</a:t>
            </a:r>
            <a:endParaRPr>
              <a:solidFill>
                <a:schemeClr val="dk1"/>
              </a:solidFill>
            </a:endParaRPr>
          </a:p>
          <a:p>
            <a:pPr indent="0" lvl="0" marL="0" rtl="0" algn="l">
              <a:spcBef>
                <a:spcPts val="0"/>
              </a:spcBef>
              <a:spcAft>
                <a:spcPts val="0"/>
              </a:spcAft>
              <a:buNone/>
            </a:pPr>
            <a:r>
              <a:rPr lang="en"/>
              <a:t>&gt; [Program has terminated]</a:t>
            </a:r>
            <a:endParaRPr/>
          </a:p>
        </p:txBody>
      </p:sp>
      <p:sp>
        <p:nvSpPr>
          <p:cNvPr id="75" name="Google Shape;75;p16"/>
          <p:cNvSpPr txBox="1"/>
          <p:nvPr/>
        </p:nvSpPr>
        <p:spPr>
          <a:xfrm>
            <a:off x="138825" y="300400"/>
            <a:ext cx="307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User Selects Option to Quit:</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79" name="Shape 79"/>
        <p:cNvGrpSpPr/>
        <p:nvPr/>
      </p:nvGrpSpPr>
      <p:grpSpPr>
        <a:xfrm>
          <a:off x="0" y="0"/>
          <a:ext cx="0" cy="0"/>
          <a:chOff x="0" y="0"/>
          <a:chExt cx="0" cy="0"/>
        </a:xfrm>
      </p:grpSpPr>
      <p:sp>
        <p:nvSpPr>
          <p:cNvPr id="80" name="Google Shape;80;p17"/>
          <p:cNvSpPr txBox="1"/>
          <p:nvPr/>
        </p:nvSpPr>
        <p:spPr>
          <a:xfrm>
            <a:off x="138825" y="300400"/>
            <a:ext cx="307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p>
        </p:txBody>
      </p:sp>
      <p:sp>
        <p:nvSpPr>
          <p:cNvPr id="81" name="Google Shape;81;p17"/>
          <p:cNvSpPr txBox="1"/>
          <p:nvPr/>
        </p:nvSpPr>
        <p:spPr>
          <a:xfrm>
            <a:off x="2939100" y="1039300"/>
            <a:ext cx="3265800" cy="3201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 Horse Race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 Quit</a:t>
            </a:r>
            <a:endParaRPr>
              <a:solidFill>
                <a:schemeClr val="dk1"/>
              </a:solidFill>
            </a:endParaRPr>
          </a:p>
          <a:p>
            <a:pPr indent="0" lvl="0" marL="0" rtl="0" algn="l">
              <a:spcBef>
                <a:spcPts val="0"/>
              </a:spcBef>
              <a:spcAft>
                <a:spcPts val="0"/>
              </a:spcAft>
              <a:buNone/>
            </a:pPr>
            <a:r>
              <a:rPr lang="en">
                <a:solidFill>
                  <a:schemeClr val="dk1"/>
                </a:solidFill>
              </a:rPr>
              <a:t>1) View Account</a:t>
            </a:r>
            <a:endParaRPr>
              <a:solidFill>
                <a:schemeClr val="dk1"/>
              </a:solidFill>
            </a:endParaRPr>
          </a:p>
          <a:p>
            <a:pPr indent="0" lvl="0" marL="0" rtl="0" algn="l">
              <a:spcBef>
                <a:spcPts val="0"/>
              </a:spcBef>
              <a:spcAft>
                <a:spcPts val="0"/>
              </a:spcAft>
              <a:buNone/>
            </a:pPr>
            <a:r>
              <a:rPr lang="en">
                <a:solidFill>
                  <a:schemeClr val="dk1"/>
                </a:solidFill>
              </a:rPr>
              <a:t>2) Start Race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Please Select an option: 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Your current balance: $1000.00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[Program returns back to main menu]</a:t>
            </a:r>
            <a:endParaRPr>
              <a:solidFill>
                <a:schemeClr val="dk1"/>
              </a:solidFill>
            </a:endParaRPr>
          </a:p>
        </p:txBody>
      </p:sp>
      <p:sp>
        <p:nvSpPr>
          <p:cNvPr id="82" name="Google Shape;82;p17"/>
          <p:cNvSpPr txBox="1"/>
          <p:nvPr/>
        </p:nvSpPr>
        <p:spPr>
          <a:xfrm>
            <a:off x="138825" y="300400"/>
            <a:ext cx="307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User Selects Option to View Account:</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6" name="Shape 86"/>
        <p:cNvGrpSpPr/>
        <p:nvPr/>
      </p:nvGrpSpPr>
      <p:grpSpPr>
        <a:xfrm>
          <a:off x="0" y="0"/>
          <a:ext cx="0" cy="0"/>
          <a:chOff x="0" y="0"/>
          <a:chExt cx="0" cy="0"/>
        </a:xfrm>
      </p:grpSpPr>
      <p:sp>
        <p:nvSpPr>
          <p:cNvPr id="87" name="Google Shape;87;p18"/>
          <p:cNvSpPr txBox="1"/>
          <p:nvPr/>
        </p:nvSpPr>
        <p:spPr>
          <a:xfrm>
            <a:off x="138825" y="300400"/>
            <a:ext cx="307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p>
        </p:txBody>
      </p:sp>
      <p:sp>
        <p:nvSpPr>
          <p:cNvPr id="88" name="Google Shape;88;p18"/>
          <p:cNvSpPr txBox="1"/>
          <p:nvPr/>
        </p:nvSpPr>
        <p:spPr>
          <a:xfrm>
            <a:off x="929675" y="738900"/>
            <a:ext cx="3265800" cy="4279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rPr lang="en"/>
              <a:t>************** Horse Race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0) Quit</a:t>
            </a:r>
            <a:endParaRPr>
              <a:solidFill>
                <a:schemeClr val="dk1"/>
              </a:solidFill>
            </a:endParaRPr>
          </a:p>
          <a:p>
            <a:pPr indent="0" lvl="0" marL="0" rtl="0" algn="l">
              <a:spcBef>
                <a:spcPts val="0"/>
              </a:spcBef>
              <a:spcAft>
                <a:spcPts val="0"/>
              </a:spcAft>
              <a:buNone/>
            </a:pPr>
            <a:r>
              <a:rPr lang="en">
                <a:solidFill>
                  <a:schemeClr val="dk1"/>
                </a:solidFill>
              </a:rPr>
              <a:t>1) View Account</a:t>
            </a:r>
            <a:endParaRPr>
              <a:solidFill>
                <a:schemeClr val="dk1"/>
              </a:solidFill>
            </a:endParaRPr>
          </a:p>
          <a:p>
            <a:pPr indent="0" lvl="0" marL="0" rtl="0" algn="l">
              <a:spcBef>
                <a:spcPts val="0"/>
              </a:spcBef>
              <a:spcAft>
                <a:spcPts val="0"/>
              </a:spcAft>
              <a:buNone/>
            </a:pPr>
            <a:r>
              <a:rPr lang="en">
                <a:solidFill>
                  <a:schemeClr val="dk1"/>
                </a:solidFill>
              </a:rPr>
              <a:t>2) Start Race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Please Select an option: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Your current balance: $1000.00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Select a Horse to Bet 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&gt; 0) Horse 1</a:t>
            </a:r>
            <a:endParaRPr>
              <a:solidFill>
                <a:schemeClr val="dk1"/>
              </a:solidFill>
            </a:endParaRPr>
          </a:p>
          <a:p>
            <a:pPr indent="0" lvl="0" marL="0" rtl="0" algn="l">
              <a:spcBef>
                <a:spcPts val="0"/>
              </a:spcBef>
              <a:spcAft>
                <a:spcPts val="0"/>
              </a:spcAft>
              <a:buNone/>
            </a:pPr>
            <a:r>
              <a:rPr lang="en">
                <a:solidFill>
                  <a:schemeClr val="dk1"/>
                </a:solidFill>
              </a:rPr>
              <a:t>&gt; 1) Horse 2</a:t>
            </a:r>
            <a:endParaRPr>
              <a:solidFill>
                <a:schemeClr val="dk1"/>
              </a:solidFill>
            </a:endParaRPr>
          </a:p>
          <a:p>
            <a:pPr indent="0" lvl="0" marL="0" rtl="0" algn="l">
              <a:spcBef>
                <a:spcPts val="0"/>
              </a:spcBef>
              <a:spcAft>
                <a:spcPts val="0"/>
              </a:spcAft>
              <a:buNone/>
            </a:pPr>
            <a:r>
              <a:rPr lang="en">
                <a:solidFill>
                  <a:schemeClr val="dk1"/>
                </a:solidFill>
              </a:rPr>
              <a:t>&gt; 2) Horse 3</a:t>
            </a:r>
            <a:endParaRPr>
              <a:solidFill>
                <a:schemeClr val="dk1"/>
              </a:solidFill>
            </a:endParaRPr>
          </a:p>
          <a:p>
            <a:pPr indent="0" lvl="0" marL="0" rtl="0" algn="l">
              <a:spcBef>
                <a:spcPts val="0"/>
              </a:spcBef>
              <a:spcAft>
                <a:spcPts val="0"/>
              </a:spcAft>
              <a:buNone/>
            </a:pPr>
            <a:r>
              <a:rPr lang="en">
                <a:solidFill>
                  <a:schemeClr val="dk1"/>
                </a:solidFill>
              </a:rPr>
              <a:t>&gt; 3) Horse 4</a:t>
            </a:r>
            <a:endParaRPr>
              <a:solidFill>
                <a:schemeClr val="dk1"/>
              </a:solidFill>
            </a:endParaRPr>
          </a:p>
        </p:txBody>
      </p:sp>
      <p:sp>
        <p:nvSpPr>
          <p:cNvPr id="89" name="Google Shape;89;p18"/>
          <p:cNvSpPr txBox="1"/>
          <p:nvPr/>
        </p:nvSpPr>
        <p:spPr>
          <a:xfrm>
            <a:off x="0" y="0"/>
            <a:ext cx="307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User Selects Option to Start a Race:</a:t>
            </a:r>
            <a:endParaRPr b="1" sz="1800"/>
          </a:p>
        </p:txBody>
      </p:sp>
      <p:sp>
        <p:nvSpPr>
          <p:cNvPr id="90" name="Google Shape;90;p18"/>
          <p:cNvSpPr txBox="1"/>
          <p:nvPr/>
        </p:nvSpPr>
        <p:spPr>
          <a:xfrm>
            <a:off x="5052338" y="1200"/>
            <a:ext cx="3265800" cy="5141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Which Horse would you like to bet on?: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‘Horse 3’ has been selected! The race will begin shortly!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Track Length: 15</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 . . . . . . . . . . . . . . . . . . . . . . . . . . . . . |</a:t>
            </a:r>
            <a:endParaRPr>
              <a:solidFill>
                <a:schemeClr val="dk1"/>
              </a:solidFill>
            </a:endParaRPr>
          </a:p>
          <a:p>
            <a:pPr indent="0" lvl="0" marL="0" rtl="0" algn="l">
              <a:spcBef>
                <a:spcPts val="0"/>
              </a:spcBef>
              <a:spcAft>
                <a:spcPts val="0"/>
              </a:spcAft>
              <a:buNone/>
            </a:pPr>
            <a:r>
              <a:rPr lang="en">
                <a:solidFill>
                  <a:schemeClr val="dk1"/>
                </a:solidFill>
              </a:rPr>
              <a:t>|. . . . . . . . . . . . . . . . . . . . . . . . . . . . . . |</a:t>
            </a:r>
            <a:endParaRPr>
              <a:solidFill>
                <a:schemeClr val="dk1"/>
              </a:solidFill>
            </a:endParaRPr>
          </a:p>
          <a:p>
            <a:pPr indent="0" lvl="0" marL="0" rtl="0" algn="l">
              <a:spcBef>
                <a:spcPts val="0"/>
              </a:spcBef>
              <a:spcAft>
                <a:spcPts val="0"/>
              </a:spcAft>
              <a:buNone/>
            </a:pPr>
            <a:r>
              <a:rPr lang="en">
                <a:solidFill>
                  <a:schemeClr val="dk1"/>
                </a:solidFill>
              </a:rPr>
              <a:t>|. . . . . . . . . . . . . . . . . . . . . . . . . . . . . . |</a:t>
            </a:r>
            <a:endParaRPr>
              <a:solidFill>
                <a:schemeClr val="dk1"/>
              </a:solidFill>
            </a:endParaRPr>
          </a:p>
          <a:p>
            <a:pPr indent="0" lvl="0" marL="0" rtl="0" algn="l">
              <a:spcBef>
                <a:spcPts val="0"/>
              </a:spcBef>
              <a:spcAft>
                <a:spcPts val="0"/>
              </a:spcAft>
              <a:buNone/>
            </a:pPr>
            <a:r>
              <a:rPr lang="en">
                <a:solidFill>
                  <a:schemeClr val="dk1"/>
                </a:solidFill>
              </a:rPr>
              <a:t>|. . . . . . . . . . . . . . . . . . . . . . . . . . . . . .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…On your mark…</a:t>
            </a:r>
            <a:endParaRPr>
              <a:solidFill>
                <a:schemeClr val="dk1"/>
              </a:solidFill>
            </a:endParaRPr>
          </a:p>
          <a:p>
            <a:pPr indent="0" lvl="0" marL="0" rtl="0" algn="l">
              <a:spcBef>
                <a:spcPts val="0"/>
              </a:spcBef>
              <a:spcAft>
                <a:spcPts val="0"/>
              </a:spcAft>
              <a:buNone/>
            </a:pPr>
            <a:r>
              <a:rPr lang="en">
                <a:solidFill>
                  <a:schemeClr val="dk1"/>
                </a:solidFill>
              </a:rPr>
              <a:t>…  Get Ready  …</a:t>
            </a:r>
            <a:endParaRPr>
              <a:solidFill>
                <a:schemeClr val="dk1"/>
              </a:solidFill>
            </a:endParaRPr>
          </a:p>
          <a:p>
            <a:pPr indent="0" lvl="0" marL="0" rtl="0" algn="l">
              <a:spcBef>
                <a:spcPts val="0"/>
              </a:spcBef>
              <a:spcAft>
                <a:spcPts val="0"/>
              </a:spcAft>
              <a:buNone/>
            </a:pPr>
            <a:r>
              <a:rPr lang="en">
                <a:solidFill>
                  <a:schemeClr val="dk1"/>
                </a:solidFill>
              </a:rPr>
              <a:t>… Begin!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&gt;0 . . . . . . . . . . . . . . . . . . . . . . . . . . . . |</a:t>
            </a:r>
            <a:endParaRPr>
              <a:solidFill>
                <a:schemeClr val="dk1"/>
              </a:solidFill>
            </a:endParaRPr>
          </a:p>
          <a:p>
            <a:pPr indent="0" lvl="0" marL="0" rtl="0" algn="l">
              <a:spcBef>
                <a:spcPts val="0"/>
              </a:spcBef>
              <a:spcAft>
                <a:spcPts val="0"/>
              </a:spcAft>
              <a:buNone/>
            </a:pPr>
            <a:r>
              <a:rPr lang="en">
                <a:solidFill>
                  <a:schemeClr val="dk1"/>
                </a:solidFill>
              </a:rPr>
              <a:t>&gt;. . . . . . . . . . . . . . . . . . . . . . . . . . . . . .|</a:t>
            </a:r>
            <a:endParaRPr>
              <a:solidFill>
                <a:schemeClr val="dk1"/>
              </a:solidFill>
            </a:endParaRPr>
          </a:p>
          <a:p>
            <a:pPr indent="0" lvl="0" marL="0" rtl="0" algn="l">
              <a:spcBef>
                <a:spcPts val="0"/>
              </a:spcBef>
              <a:spcAft>
                <a:spcPts val="0"/>
              </a:spcAft>
              <a:buNone/>
            </a:pPr>
            <a:r>
              <a:rPr lang="en">
                <a:solidFill>
                  <a:schemeClr val="dk1"/>
                </a:solidFill>
              </a:rPr>
              <a:t>&gt;. . 2  . . . . . . . . . . . . . . . . . . . . . . . . . .|</a:t>
            </a:r>
            <a:endParaRPr>
              <a:solidFill>
                <a:schemeClr val="dk1"/>
              </a:solidFill>
            </a:endParaRPr>
          </a:p>
          <a:p>
            <a:pPr indent="0" lvl="0" marL="0" rtl="0" algn="l">
              <a:spcBef>
                <a:spcPts val="0"/>
              </a:spcBef>
              <a:spcAft>
                <a:spcPts val="0"/>
              </a:spcAft>
              <a:buNone/>
            </a:pPr>
            <a:r>
              <a:rPr lang="en">
                <a:solidFill>
                  <a:schemeClr val="dk1"/>
                </a:solidFill>
              </a:rPr>
              <a:t>&gt;. . . 3 . . . . . . . . . . . . . . . . . . . . . . . . .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4" name="Shape 94"/>
        <p:cNvGrpSpPr/>
        <p:nvPr/>
      </p:nvGrpSpPr>
      <p:grpSpPr>
        <a:xfrm>
          <a:off x="0" y="0"/>
          <a:ext cx="0" cy="0"/>
          <a:chOff x="0" y="0"/>
          <a:chExt cx="0" cy="0"/>
        </a:xfrm>
      </p:grpSpPr>
      <p:sp>
        <p:nvSpPr>
          <p:cNvPr id="95" name="Google Shape;95;p19"/>
          <p:cNvSpPr txBox="1"/>
          <p:nvPr/>
        </p:nvSpPr>
        <p:spPr>
          <a:xfrm>
            <a:off x="138825" y="300400"/>
            <a:ext cx="307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p>
        </p:txBody>
      </p:sp>
      <p:sp>
        <p:nvSpPr>
          <p:cNvPr id="96" name="Google Shape;96;p19"/>
          <p:cNvSpPr txBox="1"/>
          <p:nvPr/>
        </p:nvSpPr>
        <p:spPr>
          <a:xfrm>
            <a:off x="0" y="0"/>
            <a:ext cx="307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User Selects Option to Start a Race:</a:t>
            </a:r>
            <a:endParaRPr b="1" sz="1800"/>
          </a:p>
        </p:txBody>
      </p:sp>
      <p:sp>
        <p:nvSpPr>
          <p:cNvPr id="97" name="Google Shape;97;p19"/>
          <p:cNvSpPr txBox="1"/>
          <p:nvPr/>
        </p:nvSpPr>
        <p:spPr>
          <a:xfrm>
            <a:off x="2939100" y="647700"/>
            <a:ext cx="3265800" cy="3848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[Nearing the end of the race]</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&gt;* * * * * * * * * * * * * * * * * * * * * * * * 0</a:t>
            </a:r>
            <a:endParaRPr>
              <a:solidFill>
                <a:schemeClr val="dk1"/>
              </a:solidFill>
            </a:endParaRPr>
          </a:p>
          <a:p>
            <a:pPr indent="0" lvl="0" marL="0" rtl="0" algn="l">
              <a:spcBef>
                <a:spcPts val="0"/>
              </a:spcBef>
              <a:spcAft>
                <a:spcPts val="0"/>
              </a:spcAft>
              <a:buNone/>
            </a:pPr>
            <a:r>
              <a:rPr lang="en">
                <a:solidFill>
                  <a:schemeClr val="dk1"/>
                </a:solidFill>
              </a:rPr>
              <a:t>&gt;* * * * * * * * * * * * * * * * * * 1 . . . . . . |</a:t>
            </a:r>
            <a:endParaRPr>
              <a:solidFill>
                <a:schemeClr val="dk1"/>
              </a:solidFill>
            </a:endParaRPr>
          </a:p>
          <a:p>
            <a:pPr indent="0" lvl="0" marL="0" rtl="0" algn="l">
              <a:spcBef>
                <a:spcPts val="0"/>
              </a:spcBef>
              <a:spcAft>
                <a:spcPts val="0"/>
              </a:spcAft>
              <a:buNone/>
            </a:pPr>
            <a:r>
              <a:rPr lang="en">
                <a:solidFill>
                  <a:schemeClr val="dk1"/>
                </a:solidFill>
              </a:rPr>
              <a:t>&gt;* * * * * * * * * * * * * * * * * * * * *  2 . . |</a:t>
            </a:r>
            <a:endParaRPr>
              <a:solidFill>
                <a:schemeClr val="dk1"/>
              </a:solidFill>
            </a:endParaRPr>
          </a:p>
          <a:p>
            <a:pPr indent="0" lvl="0" marL="0" rtl="0" algn="l">
              <a:spcBef>
                <a:spcPts val="0"/>
              </a:spcBef>
              <a:spcAft>
                <a:spcPts val="0"/>
              </a:spcAft>
              <a:buNone/>
            </a:pPr>
            <a:r>
              <a:rPr lang="en">
                <a:solidFill>
                  <a:schemeClr val="dk1"/>
                </a:solidFill>
              </a:rPr>
              <a:t>&gt;* * * * * * * * * * * * * * * * * * * * * * * 3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Race Complete!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Winner: Horse 1 (0)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lost $100.00!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Your current balance: $900.00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[Return to the main menu]</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