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3" r:id="rId3"/>
  </p:sldMasterIdLst>
  <p:notesMasterIdLst>
    <p:notesMasterId r:id="rId19"/>
  </p:notesMasterIdLst>
  <p:sldIdLst>
    <p:sldId id="264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2" r:id="rId13"/>
    <p:sldId id="271" r:id="rId14"/>
    <p:sldId id="272" r:id="rId15"/>
    <p:sldId id="268" r:id="rId16"/>
    <p:sldId id="275" r:id="rId17"/>
    <p:sldId id="274" r:id="rId1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343" autoAdjust="0"/>
  </p:normalViewPr>
  <p:slideViewPr>
    <p:cSldViewPr snapToGrid="0" snapToObjects="1">
      <p:cViewPr varScale="1">
        <p:scale>
          <a:sx n="70" d="100"/>
          <a:sy n="70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359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35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6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0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0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6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19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1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7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1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68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03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2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08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95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88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47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00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80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2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04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610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656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48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7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716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0346-439E-45DE-BCA4-2FEF1AAB86C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9F53-4469-4095-A5F9-5109C95DA3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7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so.org/" TargetMode="External"/><Relationship Id="rId3" Type="http://schemas.openxmlformats.org/officeDocument/2006/relationships/hyperlink" Target="https://www.bluetooth.com/what-is-bluetooth-technology/bluetooth-low-energy" TargetMode="External"/><Relationship Id="rId7" Type="http://schemas.openxmlformats.org/officeDocument/2006/relationships/hyperlink" Target="https://developer.android.com/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igma.com/" TargetMode="External"/><Relationship Id="rId5" Type="http://schemas.openxmlformats.org/officeDocument/2006/relationships/hyperlink" Target="https://www.openai.com/chatgpt" TargetMode="External"/><Relationship Id="rId4" Type="http://schemas.openxmlformats.org/officeDocument/2006/relationships/hyperlink" Target="https://www.piezotechnologies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78286" y="14876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 Proximity Alert System for Personal Belongings</a:t>
            </a:r>
            <a:endParaRPr lang="en-US" sz="4450" dirty="0">
              <a:solidFill>
                <a:prstClr val="black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89" y="48296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endParaRPr lang="en-US" sz="175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54455" y="7514896"/>
            <a:ext cx="1881352" cy="599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8542" y="2711384"/>
            <a:ext cx="859971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 today’s fast-paced world, protecting personal belongings is a critical concern for individuals, especially in crowded and unfamiliar environments. Traditional security methods often fall short in preventing theft or accidental loss.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To address this challenge, we propose an innovative solution that combines an electronic device with a mobile app to create a </a:t>
            </a:r>
            <a:r>
              <a:rPr lang="en-GB" sz="2800" b="1" dirty="0"/>
              <a:t>Proximity-Based Security System</a:t>
            </a:r>
            <a:r>
              <a:rPr lang="en-GB" sz="2800" dirty="0"/>
              <a:t>. This system enables users to set a distance threshold  via the app, triggering an alarm on both the device and the smartphone if the set distance is breached.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772401" y="171994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Black" panose="020B0A04020102020204" pitchFamily="34" charset="0"/>
              </a:rPr>
              <a:t>PROXY-SMART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4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4133" y="538877"/>
            <a:ext cx="10268545" cy="6109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Prototype Development: Functional Prototype</a:t>
            </a:r>
            <a:endParaRPr lang="en-US" sz="3800" dirty="0"/>
          </a:p>
        </p:txBody>
      </p:sp>
      <p:sp>
        <p:nvSpPr>
          <p:cNvPr id="3" name="Shape 1"/>
          <p:cNvSpPr/>
          <p:nvPr/>
        </p:nvSpPr>
        <p:spPr>
          <a:xfrm>
            <a:off x="7303770" y="1540669"/>
            <a:ext cx="22860" cy="6149935"/>
          </a:xfrm>
          <a:prstGeom prst="roundRect">
            <a:avLst>
              <a:gd name="adj" fmla="val 359182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434018" y="1969056"/>
            <a:ext cx="684133" cy="22860"/>
          </a:xfrm>
          <a:prstGeom prst="roundRect">
            <a:avLst>
              <a:gd name="adj" fmla="val 359182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95292" y="1760577"/>
            <a:ext cx="439817" cy="43981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6383" y="1833801"/>
            <a:ext cx="117634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6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3655933" y="1736050"/>
            <a:ext cx="2584133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00" b="1" kern="0" spc="-5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Bluetooth Connectivity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684133" y="2158722"/>
            <a:ext cx="5555932" cy="9383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Bluetooth Low Energy (BLE) for low-power communication between the tag and app, ensuring efficient battery life and robust connection.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7512248" y="2946321"/>
            <a:ext cx="684133" cy="22860"/>
          </a:xfrm>
          <a:prstGeom prst="roundRect">
            <a:avLst>
              <a:gd name="adj" fmla="val 359182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95292" y="2737842"/>
            <a:ext cx="439817" cy="43981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7213" y="2811066"/>
            <a:ext cx="175855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6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8390334" y="2713315"/>
            <a:ext cx="2443639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5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Authentication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8390334" y="3135987"/>
            <a:ext cx="5555932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user access via unique device ID and password; includes password recovery.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6434018" y="3916204"/>
            <a:ext cx="684133" cy="22860"/>
          </a:xfrm>
          <a:prstGeom prst="roundRect">
            <a:avLst>
              <a:gd name="adj" fmla="val 359182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095292" y="3707725"/>
            <a:ext cx="439817" cy="43981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24951" y="3780949"/>
            <a:ext cx="180499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6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3796427" y="3683198"/>
            <a:ext cx="2443639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00" b="1" kern="0" spc="-5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Proximity Ranges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684133" y="4105870"/>
            <a:ext cx="5555932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proximity thresholds via the app; provides visual feedback on range and alerts.</a:t>
            </a:r>
            <a:endParaRPr lang="en-US" sz="1500" dirty="0"/>
          </a:p>
        </p:txBody>
      </p:sp>
      <p:sp>
        <p:nvSpPr>
          <p:cNvPr id="19" name="Shape 17"/>
          <p:cNvSpPr/>
          <p:nvPr/>
        </p:nvSpPr>
        <p:spPr>
          <a:xfrm>
            <a:off x="7512248" y="4795838"/>
            <a:ext cx="684133" cy="22860"/>
          </a:xfrm>
          <a:prstGeom prst="roundRect">
            <a:avLst>
              <a:gd name="adj" fmla="val 359182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7095292" y="4587359"/>
            <a:ext cx="439817" cy="43981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20426" y="4660582"/>
            <a:ext cx="189548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6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300" dirty="0"/>
          </a:p>
        </p:txBody>
      </p:sp>
      <p:sp>
        <p:nvSpPr>
          <p:cNvPr id="22" name="Text 20"/>
          <p:cNvSpPr/>
          <p:nvPr/>
        </p:nvSpPr>
        <p:spPr>
          <a:xfrm>
            <a:off x="8390334" y="4562832"/>
            <a:ext cx="2443639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5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Dual-Device Alerting</a:t>
            </a:r>
            <a:endParaRPr lang="en-US" sz="1900" dirty="0"/>
          </a:p>
        </p:txBody>
      </p:sp>
      <p:sp>
        <p:nvSpPr>
          <p:cNvPr id="23" name="Text 21"/>
          <p:cNvSpPr/>
          <p:nvPr/>
        </p:nvSpPr>
        <p:spPr>
          <a:xfrm>
            <a:off x="8390334" y="4985504"/>
            <a:ext cx="5555932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Simultaneous alerts to the app and tag's LED; ensures notification even with app issues.</a:t>
            </a:r>
            <a:endParaRPr lang="en-US" sz="1500" dirty="0"/>
          </a:p>
        </p:txBody>
      </p:sp>
      <p:sp>
        <p:nvSpPr>
          <p:cNvPr id="24" name="Shape 22"/>
          <p:cNvSpPr/>
          <p:nvPr/>
        </p:nvSpPr>
        <p:spPr>
          <a:xfrm>
            <a:off x="6434018" y="5675471"/>
            <a:ext cx="684133" cy="22860"/>
          </a:xfrm>
          <a:prstGeom prst="roundRect">
            <a:avLst>
              <a:gd name="adj" fmla="val 359182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7095292" y="5466993"/>
            <a:ext cx="439817" cy="43981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28403" y="5540216"/>
            <a:ext cx="173593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6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300" dirty="0"/>
          </a:p>
        </p:txBody>
      </p:sp>
      <p:sp>
        <p:nvSpPr>
          <p:cNvPr id="27" name="Text 25"/>
          <p:cNvSpPr/>
          <p:nvPr/>
        </p:nvSpPr>
        <p:spPr>
          <a:xfrm>
            <a:off x="3796427" y="5442466"/>
            <a:ext cx="2443639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00" b="1" kern="0" spc="-5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Alert System Logic</a:t>
            </a:r>
            <a:endParaRPr lang="en-US" sz="1900" dirty="0"/>
          </a:p>
        </p:txBody>
      </p:sp>
      <p:sp>
        <p:nvSpPr>
          <p:cNvPr id="28" name="Text 26"/>
          <p:cNvSpPr/>
          <p:nvPr/>
        </p:nvSpPr>
        <p:spPr>
          <a:xfrm>
            <a:off x="684133" y="5865138"/>
            <a:ext cx="5555932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Sophisticated algorithm filters false positives; handles connectivity issues and interference.</a:t>
            </a:r>
            <a:endParaRPr lang="en-US" sz="1500" dirty="0"/>
          </a:p>
        </p:txBody>
      </p:sp>
      <p:sp>
        <p:nvSpPr>
          <p:cNvPr id="29" name="Shape 27"/>
          <p:cNvSpPr/>
          <p:nvPr/>
        </p:nvSpPr>
        <p:spPr>
          <a:xfrm>
            <a:off x="7512248" y="6555105"/>
            <a:ext cx="684133" cy="22860"/>
          </a:xfrm>
          <a:prstGeom prst="roundRect">
            <a:avLst>
              <a:gd name="adj" fmla="val 359182"/>
            </a:avLst>
          </a:prstGeom>
          <a:solidFill>
            <a:srgbClr val="C0C1D7"/>
          </a:solidFill>
          <a:ln/>
        </p:spPr>
      </p:sp>
      <p:sp>
        <p:nvSpPr>
          <p:cNvPr id="30" name="Shape 28"/>
          <p:cNvSpPr/>
          <p:nvPr/>
        </p:nvSpPr>
        <p:spPr>
          <a:xfrm>
            <a:off x="7095292" y="6346627"/>
            <a:ext cx="439817" cy="439817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224355" y="6419850"/>
            <a:ext cx="181570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6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</a:t>
            </a:r>
            <a:endParaRPr lang="en-US" sz="2300" dirty="0"/>
          </a:p>
        </p:txBody>
      </p:sp>
      <p:sp>
        <p:nvSpPr>
          <p:cNvPr id="32" name="Text 30"/>
          <p:cNvSpPr/>
          <p:nvPr/>
        </p:nvSpPr>
        <p:spPr>
          <a:xfrm>
            <a:off x="8390334" y="6322100"/>
            <a:ext cx="3480792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5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Storage and Management</a:t>
            </a:r>
            <a:endParaRPr lang="en-US" sz="1900" dirty="0"/>
          </a:p>
        </p:txBody>
      </p:sp>
      <p:sp>
        <p:nvSpPr>
          <p:cNvPr id="33" name="Text 31"/>
          <p:cNvSpPr/>
          <p:nvPr/>
        </p:nvSpPr>
        <p:spPr>
          <a:xfrm>
            <a:off x="8390334" y="6744772"/>
            <a:ext cx="5555932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data storage with encryption; optional cloud backup with HTTPS secured communication.</a:t>
            </a:r>
            <a:endParaRPr lang="en-US" sz="1500" dirty="0"/>
          </a:p>
        </p:txBody>
      </p:sp>
      <p:sp>
        <p:nvSpPr>
          <p:cNvPr id="34" name="Rectangle 33"/>
          <p:cNvSpPr/>
          <p:nvPr/>
        </p:nvSpPr>
        <p:spPr>
          <a:xfrm>
            <a:off x="12768943" y="7587343"/>
            <a:ext cx="1763486" cy="642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43" y="914400"/>
            <a:ext cx="3499819" cy="731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398"/>
            <a:ext cx="3318321" cy="7315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083" y="914399"/>
            <a:ext cx="3712317" cy="73152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41" y="914400"/>
            <a:ext cx="3529669" cy="731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711" y="239486"/>
            <a:ext cx="6092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Inter Bold"/>
              </a:rPr>
              <a:t>App Screenshots</a:t>
            </a:r>
          </a:p>
        </p:txBody>
      </p:sp>
    </p:spTree>
    <p:extLst>
      <p:ext uri="{BB962C8B-B14F-4D97-AF65-F5344CB8AC3E}">
        <p14:creationId xmlns:p14="http://schemas.microsoft.com/office/powerpoint/2010/main" val="323592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5" y="859971"/>
            <a:ext cx="5431972" cy="7369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57" y="859971"/>
            <a:ext cx="5393872" cy="7369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14" y="141514"/>
            <a:ext cx="733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Inter Bold"/>
              </a:rPr>
              <a:t>Working Prototype 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27429" y="7434942"/>
            <a:ext cx="1915886" cy="794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7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711" y="586859"/>
            <a:ext cx="6869311" cy="658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150"/>
              </a:lnSpc>
            </a:pPr>
            <a:r>
              <a:rPr lang="en-US" sz="4100" b="1" kern="0" spc="-12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and Future Work</a:t>
            </a:r>
            <a:endParaRPr lang="en-US" sz="4100" dirty="0">
              <a:solidFill>
                <a:prstClr val="black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7303770" y="1667113"/>
            <a:ext cx="22860" cy="5975628"/>
          </a:xfrm>
          <a:prstGeom prst="roundRect">
            <a:avLst>
              <a:gd name="adj" fmla="val 387305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363236" y="2129790"/>
            <a:ext cx="737711" cy="22860"/>
          </a:xfrm>
          <a:prstGeom prst="roundRect">
            <a:avLst>
              <a:gd name="adj" fmla="val 387305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78087" y="1904167"/>
            <a:ext cx="474226" cy="474226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1680" y="1983105"/>
            <a:ext cx="126921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450"/>
              </a:lnSpc>
            </a:pPr>
            <a:r>
              <a:rPr lang="en-US" sz="2450" b="1" kern="0" spc="-7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50" dirty="0">
              <a:solidFill>
                <a:prstClr val="black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3520916" y="1877854"/>
            <a:ext cx="263497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550"/>
              </a:lnSpc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Functional Prototype</a:t>
            </a:r>
            <a:endParaRPr lang="en-US" sz="2050" dirty="0">
              <a:solidFill>
                <a:prstClr val="black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737711" y="2333625"/>
            <a:ext cx="5418177" cy="1011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650"/>
              </a:lnSpc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functional prototype was successfully developed, demonstrating effective prevention of theft and loss of personal items.</a:t>
            </a:r>
            <a:endParaRPr lang="en-US" sz="1650" dirty="0">
              <a:solidFill>
                <a:prstClr val="black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7529453" y="3183731"/>
            <a:ext cx="737711" cy="22860"/>
          </a:xfrm>
          <a:prstGeom prst="roundRect">
            <a:avLst>
              <a:gd name="adj" fmla="val 387305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78087" y="2958108"/>
            <a:ext cx="474226" cy="474226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0367" y="3037046"/>
            <a:ext cx="189667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450"/>
              </a:lnSpc>
            </a:pPr>
            <a:r>
              <a:rPr lang="en-US" sz="2450" b="1" kern="0" spc="-7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50" dirty="0">
              <a:solidFill>
                <a:prstClr val="black"/>
              </a:solidFill>
            </a:endParaRPr>
          </a:p>
        </p:txBody>
      </p:sp>
      <p:sp>
        <p:nvSpPr>
          <p:cNvPr id="12" name="Text 10"/>
          <p:cNvSpPr/>
          <p:nvPr/>
        </p:nvSpPr>
        <p:spPr>
          <a:xfrm>
            <a:off x="8474512" y="2931795"/>
            <a:ext cx="263497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Testing Insights</a:t>
            </a:r>
            <a:endParaRPr lang="en-US" sz="2050" dirty="0">
              <a:solidFill>
                <a:prstClr val="black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8474512" y="3387566"/>
            <a:ext cx="5418177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design improvements resulted from user testing.</a:t>
            </a:r>
            <a:endParaRPr lang="en-US" sz="1650" dirty="0">
              <a:solidFill>
                <a:prstClr val="black"/>
              </a:solidFill>
            </a:endParaRPr>
          </a:p>
        </p:txBody>
      </p:sp>
      <p:sp>
        <p:nvSpPr>
          <p:cNvPr id="14" name="Shape 12"/>
          <p:cNvSpPr/>
          <p:nvPr/>
        </p:nvSpPr>
        <p:spPr>
          <a:xfrm>
            <a:off x="6363236" y="4229695"/>
            <a:ext cx="737711" cy="22860"/>
          </a:xfrm>
          <a:prstGeom prst="roundRect">
            <a:avLst>
              <a:gd name="adj" fmla="val 387305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078087" y="4004072"/>
            <a:ext cx="474226" cy="474226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17866" y="4083010"/>
            <a:ext cx="194667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450"/>
              </a:lnSpc>
            </a:pPr>
            <a:r>
              <a:rPr lang="en-US" sz="2450" b="1" kern="0" spc="-7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50" dirty="0">
              <a:solidFill>
                <a:prstClr val="black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3161824" y="3977759"/>
            <a:ext cx="299406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550"/>
              </a:lnSpc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Iterative Design Success</a:t>
            </a:r>
            <a:endParaRPr lang="en-US" sz="2050" dirty="0">
              <a:solidFill>
                <a:prstClr val="black"/>
              </a:solidFill>
            </a:endParaRPr>
          </a:p>
        </p:txBody>
      </p:sp>
      <p:sp>
        <p:nvSpPr>
          <p:cNvPr id="18" name="Text 16"/>
          <p:cNvSpPr/>
          <p:nvPr/>
        </p:nvSpPr>
        <p:spPr>
          <a:xfrm>
            <a:off x="737711" y="4433530"/>
            <a:ext cx="5418177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650"/>
              </a:lnSpc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Iterative feedback loops significantly improved the product, ensuring it effectively met user needs.</a:t>
            </a:r>
            <a:endParaRPr lang="en-US" sz="1650" dirty="0">
              <a:solidFill>
                <a:prstClr val="black"/>
              </a:solidFill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529453" y="5178266"/>
            <a:ext cx="737711" cy="22860"/>
          </a:xfrm>
          <a:prstGeom prst="roundRect">
            <a:avLst>
              <a:gd name="adj" fmla="val 387305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7078087" y="4952643"/>
            <a:ext cx="474226" cy="474226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12985" y="5031581"/>
            <a:ext cx="204311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450"/>
              </a:lnSpc>
            </a:pPr>
            <a:r>
              <a:rPr lang="en-US" sz="2450" b="1" kern="0" spc="-7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450" dirty="0">
              <a:solidFill>
                <a:prstClr val="black"/>
              </a:solidFill>
            </a:endParaRPr>
          </a:p>
        </p:txBody>
      </p:sp>
      <p:sp>
        <p:nvSpPr>
          <p:cNvPr id="22" name="Text 20"/>
          <p:cNvSpPr/>
          <p:nvPr/>
        </p:nvSpPr>
        <p:spPr>
          <a:xfrm>
            <a:off x="8474512" y="4926330"/>
            <a:ext cx="5418177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Improvements: Bluetooth Optimization</a:t>
            </a:r>
            <a:endParaRPr lang="en-US" sz="2050" dirty="0">
              <a:solidFill>
                <a:prstClr val="black"/>
              </a:solidFill>
            </a:endParaRPr>
          </a:p>
        </p:txBody>
      </p:sp>
      <p:sp>
        <p:nvSpPr>
          <p:cNvPr id="23" name="Text 21"/>
          <p:cNvSpPr/>
          <p:nvPr/>
        </p:nvSpPr>
        <p:spPr>
          <a:xfrm>
            <a:off x="8474512" y="5711428"/>
            <a:ext cx="5418177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 Bluetooth connectivity challenges were addressed through rigorous testing and protocol optimization.</a:t>
            </a:r>
            <a:endParaRPr lang="en-US" sz="1650" dirty="0">
              <a:solidFill>
                <a:prstClr val="black"/>
              </a:solidFill>
            </a:endParaRPr>
          </a:p>
        </p:txBody>
      </p:sp>
      <p:sp>
        <p:nvSpPr>
          <p:cNvPr id="24" name="Shape 22"/>
          <p:cNvSpPr/>
          <p:nvPr/>
        </p:nvSpPr>
        <p:spPr>
          <a:xfrm>
            <a:off x="6363236" y="6224230"/>
            <a:ext cx="737711" cy="22860"/>
          </a:xfrm>
          <a:prstGeom prst="roundRect">
            <a:avLst>
              <a:gd name="adj" fmla="val 387305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7078087" y="5998607"/>
            <a:ext cx="474226" cy="474226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21557" y="6077545"/>
            <a:ext cx="187166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450"/>
              </a:lnSpc>
            </a:pPr>
            <a:r>
              <a:rPr lang="en-US" sz="2450" b="1" kern="0" spc="-7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450" dirty="0">
              <a:solidFill>
                <a:prstClr val="black"/>
              </a:solidFill>
            </a:endParaRPr>
          </a:p>
        </p:txBody>
      </p:sp>
      <p:sp>
        <p:nvSpPr>
          <p:cNvPr id="27" name="Text 25"/>
          <p:cNvSpPr/>
          <p:nvPr/>
        </p:nvSpPr>
        <p:spPr>
          <a:xfrm>
            <a:off x="737711" y="5972294"/>
            <a:ext cx="5418177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550"/>
              </a:lnSpc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Improvements: User Feedback Integration</a:t>
            </a:r>
            <a:endParaRPr lang="en-US" sz="2050" dirty="0">
              <a:solidFill>
                <a:prstClr val="black"/>
              </a:solidFill>
            </a:endParaRPr>
          </a:p>
        </p:txBody>
      </p:sp>
      <p:sp>
        <p:nvSpPr>
          <p:cNvPr id="28" name="Text 26"/>
          <p:cNvSpPr/>
          <p:nvPr/>
        </p:nvSpPr>
        <p:spPr>
          <a:xfrm>
            <a:off x="737711" y="6757392"/>
            <a:ext cx="5418177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650"/>
              </a:lnSpc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feedback significantly enhanced user experience and usability.</a:t>
            </a:r>
            <a:endParaRPr lang="en-US" sz="165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888686" y="7642741"/>
            <a:ext cx="1632857" cy="510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9352"/>
            <a:ext cx="12618720" cy="159067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Inter Bold"/>
              </a:rPr>
              <a:t>REFERENCES:</a:t>
            </a:r>
            <a:endParaRPr lang="en-US" sz="4000" b="1" dirty="0">
              <a:latin typeface="Inter Bold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8786" y="1406984"/>
            <a:ext cx="1451751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(2025).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Uno technical documentation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Available at: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https://www.arduino.cc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Bluetooth SIG (2025).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Bluetooth Low Energy: Technology Overview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Available at: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https://www.bluetooth.com/what-is-bluetooth-technology/bluetooth-low-energy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Piezo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Electric Technology (2025).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of Piezoelectric buzzers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Available at: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https://www.piezotechnologies.com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  <a:br>
              <a:rPr lang="en-US" sz="2000" dirty="0" smtClean="0">
                <a:latin typeface="Arial" panose="020B0604020202020204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(2025).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AI-powered conversational model for generating 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Available at: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https://www.openai.com/chatgpt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Figma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(2025).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Figma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Collaborative interface design tool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Available at: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https://www.figma.com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 Developers (2025).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apps for Bluetooth communication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Available at: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https://developer.android.com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(2010).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9241-210: Ergonomics of human-system interaction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Available at: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https://www.iso.org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Mohan, R. (2021).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theft prevention systems: A comparative study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Engineering Research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10, No. 3, pp. 145-152.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5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 You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95" y="589583"/>
            <a:ext cx="7486082" cy="74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19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09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13390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54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Rising Theft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038243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Thefts of personal belongings are rising in crowded public areas due to increased density and sophisticated techniques.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313390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54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Ineffective Security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038243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CCTV and security guards are reactive, not proactive, with slow response times and reliance on post-incident investigation.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313390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547824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Need for Proactive Prevention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392573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Current solutions are costly and inconvenient. A user-friendly, affordable system with real-time alerts is needed.</a:t>
            </a:r>
            <a:endParaRPr lang="en-US" sz="1750" dirty="0"/>
          </a:p>
        </p:txBody>
      </p:sp>
      <p:sp>
        <p:nvSpPr>
          <p:cNvPr id="12" name="Rectangle 11"/>
          <p:cNvSpPr/>
          <p:nvPr/>
        </p:nvSpPr>
        <p:spPr>
          <a:xfrm>
            <a:off x="12638314" y="7358743"/>
            <a:ext cx="1992086" cy="87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095" y="597218"/>
            <a:ext cx="6205180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kern="0" spc="-12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Context and Opportunity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1070610" y="1710214"/>
            <a:ext cx="30480" cy="5925502"/>
          </a:xfrm>
          <a:prstGeom prst="roundRect">
            <a:avLst>
              <a:gd name="adj" fmla="val 2992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299686" y="2183606"/>
            <a:ext cx="760095" cy="30480"/>
          </a:xfrm>
          <a:prstGeom prst="roundRect">
            <a:avLst>
              <a:gd name="adj" fmla="val 2992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841534" y="1954530"/>
            <a:ext cx="488633" cy="488633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20485" y="2035969"/>
            <a:ext cx="130731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2280285" y="192738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Rising Theft and Loss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2280285" y="2396966"/>
            <a:ext cx="11590020" cy="1042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kern="0" spc="-34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Theft and misplaced belongings are increasingly common, especially in crowded public areas . This impacts many people, causing significant financial and emotional distress 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299686" y="4346972"/>
            <a:ext cx="760095" cy="30480"/>
          </a:xfrm>
          <a:prstGeom prst="roundRect">
            <a:avLst>
              <a:gd name="adj" fmla="val 2992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841534" y="4117896"/>
            <a:ext cx="488633" cy="488633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8100" y="4199334"/>
            <a:ext cx="195501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2248019" y="4152985"/>
            <a:ext cx="3935849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Limitations of Current Solutions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2280285" y="4560332"/>
            <a:ext cx="11590020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kern="0" spc="-34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Existing solutions, such as GPS trackers and alarm systems, often fall short. They can be complex, expensive, and lack immediate alerts – crucial for theft prevention.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1299686" y="6162913"/>
            <a:ext cx="760095" cy="30480"/>
          </a:xfrm>
          <a:prstGeom prst="roundRect">
            <a:avLst>
              <a:gd name="adj" fmla="val 2992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841534" y="5933837"/>
            <a:ext cx="488633" cy="488633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85480" y="6015276"/>
            <a:ext cx="200620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2248019" y="6116850"/>
            <a:ext cx="3781663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Potential of New Technologies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2248019" y="6783176"/>
            <a:ext cx="11590020" cy="1042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kern="0" spc="-34" dirty="0">
                <a:solidFill>
                  <a:srgbClr val="272525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New technologies offer affordable, real-time monitoring. Device can trigger immediate alerts when items are moved, while Bluetooth enables easy tracking.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627429" y="7739742"/>
            <a:ext cx="1926771" cy="402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98232"/>
            <a:ext cx="69087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Importance of the Solution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02324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2402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Theft Prevention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2892743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Immediate alerts when belongings are moved beyond a set proximity deter theft and aid in recovery.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402324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2402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Practical Engineering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2892743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Combines hardware design (Bluetooth modules, microcontrollers) and software development (app creation).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892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839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User-Centric Design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3839" y="567963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and accessible solutions enhance user safety and convenience.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1892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9551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 Security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795516" y="5679638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Showcases how electronics and software engineering can address everyday challenges effectively.</a:t>
            </a: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12678251" y="7587343"/>
            <a:ext cx="1905000" cy="642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Design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Proactive Alerts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3437096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instantly alerts users when belongings leave the set proximity.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4667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946678"/>
            <a:ext cx="29442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Customizable Settings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3437096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personalize security settings (proximity, alerts, etc.) via a user-friendly app.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Ease of Use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498187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on/off via app or button; app-only alarm resets enhance security.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500776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5309116" y="5007769"/>
            <a:ext cx="28829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Lost-Device Recovery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5309116" y="5498187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device IDs and optional contact details aid in tracking and recovery.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39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Design Constraints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880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2588062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Low Power Consumption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3432810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device must operate efficiently to maximize battery life.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58806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25880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Compact Form Factor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3078480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device needs to be small and lightweight for convenient attachment to personal items.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012055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839" y="5012055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Limited Connectivity Range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3839" y="5856803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Short-range Bluetooth communication ensures precise proximity detection.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012055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95516" y="5012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Affordability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795516" y="5502473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manufacturing costs are crucial for broad market accessibility.</a:t>
            </a: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12721794" y="7620000"/>
            <a:ext cx="181791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41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Relevance: </a:t>
            </a:r>
            <a:endParaRPr lang="en-US" sz="4450" dirty="0">
              <a:solidFill>
                <a:prstClr val="black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358027" y="3089910"/>
            <a:ext cx="28496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Universal Problem        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671054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Misplacing or losing personal belongings is a common frustration, causing wasted time, potential financial losses, and emotional distress. Our project tackles this widespread problem with a simple, affordable, and reliable solution.</a:t>
            </a:r>
            <a:endParaRPr lang="en-US" sz="1750" dirty="0">
              <a:solidFill>
                <a:prstClr val="black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904309" y="3089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Increased Efficiency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3671054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reducing lost items, we improve efficiency and reduce costs, providing users with greater peace of mind. This isn't just a technological improvement; it's a practical solution to a daily inconvenience affecting many.</a:t>
            </a:r>
            <a:endParaRPr lang="en-US" sz="1750" dirty="0">
              <a:solidFill>
                <a:prstClr val="black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10443448" y="3089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750"/>
              </a:lnSpc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Broad Accessibility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367105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solution's simplicity and affordability make it accessible to a wide range of users, unlike more complex tracking systems.</a:t>
            </a:r>
            <a:endParaRPr lang="en-US" sz="175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34257" y="7728857"/>
            <a:ext cx="1709057" cy="391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7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556" y="646509"/>
            <a:ext cx="5478542" cy="571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00"/>
              </a:lnSpc>
            </a:pPr>
            <a:r>
              <a:rPr lang="en-US" sz="3600" b="1" kern="0" spc="-10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Challenges and Solutions: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640556" y="1584365"/>
            <a:ext cx="6583204" cy="1362432"/>
          </a:xfrm>
          <a:prstGeom prst="roundRect">
            <a:avLst>
              <a:gd name="adj" fmla="val 564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1175" y="1774984"/>
            <a:ext cx="2287667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831175" y="2170628"/>
            <a:ext cx="6201966" cy="292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stable Bluetooth connectivity within varying distances.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Shape 4"/>
          <p:cNvSpPr/>
          <p:nvPr/>
        </p:nvSpPr>
        <p:spPr>
          <a:xfrm>
            <a:off x="7406759" y="1584365"/>
            <a:ext cx="6583204" cy="1362432"/>
          </a:xfrm>
          <a:prstGeom prst="roundRect">
            <a:avLst>
              <a:gd name="adj" fmla="val 564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597378" y="1774984"/>
            <a:ext cx="2287667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 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7597378" y="2170628"/>
            <a:ext cx="6201966" cy="585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Bluetooth Low Energy (BLE) protocols for stable and energy-efficient communication and tested extensively across different environments.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640556" y="3129796"/>
            <a:ext cx="6583204" cy="1362432"/>
          </a:xfrm>
          <a:prstGeom prst="roundRect">
            <a:avLst>
              <a:gd name="adj" fmla="val 564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31175" y="3320415"/>
            <a:ext cx="2287667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831175" y="3716060"/>
            <a:ext cx="6201966" cy="292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Accurately detecting proximity breaches without false positives.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406759" y="3129796"/>
            <a:ext cx="6583204" cy="1362432"/>
          </a:xfrm>
          <a:prstGeom prst="roundRect">
            <a:avLst>
              <a:gd name="adj" fmla="val 564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597378" y="3320415"/>
            <a:ext cx="2287667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 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97378" y="3716060"/>
            <a:ext cx="6201966" cy="585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a signal strength filtering algorithm to reduce noise and ensure accurate threshold detection.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Shape 13"/>
          <p:cNvSpPr/>
          <p:nvPr/>
        </p:nvSpPr>
        <p:spPr>
          <a:xfrm>
            <a:off x="640556" y="4675227"/>
            <a:ext cx="6583204" cy="1362432"/>
          </a:xfrm>
          <a:prstGeom prst="roundRect">
            <a:avLst>
              <a:gd name="adj" fmla="val 564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31175" y="4865846"/>
            <a:ext cx="2287667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 15"/>
          <p:cNvSpPr/>
          <p:nvPr/>
        </p:nvSpPr>
        <p:spPr>
          <a:xfrm>
            <a:off x="831175" y="5261491"/>
            <a:ext cx="6201966" cy="585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Minimizing battery consumption of the device while maintaining functionality.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Shape 16"/>
          <p:cNvSpPr/>
          <p:nvPr/>
        </p:nvSpPr>
        <p:spPr>
          <a:xfrm>
            <a:off x="7406759" y="4675227"/>
            <a:ext cx="6583204" cy="1362432"/>
          </a:xfrm>
          <a:prstGeom prst="roundRect">
            <a:avLst>
              <a:gd name="adj" fmla="val 564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97378" y="4865846"/>
            <a:ext cx="2287667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 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 18"/>
          <p:cNvSpPr/>
          <p:nvPr/>
        </p:nvSpPr>
        <p:spPr>
          <a:xfrm>
            <a:off x="7597378" y="5261491"/>
            <a:ext cx="6201966" cy="585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power management settings and employed low-power components to maximize battery life.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Shape 19"/>
          <p:cNvSpPr/>
          <p:nvPr/>
        </p:nvSpPr>
        <p:spPr>
          <a:xfrm>
            <a:off x="640556" y="6220658"/>
            <a:ext cx="6583204" cy="1362432"/>
          </a:xfrm>
          <a:prstGeom prst="roundRect">
            <a:avLst>
              <a:gd name="adj" fmla="val 564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831175" y="6411278"/>
            <a:ext cx="2287667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Text 21"/>
          <p:cNvSpPr/>
          <p:nvPr/>
        </p:nvSpPr>
        <p:spPr>
          <a:xfrm>
            <a:off x="831175" y="6806922"/>
            <a:ext cx="6201966" cy="292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a user-friendly interface that is intuitive and easy to navigate.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4" name="Shape 22"/>
          <p:cNvSpPr/>
          <p:nvPr/>
        </p:nvSpPr>
        <p:spPr>
          <a:xfrm>
            <a:off x="7406759" y="6220658"/>
            <a:ext cx="6583204" cy="1362432"/>
          </a:xfrm>
          <a:prstGeom prst="roundRect">
            <a:avLst>
              <a:gd name="adj" fmla="val 564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7597378" y="6411278"/>
            <a:ext cx="2287667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b="1" kern="0" spc="-5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 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 24"/>
          <p:cNvSpPr/>
          <p:nvPr/>
        </p:nvSpPr>
        <p:spPr>
          <a:xfrm>
            <a:off x="7597378" y="6806922"/>
            <a:ext cx="6201966" cy="585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Developed a simple and clear interface with minimal steps required for operation, providing users with an intuitive experience.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812486" y="7783286"/>
            <a:ext cx="1709057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0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11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Prototype Development: Aesthetics and Ergonomics</a:t>
            </a:r>
            <a:endParaRPr lang="en-US" sz="4450" dirty="0">
              <a:solidFill>
                <a:prstClr val="black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6256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Aesthetics &amp; UI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4206835"/>
            <a:ext cx="35015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app boasts intuitive navigation, a clean design, and customizable alerts. A calming color palette and clear icons enhance usability, further improved by haptic feedback.</a:t>
            </a:r>
            <a:endParaRPr lang="en-US" sz="1750" dirty="0">
              <a:solidFill>
                <a:prstClr val="black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4856321" y="36256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Ergonomics &amp; UX</a:t>
            </a: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4856321" y="4206835"/>
            <a:ext cx="35015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Setup is simple and quick. The efficient workflow minimizes steps, while regular feedback ensures ease of use. Usability testing confirmed accessibility and minimized errors.</a:t>
            </a:r>
            <a:endParaRPr lang="en-US" sz="17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944</Words>
  <Application>Microsoft Office PowerPoint</Application>
  <PresentationFormat>Custom</PresentationFormat>
  <Paragraphs>136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Inter</vt:lpstr>
      <vt:lpstr>Inter Bold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EDWIN</cp:lastModifiedBy>
  <cp:revision>14</cp:revision>
  <dcterms:created xsi:type="dcterms:W3CDTF">2025-01-08T01:37:15Z</dcterms:created>
  <dcterms:modified xsi:type="dcterms:W3CDTF">2025-01-09T02:48:10Z</dcterms:modified>
</cp:coreProperties>
</file>