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71" r:id="rId5"/>
    <p:sldId id="259" r:id="rId6"/>
    <p:sldId id="272" r:id="rId7"/>
    <p:sldId id="260" r:id="rId8"/>
    <p:sldId id="261" r:id="rId9"/>
    <p:sldId id="262" r:id="rId10"/>
    <p:sldId id="263" r:id="rId11"/>
    <p:sldId id="264" r:id="rId12"/>
    <p:sldId id="265" r:id="rId13"/>
    <p:sldId id="266" r:id="rId14"/>
    <p:sldId id="273" r:id="rId15"/>
    <p:sldId id="267" r:id="rId16"/>
    <p:sldId id="268" r:id="rId17"/>
    <p:sldId id="270" r:id="rId18"/>
  </p:sldIdLst>
  <p:sldSz cx="9144000" cy="5143500" type="screen16x9"/>
  <p:notesSz cx="6858000" cy="9144000"/>
  <p:embeddedFontLst>
    <p:embeddedFont>
      <p:font typeface="Montserrat SemiBold"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8XEvZIASx67SnMotkd8u0Njr2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4BCDE-36AA-4A06-89DA-2C773386918A}" v="3" dt="2025-04-04T07:52:21.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5343" autoAdjust="0"/>
  </p:normalViewPr>
  <p:slideViewPr>
    <p:cSldViewPr snapToGrid="0">
      <p:cViewPr varScale="1">
        <p:scale>
          <a:sx n="111" d="100"/>
          <a:sy n="111" d="100"/>
        </p:scale>
        <p:origin x="4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798060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3086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163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65925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221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2209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8488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160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79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625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0271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527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834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08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1157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867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rive.google.com/file/d/1Z0VMRS026JzrETbwyWirto31524bPR7L/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55" name="Google Shape;55;p1"/>
          <p:cNvSpPr txBox="1"/>
          <p:nvPr/>
        </p:nvSpPr>
        <p:spPr>
          <a:xfrm>
            <a:off x="349050" y="3221073"/>
            <a:ext cx="8520600" cy="4437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0"/>
              </a:spcAft>
              <a:buClr>
                <a:srgbClr val="000000"/>
              </a:buClr>
              <a:buSzPts val="1800"/>
              <a:buFont typeface="Arial"/>
              <a:buNone/>
            </a:pPr>
            <a:r>
              <a:rPr lang="en-GB" sz="1800" b="0" i="1" u="none" strike="noStrike" cap="none" dirty="0">
                <a:solidFill>
                  <a:srgbClr val="202729"/>
                </a:solidFill>
                <a:latin typeface="Montserrat SemiBold"/>
                <a:ea typeface="Montserrat SemiBold"/>
                <a:cs typeface="Montserrat SemiBold"/>
                <a:sym typeface="Montserrat SemiBold"/>
              </a:rPr>
              <a:t>Team Name : TEAM NEXUS</a:t>
            </a:r>
            <a:endParaRPr sz="1800" b="0" i="1" u="none" strike="noStrike" cap="none" dirty="0">
              <a:solidFill>
                <a:srgbClr val="202729"/>
              </a:solidFill>
              <a:latin typeface="Montserrat SemiBold"/>
              <a:ea typeface="Montserrat SemiBold"/>
              <a:cs typeface="Montserrat SemiBold"/>
              <a:sym typeface="Montserrat SemiBold"/>
            </a:endParaRPr>
          </a:p>
        </p:txBody>
      </p:sp>
      <p:sp>
        <p:nvSpPr>
          <p:cNvPr id="56" name="Google Shape;56;p1"/>
          <p:cNvSpPr txBox="1"/>
          <p:nvPr/>
        </p:nvSpPr>
        <p:spPr>
          <a:xfrm>
            <a:off x="383100" y="4170889"/>
            <a:ext cx="8520600" cy="860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Which domain does your idea address</a:t>
            </a:r>
            <a:r>
              <a:rPr lang="en-GB" sz="1500" dirty="0">
                <a:solidFill>
                  <a:schemeClr val="dk1"/>
                </a:solidFill>
                <a:latin typeface="Montserrat SemiBold"/>
                <a:ea typeface="Montserrat SemiBold"/>
                <a:cs typeface="Montserrat SemiBold"/>
                <a:sym typeface="Montserrat SemiBold"/>
              </a:rPr>
              <a:t> : </a:t>
            </a:r>
            <a:r>
              <a:rPr lang="en-GB" sz="1600" i="0" u="none" strike="noStrike" cap="none" dirty="0">
                <a:solidFill>
                  <a:schemeClr val="dk1"/>
                </a:solidFill>
                <a:latin typeface="Montserrat SemiBold"/>
                <a:ea typeface="Montserrat SemiBold"/>
                <a:cs typeface="Montserrat SemiBold"/>
                <a:sym typeface="Montserrat SemiBold"/>
              </a:rPr>
              <a:t>AGRICULTURE</a:t>
            </a:r>
            <a:r>
              <a:rPr lang="en-GB" sz="1500" b="0" i="0" u="none" strike="noStrike" cap="none" dirty="0">
                <a:solidFill>
                  <a:schemeClr val="dk1"/>
                </a:solidFill>
                <a:latin typeface="Montserrat SemiBold"/>
                <a:ea typeface="Montserrat SemiBold"/>
                <a:cs typeface="Montserrat SemiBold"/>
                <a:sym typeface="Montserrat SemiBold"/>
              </a:rPr>
              <a:t> </a:t>
            </a:r>
            <a:endParaRPr sz="1500" b="0" i="0" u="none" strike="noStrike" cap="none" dirty="0">
              <a:solidFill>
                <a:srgbClr val="202729"/>
              </a:solidFill>
              <a:latin typeface="Montserrat SemiBold"/>
              <a:ea typeface="Montserrat SemiBold"/>
              <a:cs typeface="Montserrat SemiBold"/>
              <a:sym typeface="Montserrat SemiBold"/>
            </a:endParaRPr>
          </a:p>
        </p:txBody>
      </p:sp>
      <p:sp>
        <p:nvSpPr>
          <p:cNvPr id="57" name="Google Shape;57;p1"/>
          <p:cNvSpPr txBox="1"/>
          <p:nvPr/>
        </p:nvSpPr>
        <p:spPr>
          <a:xfrm>
            <a:off x="364538" y="3695833"/>
            <a:ext cx="8520600" cy="4437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0"/>
              </a:spcAft>
              <a:buClr>
                <a:srgbClr val="000000"/>
              </a:buClr>
              <a:buSzPts val="1800"/>
              <a:buFont typeface="Arial"/>
              <a:buNone/>
            </a:pPr>
            <a:r>
              <a:rPr lang="en-GB" sz="1800" b="0" i="0" u="none" strike="noStrike" cap="none" dirty="0">
                <a:solidFill>
                  <a:srgbClr val="202729"/>
                </a:solidFill>
                <a:latin typeface="Montserrat SemiBold"/>
                <a:ea typeface="Montserrat SemiBold"/>
                <a:cs typeface="Montserrat SemiBold"/>
                <a:sym typeface="Montserrat SemiBold"/>
              </a:rPr>
              <a:t>Team Leader Name : EDWIN VIJU</a:t>
            </a:r>
            <a:endParaRPr sz="1800" b="0" i="0" u="none" strike="noStrike" cap="none" dirty="0">
              <a:solidFill>
                <a:srgbClr val="202729"/>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9"/>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99" name="Google Shape;99;p9"/>
          <p:cNvSpPr txBox="1"/>
          <p:nvPr/>
        </p:nvSpPr>
        <p:spPr>
          <a:xfrm>
            <a:off x="311700" y="696600"/>
            <a:ext cx="8520600" cy="7851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Why are these open-source technologies the most appropriate for your solution? (150 words max)</a:t>
            </a:r>
            <a:endParaRPr sz="1500" b="0" i="0" u="none" strike="noStrike" cap="none" dirty="0">
              <a:solidFill>
                <a:srgbClr val="616161"/>
              </a:solidFill>
              <a:latin typeface="Montserrat SemiBold"/>
              <a:ea typeface="Montserrat SemiBold"/>
              <a:cs typeface="Montserrat SemiBold"/>
              <a:sym typeface="Montserrat SemiBold"/>
            </a:endParaRPr>
          </a:p>
        </p:txBody>
      </p:sp>
      <p:sp>
        <p:nvSpPr>
          <p:cNvPr id="2" name="TextBox 1"/>
          <p:cNvSpPr txBox="1"/>
          <p:nvPr/>
        </p:nvSpPr>
        <p:spPr>
          <a:xfrm>
            <a:off x="311700" y="1481700"/>
            <a:ext cx="8236528" cy="3093154"/>
          </a:xfrm>
          <a:prstGeom prst="rect">
            <a:avLst/>
          </a:prstGeom>
          <a:noFill/>
        </p:spPr>
        <p:txBody>
          <a:bodyPr wrap="square" rtlCol="0">
            <a:spAutoFit/>
          </a:bodyPr>
          <a:lstStyle/>
          <a:p>
            <a:pPr algn="just"/>
            <a:r>
              <a:rPr lang="en-GB" sz="1300" dirty="0">
                <a:latin typeface="+mj-lt"/>
              </a:rPr>
              <a:t>These open-source technologies are the most appropriate for our solution as they are cost-effective, lightweight, and optimized for mobile use, addressing technical realities such as unreliable internet and basic smartphones. </a:t>
            </a:r>
          </a:p>
          <a:p>
            <a:pPr algn="just"/>
            <a:endParaRPr lang="en-GB" sz="1300" dirty="0">
              <a:latin typeface="+mj-lt"/>
            </a:endParaRPr>
          </a:p>
          <a:p>
            <a:pPr algn="just"/>
            <a:r>
              <a:rPr lang="en-GB" sz="1300" dirty="0">
                <a:latin typeface="+mj-lt"/>
              </a:rPr>
              <a:t>TensorFlow Lite ensures AI models run smoothly on low-power devices, making them suitable for rural farmers. Teachable Machine simplifies model training, eliminating the need for deep technical expertise.</a:t>
            </a:r>
          </a:p>
          <a:p>
            <a:pPr algn="just"/>
            <a:endParaRPr lang="en-GB" sz="1300" dirty="0">
              <a:latin typeface="+mj-lt"/>
            </a:endParaRPr>
          </a:p>
          <a:p>
            <a:pPr algn="just"/>
            <a:r>
              <a:rPr lang="en-GB" sz="1300" dirty="0">
                <a:latin typeface="+mj-lt"/>
              </a:rPr>
              <a:t>OpenCV allows real-time image processing, helping detect spice quality (colour, size, shape, texture) with minimal computational power. Flutter enables a user-friendly mobile app supporting regional languages, improving accessibility for farmers with limited digital literacy. </a:t>
            </a:r>
          </a:p>
          <a:p>
            <a:pPr algn="just"/>
            <a:endParaRPr lang="en-GB" sz="1300" dirty="0">
              <a:latin typeface="+mj-lt"/>
            </a:endParaRPr>
          </a:p>
          <a:p>
            <a:pPr algn="just"/>
            <a:r>
              <a:rPr lang="en-GB" sz="1300" dirty="0">
                <a:latin typeface="+mj-lt"/>
              </a:rPr>
              <a:t>These tools also address ethical considerations, ensuring transparency in AI predictions while enabling sustainable, community-driven development. By using open-source AI, we reduce costs, enhance scalability, and provide a trustworthy, locally adaptable solution that empowers both farmers and traders in the agricultural ecosystem.</a:t>
            </a:r>
            <a:endParaRPr lang="en-IN" sz="13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0"/>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05" name="Google Shape;105;p10"/>
          <p:cNvSpPr txBox="1"/>
          <p:nvPr/>
        </p:nvSpPr>
        <p:spPr>
          <a:xfrm>
            <a:off x="268200" y="706450"/>
            <a:ext cx="8520600" cy="603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a:solidFill>
                  <a:schemeClr val="dk1"/>
                </a:solidFill>
                <a:latin typeface="Montserrat SemiBold"/>
                <a:ea typeface="Montserrat SemiBold"/>
                <a:cs typeface="Montserrat SemiBold"/>
                <a:sym typeface="Montserrat SemiBold"/>
              </a:rPr>
              <a:t>Describe the Solutions Architecture (500 words)</a:t>
            </a:r>
            <a:endParaRPr sz="1500" b="0" i="0" u="none" strike="noStrike" cap="none">
              <a:solidFill>
                <a:srgbClr val="616161"/>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xmlns="" id="{0BFD0B77-35FD-EEBA-24A1-F4B18564B23A}"/>
              </a:ext>
            </a:extLst>
          </p:cNvPr>
          <p:cNvSpPr txBox="1"/>
          <p:nvPr/>
        </p:nvSpPr>
        <p:spPr>
          <a:xfrm>
            <a:off x="247185" y="1310350"/>
            <a:ext cx="8520600" cy="3308598"/>
          </a:xfrm>
          <a:prstGeom prst="rect">
            <a:avLst/>
          </a:prstGeom>
          <a:noFill/>
        </p:spPr>
        <p:txBody>
          <a:bodyPr wrap="square" rtlCol="0">
            <a:spAutoFit/>
          </a:bodyPr>
          <a:lstStyle/>
          <a:p>
            <a:pPr algn="just">
              <a:buNone/>
            </a:pPr>
            <a:r>
              <a:rPr lang="en-US" sz="1300" dirty="0"/>
              <a:t>Our solution is a mobile application that bridges the gap between farmers and traders by enabling real-time communication, price transparency, and efficient market access. The app features two types of user logins: one for farmers and one for traders (shop owners). Farmers can view real-time updates on spices prices, locate nearby traders, and receive alerts on price changes. Traders, on the other hand, can register their shop, update available stock, and set prices based on quality and demand.</a:t>
            </a:r>
          </a:p>
          <a:p>
            <a:pPr algn="just">
              <a:buNone/>
            </a:pPr>
            <a:endParaRPr lang="en-US" sz="1300" dirty="0"/>
          </a:p>
          <a:p>
            <a:pPr algn="just">
              <a:buNone/>
            </a:pPr>
            <a:r>
              <a:rPr lang="en-US" sz="1300" dirty="0"/>
              <a:t>The app uses a centralized backend to store user data, pricing info, and trade history. It interacts with the frontend (mobile app) using APIs for real-time data exchange. The app can also integrate AI-based</a:t>
            </a:r>
            <a:r>
              <a:rPr lang="en-US" sz="1300" b="1" dirty="0"/>
              <a:t> </a:t>
            </a:r>
            <a:r>
              <a:rPr lang="en-US" sz="1300" dirty="0"/>
              <a:t>price prediction models to forecast future market trends based on past data. Notifications and alerts are sent through push notifications or SMS for areas with low internet availability.</a:t>
            </a:r>
          </a:p>
          <a:p>
            <a:pPr algn="just">
              <a:buNone/>
            </a:pPr>
            <a:endParaRPr lang="en-US" sz="1300" dirty="0"/>
          </a:p>
          <a:p>
            <a:pPr algn="just"/>
            <a:r>
              <a:rPr lang="en-US" sz="1300" dirty="0"/>
              <a:t>Security is managed using OTP-based login and encrypted communication between the app and backend. The entire system can be hosted on cloud platforms for scalability, while essential data is cached on the device to allow offline access. This hybrid design ensures a balance between performance, accessibility, and cost-effectiveness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1"/>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11" name="Google Shape;111;p11"/>
          <p:cNvSpPr txBox="1"/>
          <p:nvPr/>
        </p:nvSpPr>
        <p:spPr>
          <a:xfrm>
            <a:off x="268200" y="706450"/>
            <a:ext cx="8520600" cy="60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Provide a high-level architecture diagram or a use-case diagram of your proposed solution</a:t>
            </a:r>
            <a:endParaRPr sz="1500" b="0" i="0" u="none" strike="noStrike" cap="none" dirty="0">
              <a:solidFill>
                <a:srgbClr val="616161"/>
              </a:solidFill>
              <a:latin typeface="Montserrat SemiBold"/>
              <a:ea typeface="Montserrat SemiBold"/>
              <a:cs typeface="Montserrat SemiBold"/>
              <a:sym typeface="Montserrat SemiBold"/>
            </a:endParaRPr>
          </a:p>
        </p:txBody>
      </p:sp>
      <p:pic>
        <p:nvPicPr>
          <p:cNvPr id="3" name="Picture 2" descr="A computer screen shot of a diagram&#10;&#10;AI-generated content may be incorrect.">
            <a:extLst>
              <a:ext uri="{FF2B5EF4-FFF2-40B4-BE49-F238E27FC236}">
                <a16:creationId xmlns:a16="http://schemas.microsoft.com/office/drawing/2014/main" xmlns="" id="{E1923831-C60A-414F-50B6-2534BAC6FCE3}"/>
              </a:ext>
            </a:extLst>
          </p:cNvPr>
          <p:cNvPicPr>
            <a:picLocks noChangeAspect="1"/>
          </p:cNvPicPr>
          <p:nvPr/>
        </p:nvPicPr>
        <p:blipFill>
          <a:blip r:embed="rId4"/>
          <a:stretch>
            <a:fillRect/>
          </a:stretch>
        </p:blipFill>
        <p:spPr>
          <a:xfrm>
            <a:off x="1431561" y="1310350"/>
            <a:ext cx="6318354" cy="36214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2"/>
          <p:cNvPicPr preferRelativeResize="0"/>
          <p:nvPr/>
        </p:nvPicPr>
        <p:blipFill rotWithShape="1">
          <a:blip r:embed="rId3">
            <a:alphaModFix/>
          </a:blip>
          <a:srcRect/>
          <a:stretch/>
        </p:blipFill>
        <p:spPr>
          <a:xfrm>
            <a:off x="-3" y="0"/>
            <a:ext cx="9144003" cy="5143490"/>
          </a:xfrm>
          <a:prstGeom prst="rect">
            <a:avLst/>
          </a:prstGeom>
          <a:noFill/>
          <a:ln>
            <a:noFill/>
          </a:ln>
        </p:spPr>
      </p:pic>
      <p:sp>
        <p:nvSpPr>
          <p:cNvPr id="117" name="Google Shape;117;p12"/>
          <p:cNvSpPr txBox="1"/>
          <p:nvPr/>
        </p:nvSpPr>
        <p:spPr>
          <a:xfrm>
            <a:off x="124872" y="501212"/>
            <a:ext cx="8520600" cy="553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Please share the wireframes/Mock diagrams of the proposed solution (optional)</a:t>
            </a:r>
            <a:endParaRPr sz="1500" b="0" i="0" u="none" strike="noStrike" cap="none" dirty="0">
              <a:solidFill>
                <a:srgbClr val="616161"/>
              </a:solidFill>
              <a:latin typeface="Montserrat SemiBold"/>
              <a:ea typeface="Montserrat SemiBold"/>
              <a:cs typeface="Montserrat SemiBold"/>
              <a:sym typeface="Montserrat SemiBold"/>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21" y="1413803"/>
            <a:ext cx="66136" cy="360175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189" y="1413803"/>
            <a:ext cx="8920493" cy="3601751"/>
          </a:xfrm>
          <a:prstGeom prst="rect">
            <a:avLst/>
          </a:prstGeom>
        </p:spPr>
      </p:pic>
      <p:cxnSp>
        <p:nvCxnSpPr>
          <p:cNvPr id="8" name="Straight Connector 7"/>
          <p:cNvCxnSpPr/>
          <p:nvPr/>
        </p:nvCxnSpPr>
        <p:spPr>
          <a:xfrm>
            <a:off x="5486400" y="1413803"/>
            <a:ext cx="17795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8736" y="992751"/>
            <a:ext cx="3495822" cy="312840"/>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Mock Diagram For Farmer </a:t>
            </a:r>
            <a:endParaRPr lang="en-I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3"/>
          <p:cNvPicPr preferRelativeResize="0"/>
          <p:nvPr/>
        </p:nvPicPr>
        <p:blipFill rotWithShape="1">
          <a:blip r:embed="rId3">
            <a:alphaModFix/>
          </a:blip>
          <a:srcRect/>
          <a:stretch/>
        </p:blipFill>
        <p:spPr>
          <a:xfrm>
            <a:off x="0" y="10"/>
            <a:ext cx="9144003" cy="5143490"/>
          </a:xfrm>
          <a:prstGeom prst="rect">
            <a:avLst/>
          </a:prstGeom>
          <a:noFill/>
          <a:ln>
            <a:noFill/>
          </a:ln>
        </p:spPr>
      </p:pic>
      <p:sp>
        <p:nvSpPr>
          <p:cNvPr id="2" name="TextBox 1"/>
          <p:cNvSpPr txBox="1"/>
          <p:nvPr/>
        </p:nvSpPr>
        <p:spPr>
          <a:xfrm>
            <a:off x="106142" y="621041"/>
            <a:ext cx="2792437" cy="523220"/>
          </a:xfrm>
          <a:prstGeom prst="rect">
            <a:avLst/>
          </a:prstGeom>
          <a:noFill/>
        </p:spPr>
        <p:txBody>
          <a:bodyPr wrap="square" rtlCol="0">
            <a:spAutoFit/>
          </a:bodyPr>
          <a:lstStyle/>
          <a:p>
            <a:pPr marL="285750" indent="-285750">
              <a:buFont typeface="Arial" panose="020B0604020202020204" pitchFamily="34" charset="0"/>
              <a:buChar char="•"/>
            </a:pPr>
            <a:r>
              <a:rPr lang="en-IN" b="1" dirty="0"/>
              <a:t>Mock Diagram For </a:t>
            </a:r>
            <a:r>
              <a:rPr lang="en-IN" b="1" dirty="0" smtClean="0"/>
              <a:t>Trader </a:t>
            </a:r>
            <a:endParaRPr lang="en-IN" b="1" dirty="0"/>
          </a:p>
          <a:p>
            <a:pPr marL="285750" indent="-285750">
              <a:buFont typeface="Arial" panose="020B0604020202020204" pitchFamily="34" charset="0"/>
              <a:buChar char="•"/>
            </a:pPr>
            <a:endParaRPr lang="en-IN"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286" y="1006549"/>
            <a:ext cx="6761415" cy="3813544"/>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4678" y="1212111"/>
            <a:ext cx="2047651" cy="3607981"/>
          </a:xfrm>
          <a:prstGeom prst="rect">
            <a:avLst/>
          </a:prstGeom>
        </p:spPr>
      </p:pic>
      <p:cxnSp>
        <p:nvCxnSpPr>
          <p:cNvPr id="17" name="Straight Connector 16"/>
          <p:cNvCxnSpPr>
            <a:stCxn id="21" idx="2"/>
          </p:cNvCxnSpPr>
          <p:nvPr/>
        </p:nvCxnSpPr>
        <p:spPr>
          <a:xfrm>
            <a:off x="394949" y="4820092"/>
            <a:ext cx="67014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936" y="1006549"/>
            <a:ext cx="70025" cy="3813543"/>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5227" y="1006548"/>
            <a:ext cx="2317102" cy="208596"/>
          </a:xfrm>
          <a:prstGeom prst="rect">
            <a:avLst/>
          </a:prstGeom>
        </p:spPr>
      </p:pic>
    </p:spTree>
    <p:extLst>
      <p:ext uri="{BB962C8B-B14F-4D97-AF65-F5344CB8AC3E}">
        <p14:creationId xmlns:p14="http://schemas.microsoft.com/office/powerpoint/2010/main" val="276349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3"/>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23" name="Google Shape;123;p13"/>
          <p:cNvSpPr txBox="1"/>
          <p:nvPr/>
        </p:nvSpPr>
        <p:spPr>
          <a:xfrm>
            <a:off x="311700" y="716275"/>
            <a:ext cx="8520600" cy="8058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a:solidFill>
                  <a:schemeClr val="dk1"/>
                </a:solidFill>
                <a:latin typeface="Montserrat SemiBold"/>
                <a:ea typeface="Montserrat SemiBold"/>
                <a:cs typeface="Montserrat SemiBold"/>
                <a:sym typeface="Montserrat SemiBold"/>
              </a:rPr>
              <a:t>What datasets will your solution use? Are they publicly available, synthetic, or user-generated?</a:t>
            </a:r>
            <a:endParaRPr sz="1500" b="0" i="0" u="none" strike="noStrike" cap="none">
              <a:solidFill>
                <a:srgbClr val="616161"/>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xmlns="" id="{15109E34-6A4F-4307-0214-3E4BB1329DB8}"/>
              </a:ext>
            </a:extLst>
          </p:cNvPr>
          <p:cNvSpPr txBox="1"/>
          <p:nvPr/>
        </p:nvSpPr>
        <p:spPr>
          <a:xfrm>
            <a:off x="311700" y="1789426"/>
            <a:ext cx="8520600" cy="2708434"/>
          </a:xfrm>
          <a:prstGeom prst="rect">
            <a:avLst/>
          </a:prstGeom>
          <a:noFill/>
        </p:spPr>
        <p:txBody>
          <a:bodyPr wrap="square" rtlCol="0">
            <a:spAutoFit/>
          </a:bodyPr>
          <a:lstStyle/>
          <a:p>
            <a:pPr algn="just">
              <a:buNone/>
            </a:pPr>
            <a:r>
              <a:rPr lang="en-US" sz="1300" dirty="0"/>
              <a:t>The solution will use a combination of three types of datasets:</a:t>
            </a:r>
          </a:p>
          <a:p>
            <a:pPr algn="just">
              <a:buNone/>
            </a:pPr>
            <a:endParaRPr lang="en-US" sz="1300" dirty="0"/>
          </a:p>
          <a:p>
            <a:pPr algn="just">
              <a:buNone/>
            </a:pPr>
            <a:endParaRPr lang="en-US" sz="1300" dirty="0"/>
          </a:p>
          <a:p>
            <a:pPr algn="just">
              <a:buFont typeface="Arial" panose="020B0604020202020204" pitchFamily="34" charset="0"/>
              <a:buChar char="•"/>
            </a:pPr>
            <a:r>
              <a:rPr lang="en-US" sz="1300" b="1" dirty="0"/>
              <a:t> Publicly available datasets </a:t>
            </a:r>
            <a:r>
              <a:rPr lang="en-US" sz="1300" dirty="0"/>
              <a:t>: Government databases or APIs that provide real-time spices price updates.</a:t>
            </a:r>
          </a:p>
          <a:p>
            <a:pPr algn="just">
              <a:buFont typeface="Arial" panose="020B0604020202020204" pitchFamily="34" charset="0"/>
              <a:buChar char="•"/>
            </a:pPr>
            <a:endParaRPr lang="en-US" sz="1300" b="1" dirty="0"/>
          </a:p>
          <a:p>
            <a:pPr algn="just">
              <a:buFont typeface="Arial" panose="020B0604020202020204" pitchFamily="34" charset="0"/>
              <a:buChar char="•"/>
            </a:pPr>
            <a:r>
              <a:rPr lang="en-US" sz="1300" b="1" dirty="0"/>
              <a:t> User-generated data </a:t>
            </a:r>
            <a:r>
              <a:rPr lang="en-US" sz="1300" dirty="0"/>
              <a:t>: Traders update their own prices, stock info, and shop location through the app.</a:t>
            </a:r>
          </a:p>
          <a:p>
            <a:pPr algn="just">
              <a:buFont typeface="Arial" panose="020B0604020202020204" pitchFamily="34" charset="0"/>
              <a:buChar char="•"/>
            </a:pPr>
            <a:endParaRPr lang="en-US" sz="1300" b="1" dirty="0"/>
          </a:p>
          <a:p>
            <a:pPr algn="just">
              <a:buFont typeface="Arial" panose="020B0604020202020204" pitchFamily="34" charset="0"/>
              <a:buChar char="•"/>
            </a:pPr>
            <a:r>
              <a:rPr lang="en-US" sz="1300" b="1" dirty="0"/>
              <a:t> Synthetic data </a:t>
            </a:r>
            <a:r>
              <a:rPr lang="en-US" sz="1300" dirty="0"/>
              <a:t>: Used during the development and training of the AI model for price prediction , especially when real-world data is limited or inconsistent.</a:t>
            </a:r>
          </a:p>
          <a:p>
            <a:pPr algn="just">
              <a:buFont typeface="Arial" panose="020B0604020202020204" pitchFamily="34" charset="0"/>
              <a:buChar char="•"/>
            </a:pPr>
            <a:endParaRPr lang="en-US" sz="1300" dirty="0"/>
          </a:p>
          <a:p>
            <a:pPr algn="just"/>
            <a:r>
              <a:rPr lang="en-US" sz="1300" dirty="0"/>
              <a:t>This combination ensures that the system remains accurate, responsive, and adaptable to real-world market conditions.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29" name="Google Shape;129;p15"/>
          <p:cNvSpPr txBox="1"/>
          <p:nvPr/>
        </p:nvSpPr>
        <p:spPr>
          <a:xfrm>
            <a:off x="311700" y="716275"/>
            <a:ext cx="8520600" cy="9570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a:solidFill>
                  <a:schemeClr val="dk1"/>
                </a:solidFill>
                <a:latin typeface="Montserrat SemiBold"/>
                <a:ea typeface="Montserrat SemiBold"/>
                <a:cs typeface="Montserrat SemiBold"/>
                <a:sym typeface="Montserrat SemiBold"/>
              </a:rPr>
              <a:t>Does your solution require cloud-based computation, or can it work with on-device processing? If cloud-based, how do you plan to address connectivity challenges and cost constraints?</a:t>
            </a:r>
            <a:endParaRPr sz="1500" b="0" i="0" u="none" strike="noStrike" cap="none">
              <a:solidFill>
                <a:srgbClr val="616161"/>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xmlns="" id="{E62A4124-A9D2-EE4A-CF46-547CDA0DA9AF}"/>
              </a:ext>
            </a:extLst>
          </p:cNvPr>
          <p:cNvSpPr txBox="1"/>
          <p:nvPr/>
        </p:nvSpPr>
        <p:spPr>
          <a:xfrm>
            <a:off x="311700" y="1853157"/>
            <a:ext cx="8520600" cy="2708434"/>
          </a:xfrm>
          <a:prstGeom prst="rect">
            <a:avLst/>
          </a:prstGeom>
          <a:noFill/>
        </p:spPr>
        <p:txBody>
          <a:bodyPr wrap="square" rtlCol="0">
            <a:spAutoFit/>
          </a:bodyPr>
          <a:lstStyle/>
          <a:p>
            <a:pPr algn="just">
              <a:buNone/>
            </a:pPr>
            <a:r>
              <a:rPr lang="en-US" sz="1300" dirty="0"/>
              <a:t>The solution uses both cloud-based and on-device processing: </a:t>
            </a:r>
          </a:p>
          <a:p>
            <a:pPr algn="just">
              <a:buNone/>
            </a:pPr>
            <a:endParaRPr lang="en-US" sz="1300" dirty="0"/>
          </a:p>
          <a:p>
            <a:pPr algn="just">
              <a:buNone/>
            </a:pPr>
            <a:endParaRPr lang="en-US" sz="1300" dirty="0"/>
          </a:p>
          <a:p>
            <a:pPr algn="just">
              <a:buFont typeface="Arial" panose="020B0604020202020204" pitchFamily="34" charset="0"/>
              <a:buChar char="•"/>
            </a:pPr>
            <a:r>
              <a:rPr lang="en-US" sz="1300" b="1" dirty="0"/>
              <a:t> Cloud-based </a:t>
            </a:r>
            <a:r>
              <a:rPr lang="en-US" sz="1300" dirty="0"/>
              <a:t>: Required for syncing data, AI-based price prediction, user authentication, and maintaining a central database.</a:t>
            </a:r>
          </a:p>
          <a:p>
            <a:pPr algn="just">
              <a:buFont typeface="Arial" panose="020B0604020202020204" pitchFamily="34" charset="0"/>
              <a:buChar char="•"/>
            </a:pPr>
            <a:endParaRPr lang="en-US" sz="1300" b="1" dirty="0"/>
          </a:p>
          <a:p>
            <a:pPr algn="just">
              <a:buFont typeface="Arial" panose="020B0604020202020204" pitchFamily="34" charset="0"/>
              <a:buChar char="•"/>
            </a:pPr>
            <a:r>
              <a:rPr lang="en-US" sz="1300" b="1" dirty="0"/>
              <a:t> On-device </a:t>
            </a:r>
            <a:r>
              <a:rPr lang="en-US" sz="1300" dirty="0"/>
              <a:t>: Stores the most recent price data locally, allowing farmers to access the app offline in areas with poor or no internet.</a:t>
            </a:r>
          </a:p>
          <a:p>
            <a:pPr algn="just"/>
            <a:endParaRPr lang="en-US" sz="1300" dirty="0"/>
          </a:p>
          <a:p>
            <a:pPr algn="just"/>
            <a:r>
              <a:rPr lang="en-US" sz="1300" dirty="0"/>
              <a:t>To deal with connectivity challenges, the app includes a local caching system, ensuring usability even when offline. For cost constraints, the app will be hosted using budget-friendly cloud services such as Firebase, AWS Free Tier, or Google Cloud for Startups, which offer reliable services at low or no cost during early stages.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7"/>
          <p:cNvPicPr preferRelativeResize="0"/>
          <p:nvPr/>
        </p:nvPicPr>
        <p:blipFill rotWithShape="1">
          <a:blip r:embed="rId3">
            <a:alphaModFix/>
          </a:blip>
          <a:srcRect/>
          <a:stretch/>
        </p:blipFill>
        <p:spPr>
          <a:xfrm>
            <a:off x="0" y="0"/>
            <a:ext cx="9144003"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3"/>
          <p:cNvPicPr preferRelativeResize="0"/>
          <p:nvPr/>
        </p:nvPicPr>
        <p:blipFill rotWithShape="1">
          <a:blip r:embed="rId3">
            <a:alphaModFix/>
          </a:blip>
          <a:srcRect/>
          <a:stretch/>
        </p:blipFill>
        <p:spPr>
          <a:xfrm>
            <a:off x="-3" y="10"/>
            <a:ext cx="9144003" cy="5143490"/>
          </a:xfrm>
          <a:prstGeom prst="rect">
            <a:avLst/>
          </a:prstGeom>
          <a:noFill/>
          <a:ln>
            <a:noFill/>
          </a:ln>
        </p:spPr>
      </p:pic>
      <p:sp>
        <p:nvSpPr>
          <p:cNvPr id="63" name="Google Shape;63;p3"/>
          <p:cNvSpPr txBox="1"/>
          <p:nvPr/>
        </p:nvSpPr>
        <p:spPr>
          <a:xfrm>
            <a:off x="263209" y="607241"/>
            <a:ext cx="8517600" cy="46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What is the problem you are solving? (50 words max)</a:t>
            </a:r>
            <a:endParaRPr sz="1500" b="0" i="0" u="none" strike="noStrike" cap="none" dirty="0">
              <a:solidFill>
                <a:srgbClr val="616161"/>
              </a:solidFill>
              <a:latin typeface="Montserrat SemiBold"/>
              <a:ea typeface="Montserrat SemiBold"/>
              <a:cs typeface="Montserrat SemiBold"/>
              <a:sym typeface="Montserrat SemiBold"/>
            </a:endParaRPr>
          </a:p>
        </p:txBody>
      </p:sp>
      <p:sp>
        <p:nvSpPr>
          <p:cNvPr id="3" name="TextBox 2">
            <a:extLst>
              <a:ext uri="{FF2B5EF4-FFF2-40B4-BE49-F238E27FC236}">
                <a16:creationId xmlns:a16="http://schemas.microsoft.com/office/drawing/2014/main" xmlns="" id="{E86BF56B-C9EF-908D-162E-90940674D2F6}"/>
              </a:ext>
            </a:extLst>
          </p:cNvPr>
          <p:cNvSpPr txBox="1"/>
          <p:nvPr/>
        </p:nvSpPr>
        <p:spPr>
          <a:xfrm>
            <a:off x="263209" y="1073141"/>
            <a:ext cx="7833529" cy="892552"/>
          </a:xfrm>
          <a:prstGeom prst="rect">
            <a:avLst/>
          </a:prstGeom>
          <a:noFill/>
        </p:spPr>
        <p:txBody>
          <a:bodyPr wrap="square">
            <a:spAutoFit/>
          </a:bodyPr>
          <a:lstStyle/>
          <a:p>
            <a:pPr algn="just"/>
            <a:r>
              <a:rPr lang="en-US" sz="1300" dirty="0"/>
              <a:t>We are solving the problem of price transparency and market access for farmers by creating an app that connects them with traders.</a:t>
            </a:r>
          </a:p>
          <a:p>
            <a:pPr algn="just"/>
            <a:r>
              <a:rPr lang="en-US" sz="1300" dirty="0"/>
              <a:t>Using AI tools, we address disputes from unclear quality standards and equip farmers and traders  with simple, accurate ways to assess spice quality before trade—ensuring fair pricing and trust.</a:t>
            </a:r>
            <a:endParaRPr lang="en-IN"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4"/>
          <p:cNvPicPr preferRelativeResize="0"/>
          <p:nvPr/>
        </p:nvPicPr>
        <p:blipFill rotWithShape="1">
          <a:blip r:embed="rId3">
            <a:alphaModFix/>
          </a:blip>
          <a:srcRect/>
          <a:stretch/>
        </p:blipFill>
        <p:spPr>
          <a:xfrm>
            <a:off x="-3" y="0"/>
            <a:ext cx="9144003" cy="5143500"/>
          </a:xfrm>
          <a:prstGeom prst="rect">
            <a:avLst/>
          </a:prstGeom>
          <a:noFill/>
          <a:ln>
            <a:noFill/>
          </a:ln>
        </p:spPr>
      </p:pic>
      <p:sp>
        <p:nvSpPr>
          <p:cNvPr id="69" name="Google Shape;69;p4"/>
          <p:cNvSpPr txBox="1"/>
          <p:nvPr/>
        </p:nvSpPr>
        <p:spPr>
          <a:xfrm>
            <a:off x="197400" y="484111"/>
            <a:ext cx="8517600" cy="46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None/>
            </a:pPr>
            <a:r>
              <a:rPr lang="en-GB" sz="1300" b="0" i="0" u="none" strike="noStrike" cap="none" dirty="0">
                <a:solidFill>
                  <a:schemeClr val="dk1"/>
                </a:solidFill>
                <a:latin typeface="Montserrat SemiBold"/>
                <a:ea typeface="Montserrat SemiBold"/>
                <a:cs typeface="Montserrat SemiBold"/>
                <a:sym typeface="Montserrat SemiBold"/>
              </a:rPr>
              <a:t>Describe your solution. How different is it from any of the other existing ideas? How will it be able to solve the problem? USP of the proposed solution? What is the intended impact of your solution (max 350 words).</a:t>
            </a:r>
            <a:endParaRPr sz="1300" b="0" i="0" u="none" strike="noStrike" cap="none" dirty="0">
              <a:solidFill>
                <a:schemeClr val="dk1"/>
              </a:solidFill>
              <a:latin typeface="Montserrat SemiBold"/>
              <a:ea typeface="Montserrat SemiBold"/>
              <a:cs typeface="Montserrat SemiBold"/>
              <a:sym typeface="Montserrat SemiBold"/>
            </a:endParaRPr>
          </a:p>
        </p:txBody>
      </p:sp>
      <p:sp>
        <p:nvSpPr>
          <p:cNvPr id="5" name="TextBox 4">
            <a:extLst>
              <a:ext uri="{FF2B5EF4-FFF2-40B4-BE49-F238E27FC236}">
                <a16:creationId xmlns:a16="http://schemas.microsoft.com/office/drawing/2014/main" xmlns="" id="{85E299EC-E874-3DEE-71F9-8CE472F36609}"/>
              </a:ext>
            </a:extLst>
          </p:cNvPr>
          <p:cNvSpPr txBox="1"/>
          <p:nvPr/>
        </p:nvSpPr>
        <p:spPr>
          <a:xfrm>
            <a:off x="197400" y="1281946"/>
            <a:ext cx="9027172" cy="3785652"/>
          </a:xfrm>
          <a:prstGeom prst="rect">
            <a:avLst/>
          </a:prstGeom>
          <a:noFill/>
        </p:spPr>
        <p:txBody>
          <a:bodyPr wrap="square">
            <a:spAutoFit/>
          </a:bodyPr>
          <a:lstStyle/>
          <a:p>
            <a:pPr algn="just">
              <a:buNone/>
            </a:pPr>
            <a:r>
              <a:rPr lang="en-US" sz="1200" dirty="0"/>
              <a:t>Our proposed solution is a mobile application designed to bridge the gap between farmers and traders by providing real-time price updates, shop locations, and quality-based pricing for spices. The app will have two main user logins:</a:t>
            </a:r>
          </a:p>
          <a:p>
            <a:pPr algn="just">
              <a:buNone/>
            </a:pPr>
            <a:endParaRPr lang="en-US" sz="1200" dirty="0"/>
          </a:p>
          <a:p>
            <a:pPr algn="just">
              <a:buFont typeface="+mj-lt"/>
              <a:buAutoNum type="arabicPeriod"/>
            </a:pPr>
            <a:r>
              <a:rPr lang="en-US" sz="1200" b="1" i="1" dirty="0"/>
              <a:t> Traders (Shop Owners):</a:t>
            </a:r>
            <a:r>
              <a:rPr lang="en-US" sz="1200" i="1" dirty="0"/>
              <a:t> </a:t>
            </a:r>
            <a:r>
              <a:rPr lang="en-US" sz="1200" dirty="0"/>
              <a:t>Traders can register their shops, update daily prices and available stock, and categorize products into High, Average, and Low Quality.</a:t>
            </a:r>
          </a:p>
          <a:p>
            <a:pPr algn="just">
              <a:buFont typeface="+mj-lt"/>
              <a:buAutoNum type="arabicPeriod"/>
            </a:pPr>
            <a:endParaRPr lang="en-US" sz="1200" b="1" dirty="0"/>
          </a:p>
          <a:p>
            <a:pPr algn="just">
              <a:buFont typeface="+mj-lt"/>
              <a:buAutoNum type="arabicPeriod"/>
            </a:pPr>
            <a:r>
              <a:rPr lang="en-US" sz="1200" b="1" i="1" dirty="0"/>
              <a:t> Farmers (Customers):</a:t>
            </a:r>
            <a:r>
              <a:rPr lang="en-US" sz="1200" i="1" dirty="0"/>
              <a:t> </a:t>
            </a:r>
            <a:r>
              <a:rPr lang="en-US" sz="1200" dirty="0"/>
              <a:t>Farmers can log in with their details and location, compare prices from nearby traders or specific locations, select product quality, and book slots for selling their produce.</a:t>
            </a:r>
          </a:p>
          <a:p>
            <a:pPr algn="just">
              <a:buNone/>
            </a:pPr>
            <a:r>
              <a:rPr lang="en-US" sz="1200" dirty="0"/>
              <a:t>Additionally, an AI-based quality detection feature will help assess the quality of spices, ensuring fair pricing.</a:t>
            </a:r>
          </a:p>
          <a:p>
            <a:pPr algn="just">
              <a:buNone/>
            </a:pPr>
            <a:endParaRPr lang="en-US" sz="1200" b="1" u="sng" dirty="0"/>
          </a:p>
          <a:p>
            <a:pPr algn="just">
              <a:buNone/>
            </a:pPr>
            <a:r>
              <a:rPr lang="en-US" sz="1200" b="1" u="sng" dirty="0"/>
              <a:t>Differentiation from Existing Solutions</a:t>
            </a:r>
          </a:p>
          <a:p>
            <a:pPr algn="just">
              <a:buNone/>
            </a:pPr>
            <a:endParaRPr lang="en-US" sz="1200" b="1" dirty="0"/>
          </a:p>
          <a:p>
            <a:pPr algn="just">
              <a:buFont typeface="Arial" panose="020B0604020202020204" pitchFamily="34" charset="0"/>
              <a:buChar char="•"/>
            </a:pPr>
            <a:r>
              <a:rPr lang="en-US" sz="1200" dirty="0"/>
              <a:t> Unlike other platforms that only provide market prices, our app connects farmers directly with registered traders for real-time price negotiation.</a:t>
            </a:r>
          </a:p>
          <a:p>
            <a:pPr algn="just">
              <a:buFont typeface="Arial" panose="020B0604020202020204" pitchFamily="34" charset="0"/>
              <a:buChar char="•"/>
            </a:pPr>
            <a:endParaRPr lang="en-US" sz="1200" dirty="0"/>
          </a:p>
          <a:p>
            <a:pPr algn="just">
              <a:buFont typeface="Arial" panose="020B0604020202020204" pitchFamily="34" charset="0"/>
              <a:buChar char="•"/>
            </a:pPr>
            <a:r>
              <a:rPr lang="en-US" sz="1200" dirty="0"/>
              <a:t> The quality-based pricing feature allows traders to set prices based on produce quality, giving farmers better options.</a:t>
            </a:r>
          </a:p>
          <a:p>
            <a:pPr algn="just">
              <a:buFont typeface="Arial" panose="020B0604020202020204" pitchFamily="34" charset="0"/>
              <a:buChar char="•"/>
            </a:pPr>
            <a:endParaRPr lang="en-US" sz="1200" dirty="0"/>
          </a:p>
          <a:p>
            <a:pPr algn="just">
              <a:buFont typeface="Arial" panose="020B0604020202020204" pitchFamily="34" charset="0"/>
              <a:buChar char="•"/>
            </a:pPr>
            <a:r>
              <a:rPr lang="en-US" sz="1200" dirty="0"/>
              <a:t> The AI-driven quality detection tool provides objective quality assessments, reducing disputes and ensuring transparency.</a:t>
            </a:r>
          </a:p>
          <a:p>
            <a:pPr algn="just">
              <a:buFont typeface="Arial" panose="020B0604020202020204" pitchFamily="34" charset="0"/>
              <a:buChar char="•"/>
            </a:pPr>
            <a:endParaRPr lang="en-US" sz="1200" dirty="0"/>
          </a:p>
          <a:p>
            <a:pPr algn="just">
              <a:buFont typeface="Arial" panose="020B0604020202020204" pitchFamily="34" charset="0"/>
              <a:buChar char="•"/>
            </a:pPr>
            <a:r>
              <a:rPr lang="en-US" sz="1200" dirty="0"/>
              <a:t> Farmers can pre-book slots for selling their spices, optimizing their sales and reducing wastage.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F61E0CF-72FF-BE95-E590-462CE32B9C78}"/>
              </a:ext>
            </a:extLst>
          </p:cNvPr>
          <p:cNvSpPr txBox="1"/>
          <p:nvPr/>
        </p:nvSpPr>
        <p:spPr>
          <a:xfrm>
            <a:off x="163938" y="69139"/>
            <a:ext cx="8588460" cy="5093702"/>
          </a:xfrm>
          <a:prstGeom prst="rect">
            <a:avLst/>
          </a:prstGeom>
          <a:noFill/>
        </p:spPr>
        <p:txBody>
          <a:bodyPr wrap="square">
            <a:spAutoFit/>
          </a:bodyPr>
          <a:lstStyle/>
          <a:p>
            <a:pPr algn="just">
              <a:buNone/>
            </a:pPr>
            <a:r>
              <a:rPr lang="en-US" sz="1300" b="1" u="sng" dirty="0"/>
              <a:t>How It Solves the Problem</a:t>
            </a:r>
          </a:p>
          <a:p>
            <a:pPr algn="just">
              <a:buNone/>
            </a:pPr>
            <a:endParaRPr lang="en-US" sz="1300" b="1" u="sng" dirty="0"/>
          </a:p>
          <a:p>
            <a:pPr algn="just">
              <a:buFont typeface="Arial" panose="020B0604020202020204" pitchFamily="34" charset="0"/>
              <a:buChar char="•"/>
            </a:pPr>
            <a:r>
              <a:rPr lang="en-US" sz="1300" b="1" dirty="0"/>
              <a:t> </a:t>
            </a:r>
            <a:r>
              <a:rPr lang="en-US" sz="1300" b="1" i="1" dirty="0"/>
              <a:t>Price Transparency</a:t>
            </a:r>
            <a:r>
              <a:rPr lang="en-US" sz="1300" b="1" dirty="0"/>
              <a:t>:</a:t>
            </a:r>
            <a:r>
              <a:rPr lang="en-US" sz="1300" dirty="0"/>
              <a:t> Farmers can see daily price variations across multiple shops, preventing them from being exploited by middlemen.</a:t>
            </a:r>
          </a:p>
          <a:p>
            <a:pPr algn="just">
              <a:buFont typeface="Arial" panose="020B0604020202020204" pitchFamily="34" charset="0"/>
              <a:buChar char="•"/>
            </a:pPr>
            <a:endParaRPr lang="en-US" sz="1300" b="1" dirty="0"/>
          </a:p>
          <a:p>
            <a:pPr algn="just">
              <a:buFont typeface="Arial" panose="020B0604020202020204" pitchFamily="34" charset="0"/>
              <a:buChar char="•"/>
            </a:pPr>
            <a:r>
              <a:rPr lang="en-US" sz="1300" b="1" dirty="0"/>
              <a:t> </a:t>
            </a:r>
            <a:r>
              <a:rPr lang="en-US" sz="1300" b="1" i="1" dirty="0"/>
              <a:t>Market Access</a:t>
            </a:r>
            <a:r>
              <a:rPr lang="en-US" sz="1300" b="1" dirty="0"/>
              <a:t>:</a:t>
            </a:r>
            <a:r>
              <a:rPr lang="en-US" sz="1300" dirty="0"/>
              <a:t> Direct connectivity between farmers and traders increases fair trade opportunities.</a:t>
            </a:r>
          </a:p>
          <a:p>
            <a:pPr algn="just"/>
            <a:endParaRPr lang="en-US" sz="1300" b="1" dirty="0"/>
          </a:p>
          <a:p>
            <a:pPr algn="just">
              <a:buFont typeface="Arial" panose="020B0604020202020204" pitchFamily="34" charset="0"/>
              <a:buChar char="•"/>
            </a:pPr>
            <a:r>
              <a:rPr lang="en-US" sz="1300" b="1" dirty="0"/>
              <a:t> </a:t>
            </a:r>
            <a:r>
              <a:rPr lang="en-US" sz="1300" b="1" i="1" dirty="0"/>
              <a:t>Better Planning</a:t>
            </a:r>
            <a:r>
              <a:rPr lang="en-US" sz="1300" b="1" dirty="0"/>
              <a:t>:</a:t>
            </a:r>
            <a:r>
              <a:rPr lang="en-US" sz="1300" dirty="0"/>
              <a:t> Traders can update the quantity they need, helping farmers plan their sales efficiently.</a:t>
            </a:r>
          </a:p>
          <a:p>
            <a:pPr algn="just">
              <a:buFont typeface="Arial" panose="020B0604020202020204" pitchFamily="34" charset="0"/>
              <a:buChar char="•"/>
            </a:pPr>
            <a:endParaRPr lang="en-US" sz="1300" b="1" dirty="0"/>
          </a:p>
          <a:p>
            <a:pPr algn="just">
              <a:buFont typeface="Arial" panose="020B0604020202020204" pitchFamily="34" charset="0"/>
              <a:buChar char="•"/>
            </a:pPr>
            <a:r>
              <a:rPr lang="en-US" sz="1300" b="1" dirty="0"/>
              <a:t> </a:t>
            </a:r>
            <a:r>
              <a:rPr lang="en-US" sz="1300" b="1" i="1" dirty="0"/>
              <a:t>Quality Assurance</a:t>
            </a:r>
            <a:r>
              <a:rPr lang="en-US" sz="1300" b="1" dirty="0"/>
              <a:t>:</a:t>
            </a:r>
            <a:r>
              <a:rPr lang="en-US" sz="1300" dirty="0"/>
              <a:t> AI-powered quality checks promote fair pricing and reduce uncertainty in trade.</a:t>
            </a:r>
          </a:p>
          <a:p>
            <a:pPr algn="just">
              <a:buNone/>
            </a:pPr>
            <a:endParaRPr lang="en-US" sz="1300" b="1" dirty="0"/>
          </a:p>
          <a:p>
            <a:pPr algn="just">
              <a:buNone/>
            </a:pPr>
            <a:r>
              <a:rPr lang="en-US" sz="1300" b="1" u="sng" dirty="0"/>
              <a:t>Unique Selling Proposition (USP)</a:t>
            </a:r>
          </a:p>
          <a:p>
            <a:pPr algn="just">
              <a:buFont typeface="Arial" panose="020B0604020202020204" pitchFamily="34" charset="0"/>
              <a:buChar char="•"/>
            </a:pPr>
            <a:endParaRPr lang="en-US" sz="1300" b="1" dirty="0"/>
          </a:p>
          <a:p>
            <a:pPr algn="just">
              <a:buFont typeface="Arial" panose="020B0604020202020204" pitchFamily="34" charset="0"/>
              <a:buChar char="•"/>
            </a:pPr>
            <a:r>
              <a:rPr lang="en-US" sz="1300" dirty="0"/>
              <a:t> Real-time price updates from multiple traders instead of just government or market rates.</a:t>
            </a:r>
          </a:p>
          <a:p>
            <a:pPr algn="just">
              <a:buFont typeface="Arial" panose="020B0604020202020204" pitchFamily="34" charset="0"/>
              <a:buChar char="•"/>
            </a:pPr>
            <a:endParaRPr lang="en-US" sz="1300" b="1" dirty="0"/>
          </a:p>
          <a:p>
            <a:pPr algn="just">
              <a:buFont typeface="Arial" panose="020B0604020202020204" pitchFamily="34" charset="0"/>
              <a:buChar char="•"/>
            </a:pPr>
            <a:r>
              <a:rPr lang="en-US" sz="1300" b="1" dirty="0"/>
              <a:t> </a:t>
            </a:r>
            <a:r>
              <a:rPr lang="en-US" sz="1300" dirty="0"/>
              <a:t>AI-driven quality detection to ensure objective pricing.</a:t>
            </a:r>
          </a:p>
          <a:p>
            <a:pPr algn="just">
              <a:buFont typeface="Arial" panose="020B0604020202020204" pitchFamily="34" charset="0"/>
              <a:buChar char="•"/>
            </a:pPr>
            <a:endParaRPr lang="en-US" sz="1300" b="1" dirty="0"/>
          </a:p>
          <a:p>
            <a:pPr algn="just">
              <a:buFont typeface="Arial" panose="020B0604020202020204" pitchFamily="34" charset="0"/>
              <a:buChar char="•"/>
            </a:pPr>
            <a:r>
              <a:rPr lang="en-US" sz="1300" b="1" dirty="0"/>
              <a:t> </a:t>
            </a:r>
            <a:r>
              <a:rPr lang="en-US" sz="1300" dirty="0"/>
              <a:t>Location-based shop listings and pre-booking feature to streamline transactions.</a:t>
            </a:r>
          </a:p>
          <a:p>
            <a:pPr algn="just">
              <a:buNone/>
            </a:pPr>
            <a:endParaRPr lang="en-US" sz="1300" b="1" dirty="0"/>
          </a:p>
          <a:p>
            <a:pPr algn="just">
              <a:buNone/>
            </a:pPr>
            <a:r>
              <a:rPr lang="en-US" sz="1300" b="1" u="sng" dirty="0"/>
              <a:t>Intended Impact</a:t>
            </a:r>
          </a:p>
          <a:p>
            <a:pPr algn="just"/>
            <a:endParaRPr lang="en-US" sz="1300" dirty="0"/>
          </a:p>
          <a:p>
            <a:pPr algn="just"/>
            <a:r>
              <a:rPr lang="en-US" sz="1300" dirty="0"/>
              <a:t>This solution aims to empower farmers with accurate market information, increase fair trade opportunities, and enhance efficiency in agricultural commerce. By reducing middlemen exploitation and improving pricing transparency, it will lead to better earnings for farmers and more efficient procurement for traders, ultimately benefiting the entire agricultural supply chain.</a:t>
            </a:r>
          </a:p>
        </p:txBody>
      </p:sp>
    </p:spTree>
    <p:extLst>
      <p:ext uri="{BB962C8B-B14F-4D97-AF65-F5344CB8AC3E}">
        <p14:creationId xmlns:p14="http://schemas.microsoft.com/office/powerpoint/2010/main" val="326015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5"/>
          <p:cNvPicPr preferRelativeResize="0"/>
          <p:nvPr/>
        </p:nvPicPr>
        <p:blipFill rotWithShape="1">
          <a:blip r:embed="rId3">
            <a:alphaModFix/>
          </a:blip>
          <a:srcRect/>
          <a:stretch/>
        </p:blipFill>
        <p:spPr>
          <a:xfrm>
            <a:off x="-3" y="0"/>
            <a:ext cx="9144003" cy="5143490"/>
          </a:xfrm>
          <a:prstGeom prst="rect">
            <a:avLst/>
          </a:prstGeom>
          <a:noFill/>
          <a:ln>
            <a:noFill/>
          </a:ln>
        </p:spPr>
      </p:pic>
      <p:sp>
        <p:nvSpPr>
          <p:cNvPr id="75" name="Google Shape;75;p5"/>
          <p:cNvSpPr txBox="1"/>
          <p:nvPr/>
        </p:nvSpPr>
        <p:spPr>
          <a:xfrm>
            <a:off x="311700" y="747400"/>
            <a:ext cx="8520600" cy="9663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Who is the primary user of your solution, and explain how your solution will leverage open-source AI to address the aspects mentioned in the </a:t>
            </a:r>
            <a:r>
              <a:rPr lang="en-GB" sz="1500" b="0" i="0" u="sng" strike="noStrike" cap="none" dirty="0">
                <a:solidFill>
                  <a:schemeClr val="hlink"/>
                </a:solidFill>
                <a:latin typeface="Montserrat SemiBold"/>
                <a:ea typeface="Montserrat SemiBold"/>
                <a:cs typeface="Montserrat SemiBold"/>
                <a:sym typeface="Montserrat SemiBold"/>
                <a:hlinkClick r:id="rId4"/>
              </a:rPr>
              <a:t>Key Design Guidelines</a:t>
            </a:r>
            <a:r>
              <a:rPr lang="en-GB" sz="1500" b="0" i="0" u="none" strike="noStrike" cap="none" dirty="0">
                <a:solidFill>
                  <a:schemeClr val="dk1"/>
                </a:solidFill>
                <a:latin typeface="Montserrat SemiBold"/>
                <a:ea typeface="Montserrat SemiBold"/>
                <a:cs typeface="Montserrat SemiBold"/>
                <a:sym typeface="Montserrat SemiBold"/>
              </a:rPr>
              <a:t> (max 200 words).</a:t>
            </a:r>
            <a:endParaRPr sz="1500" b="0" i="0" u="none" strike="noStrike" cap="none" dirty="0">
              <a:solidFill>
                <a:srgbClr val="616161"/>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xmlns="" id="{92AFFE5A-729A-390F-CCEE-097EC6862E23}"/>
              </a:ext>
            </a:extLst>
          </p:cNvPr>
          <p:cNvSpPr txBox="1"/>
          <p:nvPr/>
        </p:nvSpPr>
        <p:spPr>
          <a:xfrm>
            <a:off x="311700" y="1775791"/>
            <a:ext cx="8520600" cy="2723823"/>
          </a:xfrm>
          <a:prstGeom prst="rect">
            <a:avLst/>
          </a:prstGeom>
          <a:noFill/>
        </p:spPr>
        <p:txBody>
          <a:bodyPr wrap="square" rtlCol="0">
            <a:spAutoFit/>
          </a:bodyPr>
          <a:lstStyle/>
          <a:p>
            <a:pPr algn="just"/>
            <a:r>
              <a:rPr lang="en-IN" sz="1300" b="1" u="sng" dirty="0"/>
              <a:t>Primary User:</a:t>
            </a:r>
          </a:p>
          <a:p>
            <a:pPr algn="just"/>
            <a:endParaRPr lang="en-IN" sz="1300" b="1" u="sng" dirty="0"/>
          </a:p>
          <a:p>
            <a:pPr algn="just"/>
            <a:r>
              <a:rPr lang="en-US" sz="1300" dirty="0"/>
              <a:t>The primary users of our solution are farmers and traders in the agricultural sector. Farmers benefit from real-time price updates, direct market access, and AI-based quality detection, while traders gain improved procurement efficiency and better-quality assessments.</a:t>
            </a:r>
          </a:p>
          <a:p>
            <a:pPr algn="just"/>
            <a:endParaRPr lang="en-US" sz="1300" b="1" dirty="0"/>
          </a:p>
          <a:p>
            <a:pPr algn="just"/>
            <a:r>
              <a:rPr lang="en-US" sz="1300" b="1" u="sng" dirty="0"/>
              <a:t>Leveraging Open-Source AI to Address Key Guidelines</a:t>
            </a:r>
            <a:r>
              <a:rPr lang="en-US" sz="1300" u="sng" dirty="0"/>
              <a:t>:</a:t>
            </a:r>
          </a:p>
          <a:p>
            <a:pPr algn="just"/>
            <a:endParaRPr lang="en-US" sz="1300" dirty="0"/>
          </a:p>
          <a:p>
            <a:pPr algn="just"/>
            <a:r>
              <a:rPr lang="en-IN" sz="1300" b="1" u="sng" dirty="0"/>
              <a:t>1.Technical Realities:</a:t>
            </a:r>
          </a:p>
          <a:p>
            <a:endParaRPr lang="en-IN" sz="1300" b="1" dirty="0"/>
          </a:p>
          <a:p>
            <a:r>
              <a:rPr lang="en-IN" sz="1300" b="1" dirty="0"/>
              <a:t>  </a:t>
            </a:r>
          </a:p>
          <a:p>
            <a:r>
              <a:rPr lang="en-IN" b="1" dirty="0"/>
              <a:t>  </a:t>
            </a:r>
            <a:endParaRPr lang="en-US" b="1" dirty="0"/>
          </a:p>
          <a:p>
            <a:endParaRPr lang="en-IN" b="1" dirty="0"/>
          </a:p>
        </p:txBody>
      </p:sp>
      <p:sp>
        <p:nvSpPr>
          <p:cNvPr id="6" name="Rectangle 4">
            <a:extLst>
              <a:ext uri="{FF2B5EF4-FFF2-40B4-BE49-F238E27FC236}">
                <a16:creationId xmlns:a16="http://schemas.microsoft.com/office/drawing/2014/main" xmlns="" id="{EB2B2740-B952-207D-5FBF-24BFC1B4BC3B}"/>
              </a:ext>
            </a:extLst>
          </p:cNvPr>
          <p:cNvSpPr>
            <a:spLocks noChangeArrowheads="1"/>
          </p:cNvSpPr>
          <p:nvPr/>
        </p:nvSpPr>
        <p:spPr bwMode="auto">
          <a:xfrm>
            <a:off x="311700" y="3720984"/>
            <a:ext cx="55419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i="0" u="none" strike="noStrike" cap="none" normalizeH="0" baseline="0" dirty="0">
                <a:ln>
                  <a:noFill/>
                </a:ln>
                <a:solidFill>
                  <a:schemeClr val="tx1"/>
                </a:solidFill>
                <a:effectLst/>
                <a:latin typeface="Arial" panose="020B0604020202020204" pitchFamily="34" charset="0"/>
              </a:rPr>
              <a:t> </a:t>
            </a:r>
            <a:r>
              <a:rPr kumimoji="0" lang="en-US" altLang="en-US" sz="1300" i="0" u="none" strike="noStrike" cap="none" normalizeH="0" baseline="0" dirty="0">
                <a:ln>
                  <a:noFill/>
                </a:ln>
                <a:solidFill>
                  <a:schemeClr val="tx1"/>
                </a:solidFill>
                <a:effectLst/>
                <a:latin typeface="Arial" panose="020B0604020202020204" pitchFamily="34" charset="0"/>
              </a:rPr>
              <a:t>Use lightweight AI models optimized for low-bandwidth conditions.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3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sz="1300" dirty="0"/>
              <a:t> People with low network connectivity can get access to this application.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3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xmlns="" id="{B68C4CA4-7858-DD76-BC6A-48B2401861E7}"/>
              </a:ext>
            </a:extLst>
          </p:cNvPr>
          <p:cNvSpPr>
            <a:spLocks noChangeArrowheads="1"/>
          </p:cNvSpPr>
          <p:nvPr/>
        </p:nvSpPr>
        <p:spPr bwMode="auto">
          <a:xfrm>
            <a:off x="384312" y="41796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D2915C62-1E96-6926-CF7A-928E01C5F5E3}"/>
              </a:ext>
            </a:extLst>
          </p:cNvPr>
          <p:cNvSpPr txBox="1"/>
          <p:nvPr/>
        </p:nvSpPr>
        <p:spPr>
          <a:xfrm>
            <a:off x="132521" y="83820"/>
            <a:ext cx="8878957" cy="5355312"/>
          </a:xfrm>
          <a:prstGeom prst="rect">
            <a:avLst/>
          </a:prstGeom>
          <a:noFill/>
        </p:spPr>
        <p:txBody>
          <a:bodyPr wrap="square" rtlCol="0">
            <a:spAutoFit/>
          </a:bodyPr>
          <a:lstStyle/>
          <a:p>
            <a:pPr algn="just"/>
            <a:r>
              <a:rPr lang="en-US" sz="1300" b="1" u="sng" dirty="0"/>
              <a:t>2. User context</a:t>
            </a:r>
          </a:p>
          <a:p>
            <a:pPr algn="just"/>
            <a:endParaRPr lang="en-US" sz="1300" dirty="0"/>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 Use </a:t>
            </a:r>
            <a:r>
              <a:rPr kumimoji="0" lang="en-US" altLang="en-US" sz="1300" i="0" u="none" strike="noStrike" cap="none" normalizeH="0" baseline="0" dirty="0">
                <a:ln>
                  <a:noFill/>
                </a:ln>
                <a:solidFill>
                  <a:schemeClr val="tx1"/>
                </a:solidFill>
                <a:effectLst/>
                <a:latin typeface="Arial" panose="020B0604020202020204" pitchFamily="34" charset="0"/>
              </a:rPr>
              <a:t>explainable AI (XAI)</a:t>
            </a:r>
            <a:r>
              <a:rPr kumimoji="0" lang="en-US" altLang="en-US" sz="1300" b="0" i="0" u="none" strike="noStrike" cap="none" normalizeH="0" baseline="0" dirty="0">
                <a:ln>
                  <a:noFill/>
                </a:ln>
                <a:solidFill>
                  <a:schemeClr val="tx1"/>
                </a:solidFill>
                <a:effectLst/>
                <a:latin typeface="Arial" panose="020B0604020202020204" pitchFamily="34" charset="0"/>
              </a:rPr>
              <a:t> to build trust by showing how pricing and quality assessments are determined.</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 Provide a </a:t>
            </a:r>
            <a:r>
              <a:rPr kumimoji="0" lang="en-US" altLang="en-US" sz="1300" i="0" u="none" strike="noStrike" cap="none" normalizeH="0" baseline="0" dirty="0">
                <a:ln>
                  <a:noFill/>
                </a:ln>
                <a:solidFill>
                  <a:schemeClr val="tx1"/>
                </a:solidFill>
                <a:effectLst/>
                <a:latin typeface="Arial" panose="020B0604020202020204" pitchFamily="34" charset="0"/>
              </a:rPr>
              <a:t>voice-assisted interface </a:t>
            </a:r>
            <a:r>
              <a:rPr kumimoji="0" lang="en-US" altLang="en-US" sz="1300" b="0" i="0" u="none" strike="noStrike" cap="none" normalizeH="0" baseline="0" dirty="0">
                <a:ln>
                  <a:noFill/>
                </a:ln>
                <a:solidFill>
                  <a:schemeClr val="tx1"/>
                </a:solidFill>
                <a:effectLst/>
                <a:latin typeface="Arial" panose="020B0604020202020204" pitchFamily="34" charset="0"/>
              </a:rPr>
              <a:t>in regional languages to support low digital literacy.</a:t>
            </a:r>
          </a:p>
          <a:p>
            <a:pPr algn="just"/>
            <a:endParaRPr lang="en-US" sz="1300" dirty="0"/>
          </a:p>
          <a:p>
            <a:pPr algn="just"/>
            <a:r>
              <a:rPr lang="en-IN" sz="1300" b="1" u="sng" dirty="0"/>
              <a:t>3. Resource Limitations:</a:t>
            </a:r>
          </a:p>
          <a:p>
            <a:pPr algn="just"/>
            <a:endParaRPr lang="en-IN" sz="1300" b="1" u="sng" dirty="0"/>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  Use </a:t>
            </a:r>
            <a:r>
              <a:rPr kumimoji="0" lang="en-US" altLang="en-US" sz="1300" i="0" u="none" strike="noStrike" cap="none" normalizeH="0" baseline="0" dirty="0">
                <a:ln>
                  <a:noFill/>
                </a:ln>
                <a:solidFill>
                  <a:schemeClr val="tx1"/>
                </a:solidFill>
                <a:effectLst/>
                <a:latin typeface="Arial" panose="020B0604020202020204" pitchFamily="34" charset="0"/>
              </a:rPr>
              <a:t>open-source AI models</a:t>
            </a:r>
            <a:r>
              <a:rPr kumimoji="0" lang="en-US" altLang="en-US" sz="1300" b="0" i="0" u="none" strike="noStrike" cap="none" normalizeH="0" baseline="0" dirty="0">
                <a:ln>
                  <a:noFill/>
                </a:ln>
                <a:solidFill>
                  <a:schemeClr val="tx1"/>
                </a:solidFill>
                <a:effectLst/>
                <a:latin typeface="Arial" panose="020B0604020202020204" pitchFamily="34" charset="0"/>
              </a:rPr>
              <a:t> (e.g., TensorFlow Lite) to reduce costs.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 Implement </a:t>
            </a:r>
            <a:r>
              <a:rPr kumimoji="0" lang="en-US" altLang="en-US" sz="1300" i="0" u="none" strike="noStrike" cap="none" normalizeH="0" baseline="0" dirty="0">
                <a:ln>
                  <a:noFill/>
                </a:ln>
                <a:solidFill>
                  <a:schemeClr val="tx1"/>
                </a:solidFill>
                <a:effectLst/>
                <a:latin typeface="Arial" panose="020B0604020202020204" pitchFamily="34" charset="0"/>
              </a:rPr>
              <a:t>transfer learning </a:t>
            </a:r>
            <a:r>
              <a:rPr kumimoji="0" lang="en-US" altLang="en-US" sz="1300" b="0" i="0" u="none" strike="noStrike" cap="none" normalizeH="0" baseline="0" dirty="0">
                <a:ln>
                  <a:noFill/>
                </a:ln>
                <a:solidFill>
                  <a:schemeClr val="tx1"/>
                </a:solidFill>
                <a:effectLst/>
                <a:latin typeface="Arial" panose="020B0604020202020204" pitchFamily="34" charset="0"/>
              </a:rPr>
              <a:t>to compensate for sparse training data.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 Partner with local agricultural experts to refine AI predictions.</a:t>
            </a:r>
          </a:p>
          <a:p>
            <a:pPr algn="just"/>
            <a:endParaRPr lang="en-IN" sz="1300" b="1" u="sng" dirty="0"/>
          </a:p>
          <a:p>
            <a:pPr algn="just"/>
            <a:r>
              <a:rPr lang="en-IN" sz="1300" b="1" u="sng" dirty="0"/>
              <a:t>4. Ethical Considerations:</a:t>
            </a:r>
          </a:p>
          <a:p>
            <a:pPr algn="just"/>
            <a:endParaRPr lang="en-IN" sz="1300" b="1" u="sng" dirty="0"/>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 Ensure </a:t>
            </a:r>
            <a:r>
              <a:rPr kumimoji="0" lang="en-US" altLang="en-US" sz="1300" i="0" u="none" strike="noStrike" cap="none" normalizeH="0" baseline="0" dirty="0">
                <a:ln>
                  <a:noFill/>
                </a:ln>
                <a:solidFill>
                  <a:schemeClr val="tx1"/>
                </a:solidFill>
                <a:effectLst/>
                <a:latin typeface="Arial" panose="020B0604020202020204" pitchFamily="34" charset="0"/>
              </a:rPr>
              <a:t>data privacy </a:t>
            </a:r>
            <a:r>
              <a:rPr kumimoji="0" lang="en-US" altLang="en-US" sz="1300" b="0" i="0" u="none" strike="noStrike" cap="none" normalizeH="0" baseline="0" dirty="0">
                <a:ln>
                  <a:noFill/>
                </a:ln>
                <a:solidFill>
                  <a:schemeClr val="tx1"/>
                </a:solidFill>
                <a:effectLst/>
                <a:latin typeface="Arial" panose="020B0604020202020204" pitchFamily="34" charset="0"/>
              </a:rPr>
              <a:t>by encrypting user information.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300" dirty="0">
                <a:solidFill>
                  <a:schemeClr val="tx1"/>
                </a:solidFill>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Regularly </a:t>
            </a:r>
            <a:r>
              <a:rPr kumimoji="0" lang="en-US" altLang="en-US" sz="1300" i="0" u="none" strike="noStrike" cap="none" normalizeH="0" baseline="0" dirty="0">
                <a:ln>
                  <a:noFill/>
                </a:ln>
                <a:solidFill>
                  <a:schemeClr val="tx1"/>
                </a:solidFill>
                <a:effectLst/>
                <a:latin typeface="Arial" panose="020B0604020202020204" pitchFamily="34" charset="0"/>
              </a:rPr>
              <a:t>audit AI algorithms </a:t>
            </a:r>
            <a:r>
              <a:rPr kumimoji="0" lang="en-US" altLang="en-US" sz="1300" b="0" i="0" u="none" strike="noStrike" cap="none" normalizeH="0" baseline="0" dirty="0">
                <a:ln>
                  <a:noFill/>
                </a:ln>
                <a:solidFill>
                  <a:schemeClr val="tx1"/>
                </a:solidFill>
                <a:effectLst/>
                <a:latin typeface="Arial" panose="020B0604020202020204" pitchFamily="34" charset="0"/>
              </a:rPr>
              <a:t>to mitigate bias.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300" dirty="0">
                <a:solidFill>
                  <a:schemeClr val="tx1"/>
                </a:solidFill>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Promote </a:t>
            </a:r>
            <a:r>
              <a:rPr kumimoji="0" lang="en-US" altLang="en-US" sz="1300" i="0" u="none" strike="noStrike" cap="none" normalizeH="0" baseline="0" dirty="0">
                <a:ln>
                  <a:noFill/>
                </a:ln>
                <a:solidFill>
                  <a:schemeClr val="tx1"/>
                </a:solidFill>
                <a:effectLst/>
                <a:latin typeface="Arial" panose="020B0604020202020204" pitchFamily="34" charset="0"/>
              </a:rPr>
              <a:t>community-driven AI development </a:t>
            </a:r>
            <a:r>
              <a:rPr kumimoji="0" lang="en-US" altLang="en-US" sz="1300" b="0" i="0" u="none" strike="noStrike" cap="none" normalizeH="0" baseline="0" dirty="0">
                <a:ln>
                  <a:noFill/>
                </a:ln>
                <a:solidFill>
                  <a:schemeClr val="tx1"/>
                </a:solidFill>
                <a:effectLst/>
                <a:latin typeface="Arial" panose="020B0604020202020204" pitchFamily="34" charset="0"/>
              </a:rPr>
              <a:t>for long-term sustainability.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300" dirty="0">
              <a:solidFill>
                <a:schemeClr val="tx1"/>
              </a:solidFill>
              <a:latin typeface="Arial" panose="020B0604020202020204" pitchFamily="34" charset="0"/>
            </a:endParaRPr>
          </a:p>
          <a:p>
            <a:pPr algn="just"/>
            <a:r>
              <a:rPr lang="en-US" sz="1300" dirty="0"/>
              <a:t>By integrating open-source AI, our solution remains cost-effective, accessible, and scalable, catering to real-world farming challenges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algn="just"/>
            <a:endParaRPr lang="en-IN" sz="1300" b="1" u="sng" dirty="0"/>
          </a:p>
          <a:p>
            <a:endParaRPr lang="en-IN" sz="1700" dirty="0"/>
          </a:p>
        </p:txBody>
      </p:sp>
    </p:spTree>
    <p:extLst>
      <p:ext uri="{BB962C8B-B14F-4D97-AF65-F5344CB8AC3E}">
        <p14:creationId xmlns:p14="http://schemas.microsoft.com/office/powerpoint/2010/main" val="28740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6"/>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81" name="Google Shape;81;p6"/>
          <p:cNvSpPr txBox="1"/>
          <p:nvPr/>
        </p:nvSpPr>
        <p:spPr>
          <a:xfrm>
            <a:off x="311700" y="801488"/>
            <a:ext cx="8520600" cy="603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How is this solution scalable? (100 words max)</a:t>
            </a:r>
            <a:endParaRPr sz="1500" b="0" i="0" u="none" strike="noStrike" cap="none" dirty="0">
              <a:solidFill>
                <a:schemeClr val="dk1"/>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xmlns="" id="{FB299888-33C2-77B8-43C2-E25AE8BEAE47}"/>
              </a:ext>
            </a:extLst>
          </p:cNvPr>
          <p:cNvSpPr txBox="1"/>
          <p:nvPr/>
        </p:nvSpPr>
        <p:spPr>
          <a:xfrm>
            <a:off x="311700" y="1405388"/>
            <a:ext cx="8520600" cy="2908489"/>
          </a:xfrm>
          <a:prstGeom prst="rect">
            <a:avLst/>
          </a:prstGeom>
          <a:noFill/>
        </p:spPr>
        <p:txBody>
          <a:bodyPr wrap="square" rtlCol="0">
            <a:spAutoFit/>
          </a:bodyPr>
          <a:lstStyle/>
          <a:p>
            <a:pPr algn="just">
              <a:buNone/>
            </a:pPr>
            <a:r>
              <a:rPr lang="en-US" sz="1300" dirty="0"/>
              <a:t>Our solution is highly scalable due to its modular AI architecture, cloud-based data processing, and multi-platform accessibility. Using open-source AI models, we can continuously improve quality detection without high costs. The location-based shop listing and price updates dynamically adapt as more traders join.</a:t>
            </a:r>
          </a:p>
          <a:p>
            <a:pPr algn="just">
              <a:buNone/>
            </a:pPr>
            <a:endParaRPr lang="en-US" sz="1300" dirty="0"/>
          </a:p>
          <a:p>
            <a:pPr algn="just"/>
            <a:r>
              <a:rPr lang="en-US" sz="1300" dirty="0"/>
              <a:t>To expand, we can integrate more products, markets, and languages while leveraging federated learning to improve AI accuracy without centralizing data. Partnerships with agricultural cooperatives and government programs will further drive adoption. This low-cost, AI-powered model ensures seamless expansion across regions with varying infrastructure.</a:t>
            </a:r>
          </a:p>
          <a:p>
            <a:pPr algn="just"/>
            <a:endParaRPr lang="en-US" sz="1300" dirty="0"/>
          </a:p>
          <a:p>
            <a:pPr algn="just"/>
            <a:r>
              <a:rPr lang="en-US" sz="1300" dirty="0"/>
              <a:t>Furthermore, integrating open-source AI keeps costs low while enabling continuous development and customization. Through local partnerships and community-driven AI improvements, the solution can evolve based on real-world needs, making it a cost-effective, adaptable, and globally scalable platform for transforming agricultural trade.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7"/>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87" name="Google Shape;87;p7"/>
          <p:cNvSpPr txBox="1"/>
          <p:nvPr/>
        </p:nvSpPr>
        <p:spPr>
          <a:xfrm>
            <a:off x="333560" y="653659"/>
            <a:ext cx="8363100" cy="416633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ct val="100000"/>
              <a:buFont typeface="Arial"/>
              <a:buNone/>
            </a:pPr>
            <a:r>
              <a:rPr lang="en-GB" sz="1300" b="1" i="0" u="none" strike="noStrike" cap="none" dirty="0">
                <a:solidFill>
                  <a:srgbClr val="616161"/>
                </a:solidFill>
                <a:latin typeface="Montserrat SemiBold"/>
                <a:ea typeface="Montserrat SemiBold"/>
                <a:cs typeface="Montserrat SemiBold"/>
                <a:sym typeface="Montserrat SemiBold"/>
              </a:rPr>
              <a:t>List of features </a:t>
            </a:r>
            <a:r>
              <a:rPr lang="en-GB" sz="1500" b="1" i="0" u="none" strike="noStrike" cap="none" dirty="0">
                <a:solidFill>
                  <a:srgbClr val="616161"/>
                </a:solidFill>
                <a:latin typeface="Montserrat SemiBold"/>
                <a:ea typeface="Montserrat SemiBold"/>
                <a:cs typeface="Montserrat SemiBold"/>
                <a:sym typeface="Montserrat SemiBold"/>
              </a:rPr>
              <a:t>offered</a:t>
            </a:r>
            <a:r>
              <a:rPr lang="en-GB" sz="1300" b="1" i="0" u="none" strike="noStrike" cap="none" dirty="0">
                <a:solidFill>
                  <a:srgbClr val="616161"/>
                </a:solidFill>
                <a:latin typeface="Montserrat SemiBold"/>
                <a:ea typeface="Montserrat SemiBold"/>
                <a:cs typeface="Montserrat SemiBold"/>
                <a:sym typeface="Montserrat SemiBold"/>
              </a:rPr>
              <a:t> by the </a:t>
            </a:r>
            <a:r>
              <a:rPr lang="en-GB" sz="1300" b="1" i="0" u="none" strike="noStrike" cap="none" dirty="0" smtClean="0">
                <a:solidFill>
                  <a:srgbClr val="616161"/>
                </a:solidFill>
                <a:latin typeface="Montserrat SemiBold"/>
                <a:ea typeface="Montserrat SemiBold"/>
                <a:cs typeface="Montserrat SemiBold"/>
                <a:sym typeface="Montserrat SemiBold"/>
              </a:rPr>
              <a:t>solution</a:t>
            </a:r>
            <a:endParaRPr sz="1300" b="1" i="0" u="none" strike="noStrike" cap="none" dirty="0">
              <a:solidFill>
                <a:srgbClr val="616161"/>
              </a:solidFill>
              <a:latin typeface="Montserrat SemiBold"/>
              <a:ea typeface="Montserrat SemiBold"/>
              <a:cs typeface="Montserrat SemiBold"/>
              <a:sym typeface="Montserrat SemiBold"/>
            </a:endParaRPr>
          </a:p>
        </p:txBody>
      </p:sp>
      <p:sp>
        <p:nvSpPr>
          <p:cNvPr id="2" name="Rectangle 1">
            <a:extLst>
              <a:ext uri="{FF2B5EF4-FFF2-40B4-BE49-F238E27FC236}">
                <a16:creationId xmlns:a16="http://schemas.microsoft.com/office/drawing/2014/main" xmlns="" id="{39A48207-1AEA-CFF4-713F-B1BAE6724AFC}"/>
              </a:ext>
            </a:extLst>
          </p:cNvPr>
          <p:cNvSpPr>
            <a:spLocks noChangeArrowheads="1"/>
          </p:cNvSpPr>
          <p:nvPr/>
        </p:nvSpPr>
        <p:spPr bwMode="auto">
          <a:xfrm>
            <a:off x="242120" y="1168238"/>
            <a:ext cx="774442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Real-Time Price Updates</a:t>
            </a:r>
            <a:r>
              <a:rPr kumimoji="0" lang="en-US" altLang="en-US" sz="1200" b="0" i="0" u="none" strike="noStrike" cap="none" normalizeH="0" baseline="0" dirty="0">
                <a:ln>
                  <a:noFill/>
                </a:ln>
                <a:solidFill>
                  <a:schemeClr val="tx1"/>
                </a:solidFill>
                <a:effectLst/>
                <a:latin typeface="Arial" panose="020B0604020202020204" pitchFamily="34" charset="0"/>
              </a:rPr>
              <a:t> – Farmers can compare prices from multiple traders to ensure fair deals.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b="1" dirty="0">
                <a:solidFill>
                  <a:schemeClr val="tx1"/>
                </a:solidFill>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AI-Driven Quality Detection</a:t>
            </a:r>
            <a:r>
              <a:rPr kumimoji="0" lang="en-US" altLang="en-US" sz="1200" b="0" i="0" u="none" strike="noStrike" cap="none" normalizeH="0" baseline="0" dirty="0">
                <a:ln>
                  <a:noFill/>
                </a:ln>
                <a:solidFill>
                  <a:schemeClr val="tx1"/>
                </a:solidFill>
                <a:effectLst/>
                <a:latin typeface="Arial" panose="020B0604020202020204" pitchFamily="34" charset="0"/>
              </a:rPr>
              <a:t> – Uses AI to assess spice quality for objective pricing.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b="1" dirty="0">
                <a:solidFill>
                  <a:schemeClr val="tx1"/>
                </a:solidFill>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Direct Farmer-Trader Connectivity</a:t>
            </a:r>
            <a:r>
              <a:rPr kumimoji="0" lang="en-US" altLang="en-US" sz="1200" b="0" i="0" u="none" strike="noStrike" cap="none" normalizeH="0" baseline="0" dirty="0">
                <a:ln>
                  <a:noFill/>
                </a:ln>
                <a:solidFill>
                  <a:schemeClr val="tx1"/>
                </a:solidFill>
                <a:effectLst/>
                <a:latin typeface="Arial" panose="020B0604020202020204" pitchFamily="34" charset="0"/>
              </a:rPr>
              <a:t> – Farmers can negotiate directly with traders, bypassing middlemen.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b="1" dirty="0">
                <a:solidFill>
                  <a:schemeClr val="tx1"/>
                </a:solidFill>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Location-Based Shop Listings</a:t>
            </a:r>
            <a:r>
              <a:rPr kumimoji="0" lang="en-US" altLang="en-US" sz="1200" b="0" i="0" u="none" strike="noStrike" cap="none" normalizeH="0" baseline="0" dirty="0">
                <a:ln>
                  <a:noFill/>
                </a:ln>
                <a:solidFill>
                  <a:schemeClr val="tx1"/>
                </a:solidFill>
                <a:effectLst/>
                <a:latin typeface="Arial" panose="020B0604020202020204" pitchFamily="34" charset="0"/>
              </a:rPr>
              <a:t> – Traders' shops are listed based on proximity for easy access.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b="1" dirty="0">
                <a:solidFill>
                  <a:schemeClr val="tx1"/>
                </a:solidFill>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Pre-Booking Slots</a:t>
            </a:r>
            <a:r>
              <a:rPr kumimoji="0" lang="en-US" altLang="en-US" sz="1200" b="0" i="0" u="none" strike="noStrike" cap="none" normalizeH="0" baseline="0" dirty="0">
                <a:ln>
                  <a:noFill/>
                </a:ln>
                <a:solidFill>
                  <a:schemeClr val="tx1"/>
                </a:solidFill>
                <a:effectLst/>
                <a:latin typeface="Arial" panose="020B0604020202020204" pitchFamily="34" charset="0"/>
              </a:rPr>
              <a:t> – Farmers can schedule sales to optimize market timing and reduce wastage.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b="1" dirty="0">
                <a:solidFill>
                  <a:schemeClr val="tx1"/>
                </a:solidFill>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Language Support</a:t>
            </a:r>
            <a:r>
              <a:rPr kumimoji="0" lang="en-US" altLang="en-US" sz="1200" b="0" i="0" u="none" strike="noStrike" cap="none" normalizeH="0" baseline="0" dirty="0">
                <a:ln>
                  <a:noFill/>
                </a:ln>
                <a:solidFill>
                  <a:schemeClr val="tx1"/>
                </a:solidFill>
                <a:effectLst/>
                <a:latin typeface="Arial" panose="020B0604020202020204" pitchFamily="34" charset="0"/>
              </a:rPr>
              <a:t> – Regional language integration to ensure usability across diverse communities.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b="1" dirty="0">
                <a:solidFill>
                  <a:schemeClr val="tx1"/>
                </a:solidFill>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Offline Functionality</a:t>
            </a:r>
            <a:r>
              <a:rPr kumimoji="0" lang="en-US" altLang="en-US" sz="1200" b="0" i="0" u="none" strike="noStrike" cap="none" normalizeH="0" baseline="0" dirty="0">
                <a:ln>
                  <a:noFill/>
                </a:ln>
                <a:solidFill>
                  <a:schemeClr val="tx1"/>
                </a:solidFill>
                <a:effectLst/>
                <a:latin typeface="Arial" panose="020B0604020202020204" pitchFamily="34" charset="0"/>
              </a:rPr>
              <a:t> – Enables key features in areas with poor connectivity.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b="1" dirty="0">
                <a:solidFill>
                  <a:schemeClr val="tx1"/>
                </a:solidFill>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AI-Powered Trade Recommendations</a:t>
            </a:r>
            <a:r>
              <a:rPr kumimoji="0" lang="en-US" altLang="en-US" sz="1200" b="0" i="0" u="none" strike="noStrike" cap="none" normalizeH="0" baseline="0" dirty="0">
                <a:ln>
                  <a:noFill/>
                </a:ln>
                <a:solidFill>
                  <a:schemeClr val="tx1"/>
                </a:solidFill>
                <a:effectLst/>
                <a:latin typeface="Arial" panose="020B0604020202020204" pitchFamily="34" charset="0"/>
              </a:rPr>
              <a:t> – Suggests best times and places to sell based on market trends.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200" b="1" dirty="0">
                <a:solidFill>
                  <a:schemeClr val="tx1"/>
                </a:solidFill>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Secure Transactions &amp; Data Privacy</a:t>
            </a:r>
            <a:r>
              <a:rPr kumimoji="0" lang="en-US" altLang="en-US" sz="1200" b="0" i="0" u="none" strike="noStrike" cap="none" normalizeH="0" baseline="0" dirty="0">
                <a:ln>
                  <a:noFill/>
                </a:ln>
                <a:solidFill>
                  <a:schemeClr val="tx1"/>
                </a:solidFill>
                <a:effectLst/>
                <a:latin typeface="Arial" panose="020B0604020202020204" pitchFamily="34" charset="0"/>
              </a:rPr>
              <a:t> – Encrypts user data and ensures transparency in AI decision-making</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8"/>
          <p:cNvPicPr preferRelativeResize="0"/>
          <p:nvPr/>
        </p:nvPicPr>
        <p:blipFill rotWithShape="1">
          <a:blip r:embed="rId3">
            <a:alphaModFix/>
          </a:blip>
          <a:srcRect/>
          <a:stretch/>
        </p:blipFill>
        <p:spPr>
          <a:xfrm>
            <a:off x="0" y="10"/>
            <a:ext cx="9144003" cy="5143490"/>
          </a:xfrm>
          <a:prstGeom prst="rect">
            <a:avLst/>
          </a:prstGeom>
          <a:noFill/>
          <a:ln>
            <a:noFill/>
          </a:ln>
        </p:spPr>
      </p:pic>
      <p:sp>
        <p:nvSpPr>
          <p:cNvPr id="93" name="Google Shape;93;p8"/>
          <p:cNvSpPr txBox="1"/>
          <p:nvPr/>
        </p:nvSpPr>
        <p:spPr>
          <a:xfrm>
            <a:off x="311700" y="764450"/>
            <a:ext cx="8520600" cy="7374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What open-source AI tools and technologies will you use to design the solution? (Please list all.)</a:t>
            </a:r>
            <a:endParaRPr sz="1500" b="0" i="0" u="none" strike="noStrike" cap="none" dirty="0">
              <a:solidFill>
                <a:srgbClr val="616161"/>
              </a:solidFill>
              <a:latin typeface="Montserrat SemiBold"/>
              <a:ea typeface="Montserrat SemiBold"/>
              <a:cs typeface="Montserrat SemiBold"/>
              <a:sym typeface="Montserrat SemiBold"/>
            </a:endParaRPr>
          </a:p>
        </p:txBody>
      </p:sp>
      <p:sp>
        <p:nvSpPr>
          <p:cNvPr id="2" name="TextBox 1"/>
          <p:cNvSpPr txBox="1"/>
          <p:nvPr/>
        </p:nvSpPr>
        <p:spPr>
          <a:xfrm>
            <a:off x="311700" y="1666736"/>
            <a:ext cx="8520600" cy="2031325"/>
          </a:xfrm>
          <a:prstGeom prst="rect">
            <a:avLst/>
          </a:prstGeom>
          <a:noFill/>
        </p:spPr>
        <p:txBody>
          <a:bodyPr wrap="square" rtlCol="0">
            <a:spAutoFit/>
          </a:bodyPr>
          <a:lstStyle/>
          <a:p>
            <a:pPr marL="342900" indent="-342900" algn="just">
              <a:buFont typeface="+mj-lt"/>
              <a:buAutoNum type="arabicPeriod"/>
            </a:pPr>
            <a:r>
              <a:rPr lang="en-IN" dirty="0">
                <a:latin typeface="+mj-lt"/>
              </a:rPr>
              <a:t>TensorFlow Lite</a:t>
            </a:r>
          </a:p>
          <a:p>
            <a:pPr marL="342900" indent="-342900" algn="just">
              <a:buFont typeface="+mj-lt"/>
              <a:buAutoNum type="arabicPeriod"/>
            </a:pPr>
            <a:r>
              <a:rPr lang="en-IN" dirty="0">
                <a:latin typeface="+mj-lt"/>
              </a:rPr>
              <a:t>Teachable Machine</a:t>
            </a:r>
          </a:p>
          <a:p>
            <a:pPr marL="342900" indent="-342900" algn="just">
              <a:buFont typeface="+mj-lt"/>
              <a:buAutoNum type="arabicPeriod"/>
            </a:pPr>
            <a:r>
              <a:rPr lang="en-IN" dirty="0">
                <a:latin typeface="+mj-lt"/>
              </a:rPr>
              <a:t>OpenCV</a:t>
            </a:r>
          </a:p>
          <a:p>
            <a:pPr marL="342900" indent="-342900" algn="just">
              <a:buFont typeface="+mj-lt"/>
              <a:buAutoNum type="arabicPeriod"/>
            </a:pPr>
            <a:r>
              <a:rPr lang="en-IN" dirty="0">
                <a:latin typeface="+mj-lt"/>
              </a:rPr>
              <a:t>Flutter</a:t>
            </a:r>
          </a:p>
          <a:p>
            <a:pPr marL="342900" indent="-342900" algn="just">
              <a:buFont typeface="+mj-lt"/>
              <a:buAutoNum type="arabicPeriod"/>
            </a:pPr>
            <a:r>
              <a:rPr lang="en-IN" dirty="0">
                <a:latin typeface="+mj-lt"/>
              </a:rPr>
              <a:t>Firebase ML Kit</a:t>
            </a:r>
          </a:p>
          <a:p>
            <a:pPr marL="342900" indent="-342900" algn="just">
              <a:buFont typeface="+mj-lt"/>
              <a:buAutoNum type="arabicPeriod"/>
            </a:pPr>
            <a:r>
              <a:rPr lang="en-IN" dirty="0">
                <a:latin typeface="+mj-lt"/>
              </a:rPr>
              <a:t>Firebase </a:t>
            </a:r>
            <a:r>
              <a:rPr lang="en-IN" dirty="0" err="1">
                <a:latin typeface="+mj-lt"/>
              </a:rPr>
              <a:t>Firestore</a:t>
            </a:r>
            <a:endParaRPr lang="en-IN" dirty="0">
              <a:latin typeface="+mj-lt"/>
            </a:endParaRPr>
          </a:p>
          <a:p>
            <a:pPr marL="342900" indent="-342900" algn="just">
              <a:buFont typeface="+mj-lt"/>
              <a:buAutoNum type="arabicPeriod"/>
            </a:pPr>
            <a:r>
              <a:rPr lang="en-IN" dirty="0">
                <a:latin typeface="+mj-lt"/>
              </a:rPr>
              <a:t>Firebase Authentication</a:t>
            </a:r>
          </a:p>
          <a:p>
            <a:pPr marL="342900" indent="-342900" algn="just">
              <a:buFont typeface="+mj-lt"/>
              <a:buAutoNum type="arabicPeriod"/>
            </a:pPr>
            <a:r>
              <a:rPr lang="en-IN" dirty="0">
                <a:latin typeface="+mj-lt"/>
              </a:rPr>
              <a:t>OpenStreetMap</a:t>
            </a:r>
          </a:p>
          <a:p>
            <a:pPr marL="342900" indent="-342900" algn="just">
              <a:buFont typeface="+mj-lt"/>
              <a:buAutoNum type="arabicPeriod"/>
            </a:pPr>
            <a:r>
              <a:rPr lang="en-IN" dirty="0">
                <a:latin typeface="+mj-lt"/>
              </a:rPr>
              <a:t>Leaflet.js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1785</Words>
  <Application>Microsoft Office PowerPoint</Application>
  <PresentationFormat>On-screen Show (16:9)</PresentationFormat>
  <Paragraphs>153</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Montserrat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dc:creator>
  <cp:lastModifiedBy>EDWIN</cp:lastModifiedBy>
  <cp:revision>16</cp:revision>
  <dcterms:modified xsi:type="dcterms:W3CDTF">2025-04-06T17:11:02Z</dcterms:modified>
</cp:coreProperties>
</file>