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86D78-3192-48FB-9C1B-642F6A17A3E6}" type="datetimeFigureOut">
              <a:rPr lang="en-UG" smtClean="0"/>
              <a:t>01/03/2024</a:t>
            </a:fld>
            <a:endParaRPr lang="en-UG"/>
          </a:p>
        </p:txBody>
      </p:sp>
      <p:sp>
        <p:nvSpPr>
          <p:cNvPr id="5" name="Footer Placeholder 4"/>
          <p:cNvSpPr>
            <a:spLocks noGrp="1"/>
          </p:cNvSpPr>
          <p:nvPr>
            <p:ph type="ftr" sz="quarter" idx="11"/>
          </p:nvPr>
        </p:nvSpPr>
        <p:spPr>
          <a:xfrm>
            <a:off x="2416500" y="329307"/>
            <a:ext cx="4973915" cy="309201"/>
          </a:xfrm>
        </p:spPr>
        <p:txBody>
          <a:bodyPr/>
          <a:lstStyle/>
          <a:p>
            <a:endParaRPr lang="en-UG"/>
          </a:p>
        </p:txBody>
      </p:sp>
      <p:sp>
        <p:nvSpPr>
          <p:cNvPr id="6" name="Slide Number Placeholder 5"/>
          <p:cNvSpPr>
            <a:spLocks noGrp="1"/>
          </p:cNvSpPr>
          <p:nvPr>
            <p:ph type="sldNum" sz="quarter" idx="12"/>
          </p:nvPr>
        </p:nvSpPr>
        <p:spPr>
          <a:xfrm>
            <a:off x="1437664" y="798973"/>
            <a:ext cx="811019" cy="503578"/>
          </a:xfrm>
        </p:spPr>
        <p:txBody>
          <a:bodyPr/>
          <a:lstStyle/>
          <a:p>
            <a:fld id="{77D1D5C9-2078-4350-BF82-C02CBF77E48D}" type="slidenum">
              <a:rPr lang="en-UG" smtClean="0"/>
              <a:t>‹#›</a:t>
            </a:fld>
            <a:endParaRPr lang="en-U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9489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86D78-3192-48FB-9C1B-642F6A17A3E6}" type="datetimeFigureOut">
              <a:rPr lang="en-UG" smtClean="0"/>
              <a:t>01/03/2024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D1D5C9-2078-4350-BF82-C02CBF77E48D}" type="slidenum">
              <a:rPr lang="en-UG" smtClean="0"/>
              <a:t>‹#›</a:t>
            </a:fld>
            <a:endParaRPr lang="en-U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7258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86D78-3192-48FB-9C1B-642F6A17A3E6}" type="datetimeFigureOut">
              <a:rPr lang="en-UG" smtClean="0"/>
              <a:t>01/03/2024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D1D5C9-2078-4350-BF82-C02CBF77E48D}" type="slidenum">
              <a:rPr lang="en-UG" smtClean="0"/>
              <a:t>‹#›</a:t>
            </a:fld>
            <a:endParaRPr lang="en-U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804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86D78-3192-48FB-9C1B-642F6A17A3E6}" type="datetimeFigureOut">
              <a:rPr lang="en-UG" smtClean="0"/>
              <a:t>01/03/2024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D1D5C9-2078-4350-BF82-C02CBF77E48D}" type="slidenum">
              <a:rPr lang="en-UG" smtClean="0"/>
              <a:t>‹#›</a:t>
            </a:fld>
            <a:endParaRPr lang="en-U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1254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3086D78-3192-48FB-9C1B-642F6A17A3E6}" type="datetimeFigureOut">
              <a:rPr lang="en-UG" smtClean="0"/>
              <a:t>01/03/2024</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77D1D5C9-2078-4350-BF82-C02CBF77E48D}" type="slidenum">
              <a:rPr lang="en-UG" smtClean="0"/>
              <a:t>‹#›</a:t>
            </a:fld>
            <a:endParaRPr lang="en-U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46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086D78-3192-48FB-9C1B-642F6A17A3E6}" type="datetimeFigureOut">
              <a:rPr lang="en-UG" smtClean="0"/>
              <a:t>01/03/2024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D1D5C9-2078-4350-BF82-C02CBF77E48D}" type="slidenum">
              <a:rPr lang="en-UG" smtClean="0"/>
              <a:t>‹#›</a:t>
            </a:fld>
            <a:endParaRPr lang="en-U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32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086D78-3192-48FB-9C1B-642F6A17A3E6}" type="datetimeFigureOut">
              <a:rPr lang="en-UG" smtClean="0"/>
              <a:t>01/03/2024</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77D1D5C9-2078-4350-BF82-C02CBF77E48D}" type="slidenum">
              <a:rPr lang="en-UG" smtClean="0"/>
              <a:t>‹#›</a:t>
            </a:fld>
            <a:endParaRPr lang="en-U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177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086D78-3192-48FB-9C1B-642F6A17A3E6}" type="datetimeFigureOut">
              <a:rPr lang="en-UG" smtClean="0"/>
              <a:t>01/03/2024</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77D1D5C9-2078-4350-BF82-C02CBF77E48D}" type="slidenum">
              <a:rPr lang="en-UG" smtClean="0"/>
              <a:t>‹#›</a:t>
            </a:fld>
            <a:endParaRPr lang="en-U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197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86D78-3192-48FB-9C1B-642F6A17A3E6}" type="datetimeFigureOut">
              <a:rPr lang="en-UG" smtClean="0"/>
              <a:t>01/03/2024</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77D1D5C9-2078-4350-BF82-C02CBF77E48D}" type="slidenum">
              <a:rPr lang="en-UG" smtClean="0"/>
              <a:t>‹#›</a:t>
            </a:fld>
            <a:endParaRPr lang="en-UG"/>
          </a:p>
        </p:txBody>
      </p:sp>
    </p:spTree>
    <p:extLst>
      <p:ext uri="{BB962C8B-B14F-4D97-AF65-F5344CB8AC3E}">
        <p14:creationId xmlns:p14="http://schemas.microsoft.com/office/powerpoint/2010/main" val="270231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3086D78-3192-48FB-9C1B-642F6A17A3E6}" type="datetimeFigureOut">
              <a:rPr lang="en-UG" smtClean="0"/>
              <a:t>01/03/2024</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77D1D5C9-2078-4350-BF82-C02CBF77E48D}" type="slidenum">
              <a:rPr lang="en-UG" smtClean="0"/>
              <a:t>‹#›</a:t>
            </a:fld>
            <a:endParaRPr lang="en-U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519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3086D78-3192-48FB-9C1B-642F6A17A3E6}" type="datetimeFigureOut">
              <a:rPr lang="en-UG" smtClean="0"/>
              <a:t>01/03/2024</a:t>
            </a:fld>
            <a:endParaRPr lang="en-UG"/>
          </a:p>
        </p:txBody>
      </p:sp>
      <p:sp>
        <p:nvSpPr>
          <p:cNvPr id="6" name="Footer Placeholder 5"/>
          <p:cNvSpPr>
            <a:spLocks noGrp="1"/>
          </p:cNvSpPr>
          <p:nvPr>
            <p:ph type="ftr" sz="quarter" idx="11"/>
          </p:nvPr>
        </p:nvSpPr>
        <p:spPr>
          <a:xfrm>
            <a:off x="1447382" y="318640"/>
            <a:ext cx="5541004" cy="320931"/>
          </a:xfrm>
        </p:spPr>
        <p:txBody>
          <a:bodyPr/>
          <a:lstStyle/>
          <a:p>
            <a:endParaRPr lang="en-UG"/>
          </a:p>
        </p:txBody>
      </p:sp>
      <p:sp>
        <p:nvSpPr>
          <p:cNvPr id="7" name="Slide Number Placeholder 6"/>
          <p:cNvSpPr>
            <a:spLocks noGrp="1"/>
          </p:cNvSpPr>
          <p:nvPr>
            <p:ph type="sldNum" sz="quarter" idx="12"/>
          </p:nvPr>
        </p:nvSpPr>
        <p:spPr/>
        <p:txBody>
          <a:bodyPr/>
          <a:lstStyle/>
          <a:p>
            <a:fld id="{77D1D5C9-2078-4350-BF82-C02CBF77E48D}" type="slidenum">
              <a:rPr lang="en-UG" smtClean="0"/>
              <a:t>‹#›</a:t>
            </a:fld>
            <a:endParaRPr lang="en-U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209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3086D78-3192-48FB-9C1B-642F6A17A3E6}" type="datetimeFigureOut">
              <a:rPr lang="en-UG" smtClean="0"/>
              <a:t>01/03/2024</a:t>
            </a:fld>
            <a:endParaRPr lang="en-U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7D1D5C9-2078-4350-BF82-C02CBF77E48D}" type="slidenum">
              <a:rPr lang="en-UG" smtClean="0"/>
              <a:t>‹#›</a:t>
            </a:fld>
            <a:endParaRPr lang="en-U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167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1E840-A9CF-4931-A65C-0843486B5DD2}"/>
              </a:ext>
            </a:extLst>
          </p:cNvPr>
          <p:cNvSpPr>
            <a:spLocks noGrp="1"/>
          </p:cNvSpPr>
          <p:nvPr>
            <p:ph type="ctrTitle"/>
          </p:nvPr>
        </p:nvSpPr>
        <p:spPr/>
        <p:txBody>
          <a:bodyPr/>
          <a:lstStyle/>
          <a:p>
            <a:r>
              <a:rPr lang="en-US" dirty="0"/>
              <a:t>DATA ENCODING</a:t>
            </a:r>
            <a:endParaRPr lang="en-UG" dirty="0"/>
          </a:p>
        </p:txBody>
      </p:sp>
      <p:sp>
        <p:nvSpPr>
          <p:cNvPr id="3" name="Subtitle 2">
            <a:extLst>
              <a:ext uri="{FF2B5EF4-FFF2-40B4-BE49-F238E27FC236}">
                <a16:creationId xmlns:a16="http://schemas.microsoft.com/office/drawing/2014/main" id="{F7BD8C41-28AB-4C6E-A557-FF02B10675FD}"/>
              </a:ext>
            </a:extLst>
          </p:cNvPr>
          <p:cNvSpPr>
            <a:spLocks noGrp="1"/>
          </p:cNvSpPr>
          <p:nvPr>
            <p:ph type="subTitle" idx="1"/>
          </p:nvPr>
        </p:nvSpPr>
        <p:spPr/>
        <p:txBody>
          <a:bodyPr/>
          <a:lstStyle/>
          <a:p>
            <a:r>
              <a:rPr lang="en-US" dirty="0"/>
              <a:t>Group 3</a:t>
            </a:r>
            <a:endParaRPr lang="en-UG" dirty="0"/>
          </a:p>
        </p:txBody>
      </p:sp>
      <p:graphicFrame>
        <p:nvGraphicFramePr>
          <p:cNvPr id="5" name="Table 4">
            <a:extLst>
              <a:ext uri="{FF2B5EF4-FFF2-40B4-BE49-F238E27FC236}">
                <a16:creationId xmlns:a16="http://schemas.microsoft.com/office/drawing/2014/main" id="{42AB62B3-D1D6-4186-8DC6-0373A1FD8763}"/>
              </a:ext>
            </a:extLst>
          </p:cNvPr>
          <p:cNvGraphicFramePr>
            <a:graphicFrameLocks noGrp="1"/>
          </p:cNvGraphicFramePr>
          <p:nvPr>
            <p:extLst>
              <p:ext uri="{D42A27DB-BD31-4B8C-83A1-F6EECF244321}">
                <p14:modId xmlns:p14="http://schemas.microsoft.com/office/powerpoint/2010/main" val="1148899088"/>
              </p:ext>
            </p:extLst>
          </p:nvPr>
        </p:nvGraphicFramePr>
        <p:xfrm>
          <a:off x="2032000" y="4145280"/>
          <a:ext cx="8128000" cy="2225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68760793"/>
                    </a:ext>
                  </a:extLst>
                </a:gridCol>
                <a:gridCol w="4064000">
                  <a:extLst>
                    <a:ext uri="{9D8B030D-6E8A-4147-A177-3AD203B41FA5}">
                      <a16:colId xmlns:a16="http://schemas.microsoft.com/office/drawing/2014/main" val="1102704880"/>
                    </a:ext>
                  </a:extLst>
                </a:gridCol>
              </a:tblGrid>
              <a:tr h="370840">
                <a:tc>
                  <a:txBody>
                    <a:bodyPr/>
                    <a:lstStyle/>
                    <a:p>
                      <a:r>
                        <a:rPr lang="en-US" dirty="0"/>
                        <a:t>NAME</a:t>
                      </a:r>
                      <a:endParaRPr lang="en-UG" dirty="0"/>
                    </a:p>
                  </a:txBody>
                  <a:tcPr/>
                </a:tc>
                <a:tc>
                  <a:txBody>
                    <a:bodyPr/>
                    <a:lstStyle/>
                    <a:p>
                      <a:r>
                        <a:rPr lang="en-US" dirty="0"/>
                        <a:t>REG NO</a:t>
                      </a:r>
                      <a:endParaRPr lang="en-UG" dirty="0"/>
                    </a:p>
                  </a:txBody>
                  <a:tcPr/>
                </a:tc>
                <a:extLst>
                  <a:ext uri="{0D108BD9-81ED-4DB2-BD59-A6C34878D82A}">
                    <a16:rowId xmlns:a16="http://schemas.microsoft.com/office/drawing/2014/main" val="1483186634"/>
                  </a:ext>
                </a:extLst>
              </a:tr>
              <a:tr h="370840">
                <a:tc>
                  <a:txBody>
                    <a:bodyPr/>
                    <a:lstStyle/>
                    <a:p>
                      <a:r>
                        <a:rPr lang="en-US" dirty="0"/>
                        <a:t>RWAKASIISI EDWIN</a:t>
                      </a:r>
                      <a:endParaRPr lang="en-UG" dirty="0"/>
                    </a:p>
                  </a:txBody>
                  <a:tcPr/>
                </a:tc>
                <a:tc>
                  <a:txBody>
                    <a:bodyPr/>
                    <a:lstStyle/>
                    <a:p>
                      <a:r>
                        <a:rPr lang="en-US" dirty="0"/>
                        <a:t>22/U/6853</a:t>
                      </a:r>
                      <a:endParaRPr lang="en-UG" dirty="0"/>
                    </a:p>
                  </a:txBody>
                  <a:tcPr/>
                </a:tc>
                <a:extLst>
                  <a:ext uri="{0D108BD9-81ED-4DB2-BD59-A6C34878D82A}">
                    <a16:rowId xmlns:a16="http://schemas.microsoft.com/office/drawing/2014/main" val="139622592"/>
                  </a:ext>
                </a:extLst>
              </a:tr>
              <a:tr h="370840">
                <a:tc>
                  <a:txBody>
                    <a:bodyPr/>
                    <a:lstStyle/>
                    <a:p>
                      <a:r>
                        <a:rPr lang="en-US" dirty="0"/>
                        <a:t>LUTALO ALLAN</a:t>
                      </a:r>
                      <a:endParaRPr lang="en-UG" dirty="0"/>
                    </a:p>
                  </a:txBody>
                  <a:tcPr/>
                </a:tc>
                <a:tc>
                  <a:txBody>
                    <a:bodyPr/>
                    <a:lstStyle/>
                    <a:p>
                      <a:r>
                        <a:rPr lang="en-US" dirty="0"/>
                        <a:t>22/U/3330/PS</a:t>
                      </a:r>
                      <a:endParaRPr lang="en-UG" dirty="0"/>
                    </a:p>
                  </a:txBody>
                  <a:tcPr/>
                </a:tc>
                <a:extLst>
                  <a:ext uri="{0D108BD9-81ED-4DB2-BD59-A6C34878D82A}">
                    <a16:rowId xmlns:a16="http://schemas.microsoft.com/office/drawing/2014/main" val="3908328323"/>
                  </a:ext>
                </a:extLst>
              </a:tr>
              <a:tr h="370840">
                <a:tc>
                  <a:txBody>
                    <a:bodyPr/>
                    <a:lstStyle/>
                    <a:p>
                      <a:r>
                        <a:rPr lang="en-US" dirty="0"/>
                        <a:t>NAKANWAGI VANESSA</a:t>
                      </a:r>
                      <a:endParaRPr lang="en-UG" dirty="0"/>
                    </a:p>
                  </a:txBody>
                  <a:tcPr/>
                </a:tc>
                <a:tc>
                  <a:txBody>
                    <a:bodyPr/>
                    <a:lstStyle/>
                    <a:p>
                      <a:r>
                        <a:rPr lang="en-US" dirty="0"/>
                        <a:t>22/U/6530</a:t>
                      </a:r>
                      <a:endParaRPr lang="en-UG" dirty="0"/>
                    </a:p>
                  </a:txBody>
                  <a:tcPr/>
                </a:tc>
                <a:extLst>
                  <a:ext uri="{0D108BD9-81ED-4DB2-BD59-A6C34878D82A}">
                    <a16:rowId xmlns:a16="http://schemas.microsoft.com/office/drawing/2014/main" val="472473725"/>
                  </a:ext>
                </a:extLst>
              </a:tr>
              <a:tr h="370840">
                <a:tc>
                  <a:txBody>
                    <a:bodyPr/>
                    <a:lstStyle/>
                    <a:p>
                      <a:r>
                        <a:rPr lang="en-US" dirty="0"/>
                        <a:t>NKETAMUKAMA TARASISIO</a:t>
                      </a:r>
                      <a:endParaRPr lang="en-UG" dirty="0"/>
                    </a:p>
                  </a:txBody>
                  <a:tcPr/>
                </a:tc>
                <a:tc>
                  <a:txBody>
                    <a:bodyPr/>
                    <a:lstStyle/>
                    <a:p>
                      <a:r>
                        <a:rPr lang="en-US" dirty="0"/>
                        <a:t>22/U/3685/PS</a:t>
                      </a:r>
                      <a:endParaRPr lang="en-UG" dirty="0"/>
                    </a:p>
                  </a:txBody>
                  <a:tcPr/>
                </a:tc>
                <a:extLst>
                  <a:ext uri="{0D108BD9-81ED-4DB2-BD59-A6C34878D82A}">
                    <a16:rowId xmlns:a16="http://schemas.microsoft.com/office/drawing/2014/main" val="661541665"/>
                  </a:ext>
                </a:extLst>
              </a:tr>
              <a:tr h="370840">
                <a:tc>
                  <a:txBody>
                    <a:bodyPr/>
                    <a:lstStyle/>
                    <a:p>
                      <a:r>
                        <a:rPr lang="en-US" dirty="0"/>
                        <a:t>NTEGEKA K PIUS</a:t>
                      </a:r>
                      <a:endParaRPr lang="en-UG" dirty="0"/>
                    </a:p>
                  </a:txBody>
                  <a:tcPr/>
                </a:tc>
                <a:tc>
                  <a:txBody>
                    <a:bodyPr/>
                    <a:lstStyle/>
                    <a:p>
                      <a:r>
                        <a:rPr lang="en-US" dirty="0"/>
                        <a:t>22/U/3700/PS</a:t>
                      </a:r>
                      <a:endParaRPr lang="en-UG" dirty="0"/>
                    </a:p>
                  </a:txBody>
                  <a:tcPr/>
                </a:tc>
                <a:extLst>
                  <a:ext uri="{0D108BD9-81ED-4DB2-BD59-A6C34878D82A}">
                    <a16:rowId xmlns:a16="http://schemas.microsoft.com/office/drawing/2014/main" val="3584687929"/>
                  </a:ext>
                </a:extLst>
              </a:tr>
            </a:tbl>
          </a:graphicData>
        </a:graphic>
      </p:graphicFrame>
    </p:spTree>
    <p:extLst>
      <p:ext uri="{BB962C8B-B14F-4D97-AF65-F5344CB8AC3E}">
        <p14:creationId xmlns:p14="http://schemas.microsoft.com/office/powerpoint/2010/main" val="3677746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78CE-55D4-4279-9AF0-828C50CDF256}"/>
              </a:ext>
            </a:extLst>
          </p:cNvPr>
          <p:cNvSpPr>
            <a:spLocks noGrp="1"/>
          </p:cNvSpPr>
          <p:nvPr>
            <p:ph type="title"/>
          </p:nvPr>
        </p:nvSpPr>
        <p:spPr/>
        <p:txBody>
          <a:bodyPr/>
          <a:lstStyle/>
          <a:p>
            <a:r>
              <a:rPr lang="en-US" b="1" dirty="0">
                <a:solidFill>
                  <a:srgbClr val="00B050"/>
                </a:solidFill>
              </a:rPr>
              <a:t>Return to Zero (RZ) </a:t>
            </a:r>
            <a:endParaRPr lang="en-UG" b="1" dirty="0">
              <a:solidFill>
                <a:srgbClr val="00B050"/>
              </a:solidFill>
            </a:endParaRPr>
          </a:p>
        </p:txBody>
      </p:sp>
      <p:sp>
        <p:nvSpPr>
          <p:cNvPr id="3" name="Content Placeholder 2">
            <a:extLst>
              <a:ext uri="{FF2B5EF4-FFF2-40B4-BE49-F238E27FC236}">
                <a16:creationId xmlns:a16="http://schemas.microsoft.com/office/drawing/2014/main" id="{E013AF93-7642-4CA6-85FB-D2AB1E78045C}"/>
              </a:ext>
            </a:extLst>
          </p:cNvPr>
          <p:cNvSpPr>
            <a:spLocks noGrp="1"/>
          </p:cNvSpPr>
          <p:nvPr>
            <p:ph idx="1"/>
          </p:nvPr>
        </p:nvSpPr>
        <p:spPr/>
        <p:txBody>
          <a:bodyPr>
            <a:normAutofit fontScale="92500" lnSpcReduction="20000"/>
          </a:bodyPr>
          <a:lstStyle/>
          <a:p>
            <a:pPr marL="0" indent="0">
              <a:buNone/>
            </a:pPr>
            <a:r>
              <a:rPr lang="en-US" dirty="0"/>
              <a:t>The main problem with NRZ encoding occurs when the sender and receiver clocks are not synchronized. The receiver does not know when one bit has ended and the next bit is starting. One solution is the return-to-zero (RZ) scheme, which uses three values: positive, negative, and zero. In RZ, the signal changes not between bits but during the bit. </a:t>
            </a:r>
          </a:p>
          <a:p>
            <a:pPr marL="0" indent="0">
              <a:buNone/>
            </a:pPr>
            <a:r>
              <a:rPr lang="en-US" dirty="0"/>
              <a:t>The main disadvantage of RZ encoding is that it requires two signal changes to encode a bit and therefore occupies greater bandwidth. The same problem we mentioned, a sudden change of </a:t>
            </a:r>
          </a:p>
          <a:p>
            <a:pPr marL="0" indent="0">
              <a:buNone/>
            </a:pPr>
            <a:r>
              <a:rPr lang="en-US" dirty="0"/>
              <a:t>Another problem is the complexity: RZ uses three levels of voltage, which is more complex to create and discern. As a result of all these deficiencies, the scheme is not used today. Instead, it has been replaced by the better-performing Manchester and differential Manchester schemes (discussed next)</a:t>
            </a:r>
            <a:endParaRPr lang="en-UG" dirty="0"/>
          </a:p>
        </p:txBody>
      </p:sp>
    </p:spTree>
    <p:extLst>
      <p:ext uri="{BB962C8B-B14F-4D97-AF65-F5344CB8AC3E}">
        <p14:creationId xmlns:p14="http://schemas.microsoft.com/office/powerpoint/2010/main" val="79201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5C8F17-360E-4330-BAFC-6519B2497068}"/>
              </a:ext>
            </a:extLst>
          </p:cNvPr>
          <p:cNvPicPr>
            <a:picLocks noGrp="1" noChangeAspect="1"/>
          </p:cNvPicPr>
          <p:nvPr>
            <p:ph idx="1"/>
          </p:nvPr>
        </p:nvPicPr>
        <p:blipFill>
          <a:blip r:embed="rId2"/>
          <a:stretch>
            <a:fillRect/>
          </a:stretch>
        </p:blipFill>
        <p:spPr>
          <a:xfrm>
            <a:off x="2144413" y="1175527"/>
            <a:ext cx="7903174" cy="4506945"/>
          </a:xfrm>
          <a:prstGeom prst="rect">
            <a:avLst/>
          </a:prstGeom>
        </p:spPr>
      </p:pic>
    </p:spTree>
    <p:extLst>
      <p:ext uri="{BB962C8B-B14F-4D97-AF65-F5344CB8AC3E}">
        <p14:creationId xmlns:p14="http://schemas.microsoft.com/office/powerpoint/2010/main" val="2216342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92B7-0710-43F6-B1C2-AA75C78B064B}"/>
              </a:ext>
            </a:extLst>
          </p:cNvPr>
          <p:cNvSpPr>
            <a:spLocks noGrp="1"/>
          </p:cNvSpPr>
          <p:nvPr>
            <p:ph type="title"/>
          </p:nvPr>
        </p:nvSpPr>
        <p:spPr/>
        <p:txBody>
          <a:bodyPr/>
          <a:lstStyle/>
          <a:p>
            <a:r>
              <a:rPr lang="en-US" b="1" dirty="0">
                <a:solidFill>
                  <a:srgbClr val="00B050"/>
                </a:solidFill>
              </a:rPr>
              <a:t>Manchester and Differential Manchester</a:t>
            </a:r>
            <a:endParaRPr lang="en-UG" b="1" dirty="0">
              <a:solidFill>
                <a:srgbClr val="00B050"/>
              </a:solidFill>
            </a:endParaRPr>
          </a:p>
        </p:txBody>
      </p:sp>
      <p:sp>
        <p:nvSpPr>
          <p:cNvPr id="3" name="Content Placeholder 2">
            <a:extLst>
              <a:ext uri="{FF2B5EF4-FFF2-40B4-BE49-F238E27FC236}">
                <a16:creationId xmlns:a16="http://schemas.microsoft.com/office/drawing/2014/main" id="{045CB5E4-5D37-47C7-ADCA-84BED84A42C6}"/>
              </a:ext>
            </a:extLst>
          </p:cNvPr>
          <p:cNvSpPr>
            <a:spLocks noGrp="1"/>
          </p:cNvSpPr>
          <p:nvPr>
            <p:ph idx="1"/>
          </p:nvPr>
        </p:nvSpPr>
        <p:spPr/>
        <p:txBody>
          <a:bodyPr>
            <a:normAutofit/>
          </a:bodyPr>
          <a:lstStyle/>
          <a:p>
            <a:r>
              <a:rPr lang="en-US" dirty="0"/>
              <a:t>The idea of RZ (transition at the middle of the bit) and the idea of NRZ-L are combined into the Manchester scheme. </a:t>
            </a:r>
          </a:p>
          <a:p>
            <a:r>
              <a:rPr lang="en-US" dirty="0"/>
              <a:t>In Manchester encoding, the duration of the bit is divided into two halves. The voltage remains at one level during the first half and moves to the other level in the second half. </a:t>
            </a:r>
          </a:p>
          <a:p>
            <a:r>
              <a:rPr lang="en-US" dirty="0"/>
              <a:t>The transition at the middle of the bit provides synchronization. Differential Manchester, on the other hand, combines the ideas of RZ and NRZ-I. There is always a transition at the middle of the bit, but the bit values are determined at the beginning of the bit. If the next bit is 0, there is a transition; if the next bit is 1, there is none.</a:t>
            </a:r>
            <a:endParaRPr lang="en-UG" dirty="0"/>
          </a:p>
        </p:txBody>
      </p:sp>
    </p:spTree>
    <p:extLst>
      <p:ext uri="{BB962C8B-B14F-4D97-AF65-F5344CB8AC3E}">
        <p14:creationId xmlns:p14="http://schemas.microsoft.com/office/powerpoint/2010/main" val="3863029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BCA037-379C-4AC4-9124-824300455A53}"/>
              </a:ext>
            </a:extLst>
          </p:cNvPr>
          <p:cNvPicPr>
            <a:picLocks noGrp="1" noChangeAspect="1"/>
          </p:cNvPicPr>
          <p:nvPr>
            <p:ph idx="1"/>
          </p:nvPr>
        </p:nvPicPr>
        <p:blipFill>
          <a:blip r:embed="rId2"/>
          <a:stretch>
            <a:fillRect/>
          </a:stretch>
        </p:blipFill>
        <p:spPr>
          <a:xfrm>
            <a:off x="2865257" y="810475"/>
            <a:ext cx="6461485" cy="5237049"/>
          </a:xfrm>
          <a:prstGeom prst="rect">
            <a:avLst/>
          </a:prstGeom>
        </p:spPr>
      </p:pic>
    </p:spTree>
    <p:extLst>
      <p:ext uri="{BB962C8B-B14F-4D97-AF65-F5344CB8AC3E}">
        <p14:creationId xmlns:p14="http://schemas.microsoft.com/office/powerpoint/2010/main" val="3429690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359C-5F5C-4B66-8A8D-C177ABDA5449}"/>
              </a:ext>
            </a:extLst>
          </p:cNvPr>
          <p:cNvSpPr>
            <a:spLocks noGrp="1"/>
          </p:cNvSpPr>
          <p:nvPr>
            <p:ph type="title"/>
          </p:nvPr>
        </p:nvSpPr>
        <p:spPr/>
        <p:txBody>
          <a:bodyPr/>
          <a:lstStyle/>
          <a:p>
            <a:r>
              <a:rPr lang="en-US" b="1" dirty="0">
                <a:solidFill>
                  <a:srgbClr val="00B050"/>
                </a:solidFill>
              </a:rPr>
              <a:t>Satellite Encoding</a:t>
            </a:r>
            <a:endParaRPr lang="en-UG" b="1" dirty="0">
              <a:solidFill>
                <a:srgbClr val="00B050"/>
              </a:solidFill>
            </a:endParaRPr>
          </a:p>
        </p:txBody>
      </p:sp>
      <p:sp>
        <p:nvSpPr>
          <p:cNvPr id="3" name="Content Placeholder 2">
            <a:extLst>
              <a:ext uri="{FF2B5EF4-FFF2-40B4-BE49-F238E27FC236}">
                <a16:creationId xmlns:a16="http://schemas.microsoft.com/office/drawing/2014/main" id="{8439DA39-EB15-4F41-85AA-B76FBAAB537E}"/>
              </a:ext>
            </a:extLst>
          </p:cNvPr>
          <p:cNvSpPr>
            <a:spLocks noGrp="1"/>
          </p:cNvSpPr>
          <p:nvPr>
            <p:ph idx="1"/>
          </p:nvPr>
        </p:nvSpPr>
        <p:spPr/>
        <p:txBody>
          <a:bodyPr>
            <a:normAutofit fontScale="70000" lnSpcReduction="20000"/>
          </a:bodyPr>
          <a:lstStyle/>
          <a:p>
            <a:pPr marL="0" indent="0">
              <a:buNone/>
            </a:pPr>
            <a:r>
              <a:rPr lang="en-US" dirty="0"/>
              <a:t>the process of converting audio, video, and data signals into a format that can be transmitted efficiently over a satellite link. </a:t>
            </a:r>
          </a:p>
          <a:p>
            <a:pPr marL="0" indent="0">
              <a:buNone/>
            </a:pPr>
            <a:r>
              <a:rPr lang="en-US" dirty="0">
                <a:solidFill>
                  <a:srgbClr val="00B050"/>
                </a:solidFill>
              </a:rPr>
              <a:t>This involves several steps:</a:t>
            </a:r>
          </a:p>
          <a:p>
            <a:pPr marL="0" indent="0">
              <a:buNone/>
            </a:pPr>
            <a:r>
              <a:rPr lang="en-US" b="1" dirty="0"/>
              <a:t>Digitization: </a:t>
            </a:r>
            <a:r>
              <a:rPr lang="en-US" dirty="0"/>
              <a:t>If the signal is analog, it must first be converted into a digital format. This is typically done using an analog-to-digital converter (ADC).</a:t>
            </a:r>
          </a:p>
          <a:p>
            <a:pPr marL="0" indent="0">
              <a:buNone/>
            </a:pPr>
            <a:r>
              <a:rPr lang="en-US" b="1" dirty="0"/>
              <a:t>Compression:</a:t>
            </a:r>
            <a:r>
              <a:rPr lang="en-US" dirty="0"/>
              <a:t> Digital signals are very large, so they need to be compressed to fit within the limited bandwidth of a satellite channel. This is done using a codec, such as MPEG-2, MPEG-4, or HEVC.</a:t>
            </a:r>
          </a:p>
          <a:p>
            <a:pPr marL="0" indent="0">
              <a:buNone/>
            </a:pPr>
            <a:r>
              <a:rPr lang="en-US" b="1" dirty="0"/>
              <a:t>Modulation: </a:t>
            </a:r>
            <a:r>
              <a:rPr lang="en-US" dirty="0"/>
              <a:t>The compressed signal is then modulated onto a carrier frequency, which is a high-frequency signal that can be transmitted over long distances. This is done using a modulator.</a:t>
            </a:r>
          </a:p>
          <a:p>
            <a:pPr marL="0" indent="0">
              <a:buNone/>
            </a:pPr>
            <a:r>
              <a:rPr lang="en-US" b="1" dirty="0"/>
              <a:t>Error correction: </a:t>
            </a:r>
            <a:r>
              <a:rPr lang="en-US" dirty="0"/>
              <a:t>To ensure that the signal arrives at the receiver intact, error correction codes are added to the signal. This is done using an error correction encoder.</a:t>
            </a:r>
          </a:p>
          <a:p>
            <a:pPr marL="0" indent="0">
              <a:buNone/>
            </a:pPr>
            <a:r>
              <a:rPr lang="en-US" b="1" dirty="0"/>
              <a:t>Encryption: </a:t>
            </a:r>
            <a:r>
              <a:rPr lang="en-US" dirty="0"/>
              <a:t>In some cases, the signal may also be encrypted to prevent unauthorized access. This is done using an encryption algorithm.</a:t>
            </a:r>
            <a:endParaRPr lang="en-UG" dirty="0"/>
          </a:p>
        </p:txBody>
      </p:sp>
    </p:spTree>
    <p:extLst>
      <p:ext uri="{BB962C8B-B14F-4D97-AF65-F5344CB8AC3E}">
        <p14:creationId xmlns:p14="http://schemas.microsoft.com/office/powerpoint/2010/main" val="1821940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840703-CD8E-453E-BBDE-CF2C37A76E82}"/>
              </a:ext>
            </a:extLst>
          </p:cNvPr>
          <p:cNvSpPr>
            <a:spLocks noGrp="1"/>
          </p:cNvSpPr>
          <p:nvPr>
            <p:ph idx="1"/>
          </p:nvPr>
        </p:nvSpPr>
        <p:spPr/>
        <p:txBody>
          <a:bodyPr/>
          <a:lstStyle/>
          <a:p>
            <a:pPr marL="0" indent="0" algn="ctr">
              <a:buNone/>
            </a:pPr>
            <a:r>
              <a:rPr lang="en-US" b="1" dirty="0">
                <a:solidFill>
                  <a:srgbClr val="00B050"/>
                </a:solidFill>
              </a:rPr>
              <a:t>Thank You</a:t>
            </a:r>
            <a:endParaRPr lang="en-UG" b="1" dirty="0">
              <a:solidFill>
                <a:srgbClr val="00B050"/>
              </a:solidFill>
            </a:endParaRPr>
          </a:p>
        </p:txBody>
      </p:sp>
    </p:spTree>
    <p:extLst>
      <p:ext uri="{BB962C8B-B14F-4D97-AF65-F5344CB8AC3E}">
        <p14:creationId xmlns:p14="http://schemas.microsoft.com/office/powerpoint/2010/main" val="200830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4391-00DF-4338-A5D8-230CA820B35C}"/>
              </a:ext>
            </a:extLst>
          </p:cNvPr>
          <p:cNvSpPr>
            <a:spLocks noGrp="1"/>
          </p:cNvSpPr>
          <p:nvPr>
            <p:ph type="title"/>
          </p:nvPr>
        </p:nvSpPr>
        <p:spPr/>
        <p:txBody>
          <a:bodyPr/>
          <a:lstStyle/>
          <a:p>
            <a:r>
              <a:rPr lang="en-US" b="1" dirty="0">
                <a:solidFill>
                  <a:srgbClr val="00B050"/>
                </a:solidFill>
              </a:rPr>
              <a:t>Definition</a:t>
            </a:r>
            <a:endParaRPr lang="en-UG" b="1" dirty="0">
              <a:solidFill>
                <a:srgbClr val="00B050"/>
              </a:solidFill>
            </a:endParaRPr>
          </a:p>
        </p:txBody>
      </p:sp>
      <p:sp>
        <p:nvSpPr>
          <p:cNvPr id="3" name="Content Placeholder 2">
            <a:extLst>
              <a:ext uri="{FF2B5EF4-FFF2-40B4-BE49-F238E27FC236}">
                <a16:creationId xmlns:a16="http://schemas.microsoft.com/office/drawing/2014/main" id="{B60DDF13-166C-448C-8F78-6C72309FFA88}"/>
              </a:ext>
            </a:extLst>
          </p:cNvPr>
          <p:cNvSpPr>
            <a:spLocks noGrp="1"/>
          </p:cNvSpPr>
          <p:nvPr>
            <p:ph idx="1"/>
          </p:nvPr>
        </p:nvSpPr>
        <p:spPr/>
        <p:txBody>
          <a:bodyPr/>
          <a:lstStyle/>
          <a:p>
            <a:r>
              <a:rPr lang="en-US" dirty="0"/>
              <a:t>Data encoding is the converting data from one form to another ,typically for the purpose of transmission, storage, or analysis.</a:t>
            </a:r>
          </a:p>
          <a:p>
            <a:endParaRPr lang="en-US" dirty="0"/>
          </a:p>
          <a:p>
            <a:r>
              <a:rPr lang="en-US" dirty="0"/>
              <a:t>To transmit data digitally, it needs to be converted to digital form</a:t>
            </a:r>
          </a:p>
          <a:p>
            <a:r>
              <a:rPr lang="en-US" dirty="0"/>
              <a:t>Digital to digital encoding means conversion of digital data into digital signals.</a:t>
            </a:r>
            <a:endParaRPr lang="en-UG" dirty="0"/>
          </a:p>
        </p:txBody>
      </p:sp>
    </p:spTree>
    <p:extLst>
      <p:ext uri="{BB962C8B-B14F-4D97-AF65-F5344CB8AC3E}">
        <p14:creationId xmlns:p14="http://schemas.microsoft.com/office/powerpoint/2010/main" val="3748653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A2F30-B19F-441E-B8D9-2DEA28A82CEB}"/>
              </a:ext>
            </a:extLst>
          </p:cNvPr>
          <p:cNvSpPr>
            <a:spLocks noGrp="1"/>
          </p:cNvSpPr>
          <p:nvPr>
            <p:ph type="title"/>
          </p:nvPr>
        </p:nvSpPr>
        <p:spPr/>
        <p:txBody>
          <a:bodyPr/>
          <a:lstStyle/>
          <a:p>
            <a:r>
              <a:rPr lang="en-US" b="1" dirty="0">
                <a:solidFill>
                  <a:srgbClr val="00B050"/>
                </a:solidFill>
              </a:rPr>
              <a:t>How Data Encoding is done?</a:t>
            </a:r>
            <a:endParaRPr lang="en-UG" b="1" dirty="0">
              <a:solidFill>
                <a:srgbClr val="00B050"/>
              </a:solidFill>
            </a:endParaRPr>
          </a:p>
        </p:txBody>
      </p:sp>
      <p:sp>
        <p:nvSpPr>
          <p:cNvPr id="3" name="Content Placeholder 2">
            <a:extLst>
              <a:ext uri="{FF2B5EF4-FFF2-40B4-BE49-F238E27FC236}">
                <a16:creationId xmlns:a16="http://schemas.microsoft.com/office/drawing/2014/main" id="{1DAA9E0A-4BBD-4F0B-BCD6-850F1A61F63E}"/>
              </a:ext>
            </a:extLst>
          </p:cNvPr>
          <p:cNvSpPr>
            <a:spLocks noGrp="1"/>
          </p:cNvSpPr>
          <p:nvPr>
            <p:ph idx="1"/>
          </p:nvPr>
        </p:nvSpPr>
        <p:spPr/>
        <p:txBody>
          <a:bodyPr/>
          <a:lstStyle/>
          <a:p>
            <a:pPr marL="0" indent="0">
              <a:buNone/>
            </a:pPr>
            <a:r>
              <a:rPr lang="en-US" dirty="0"/>
              <a:t>This conversion can be done in two ways;</a:t>
            </a:r>
          </a:p>
          <a:p>
            <a:r>
              <a:rPr lang="en-US" dirty="0"/>
              <a:t>Line coding</a:t>
            </a:r>
          </a:p>
          <a:p>
            <a:r>
              <a:rPr lang="en-US" dirty="0"/>
              <a:t>Block coding</a:t>
            </a:r>
          </a:p>
          <a:p>
            <a:r>
              <a:rPr lang="en-US" dirty="0"/>
              <a:t>Scrambling</a:t>
            </a:r>
            <a:endParaRPr lang="en-UG" dirty="0"/>
          </a:p>
        </p:txBody>
      </p:sp>
    </p:spTree>
    <p:extLst>
      <p:ext uri="{BB962C8B-B14F-4D97-AF65-F5344CB8AC3E}">
        <p14:creationId xmlns:p14="http://schemas.microsoft.com/office/powerpoint/2010/main" val="799759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DA01-C67B-4544-B038-1C8706F81853}"/>
              </a:ext>
            </a:extLst>
          </p:cNvPr>
          <p:cNvSpPr>
            <a:spLocks noGrp="1"/>
          </p:cNvSpPr>
          <p:nvPr>
            <p:ph type="title"/>
          </p:nvPr>
        </p:nvSpPr>
        <p:spPr/>
        <p:txBody>
          <a:bodyPr/>
          <a:lstStyle/>
          <a:p>
            <a:r>
              <a:rPr lang="en-US" b="1" dirty="0">
                <a:solidFill>
                  <a:srgbClr val="00B050"/>
                </a:solidFill>
              </a:rPr>
              <a:t>Line Coding</a:t>
            </a:r>
            <a:endParaRPr lang="en-UG" b="1" dirty="0">
              <a:solidFill>
                <a:srgbClr val="00B050"/>
              </a:solidFill>
            </a:endParaRPr>
          </a:p>
        </p:txBody>
      </p:sp>
      <p:sp>
        <p:nvSpPr>
          <p:cNvPr id="3" name="Content Placeholder 2">
            <a:extLst>
              <a:ext uri="{FF2B5EF4-FFF2-40B4-BE49-F238E27FC236}">
                <a16:creationId xmlns:a16="http://schemas.microsoft.com/office/drawing/2014/main" id="{9B180647-C2D6-4C8C-9F8D-E76721BCC122}"/>
              </a:ext>
            </a:extLst>
          </p:cNvPr>
          <p:cNvSpPr>
            <a:spLocks noGrp="1"/>
          </p:cNvSpPr>
          <p:nvPr>
            <p:ph idx="1"/>
          </p:nvPr>
        </p:nvSpPr>
        <p:spPr/>
        <p:txBody>
          <a:bodyPr/>
          <a:lstStyle/>
          <a:p>
            <a:pPr marL="0" indent="0">
              <a:buNone/>
            </a:pPr>
            <a:r>
              <a:rPr lang="en-US" dirty="0"/>
              <a:t>The process of converting digital data into digital signals</a:t>
            </a:r>
          </a:p>
          <a:p>
            <a:pPr marL="0" indent="0">
              <a:buNone/>
            </a:pPr>
            <a:r>
              <a:rPr lang="en-US" dirty="0"/>
              <a:t>Digital data – found in binary format (zeros and ones)</a:t>
            </a:r>
          </a:p>
          <a:p>
            <a:pPr marL="0" indent="0">
              <a:buNone/>
            </a:pPr>
            <a:r>
              <a:rPr lang="en-US" dirty="0"/>
              <a:t>Digital signal – is denoted by discrete signal</a:t>
            </a:r>
          </a:p>
          <a:p>
            <a:pPr marL="0" indent="0">
              <a:buNone/>
            </a:pPr>
            <a:endParaRPr lang="en-UG" dirty="0"/>
          </a:p>
        </p:txBody>
      </p:sp>
      <p:pic>
        <p:nvPicPr>
          <p:cNvPr id="4" name="Picture 3">
            <a:extLst>
              <a:ext uri="{FF2B5EF4-FFF2-40B4-BE49-F238E27FC236}">
                <a16:creationId xmlns:a16="http://schemas.microsoft.com/office/drawing/2014/main" id="{78E7ACD2-1278-4EB9-AA0F-3B3520528EE5}"/>
              </a:ext>
            </a:extLst>
          </p:cNvPr>
          <p:cNvPicPr>
            <a:picLocks noChangeAspect="1"/>
          </p:cNvPicPr>
          <p:nvPr/>
        </p:nvPicPr>
        <p:blipFill>
          <a:blip r:embed="rId2"/>
          <a:stretch>
            <a:fillRect/>
          </a:stretch>
        </p:blipFill>
        <p:spPr>
          <a:xfrm>
            <a:off x="2658986" y="3696382"/>
            <a:ext cx="6874027" cy="2397454"/>
          </a:xfrm>
          <a:prstGeom prst="rect">
            <a:avLst/>
          </a:prstGeom>
        </p:spPr>
      </p:pic>
    </p:spTree>
    <p:extLst>
      <p:ext uri="{BB962C8B-B14F-4D97-AF65-F5344CB8AC3E}">
        <p14:creationId xmlns:p14="http://schemas.microsoft.com/office/powerpoint/2010/main" val="85793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2327-46A3-41E0-951C-839B29582A69}"/>
              </a:ext>
            </a:extLst>
          </p:cNvPr>
          <p:cNvSpPr>
            <a:spLocks noGrp="1"/>
          </p:cNvSpPr>
          <p:nvPr>
            <p:ph type="title"/>
          </p:nvPr>
        </p:nvSpPr>
        <p:spPr>
          <a:xfrm>
            <a:off x="838200" y="337416"/>
            <a:ext cx="10515600" cy="1325563"/>
          </a:xfrm>
        </p:spPr>
        <p:txBody>
          <a:bodyPr/>
          <a:lstStyle/>
          <a:p>
            <a:pPr algn="ctr"/>
            <a:r>
              <a:rPr lang="en-US" b="1" dirty="0">
                <a:solidFill>
                  <a:srgbClr val="00B050"/>
                </a:solidFill>
              </a:rPr>
              <a:t>Line Coding Schemes</a:t>
            </a:r>
            <a:endParaRPr lang="en-UG" b="1" dirty="0">
              <a:solidFill>
                <a:srgbClr val="00B050"/>
              </a:solidFill>
            </a:endParaRPr>
          </a:p>
        </p:txBody>
      </p:sp>
      <p:pic>
        <p:nvPicPr>
          <p:cNvPr id="7" name="Content Placeholder 6">
            <a:extLst>
              <a:ext uri="{FF2B5EF4-FFF2-40B4-BE49-F238E27FC236}">
                <a16:creationId xmlns:a16="http://schemas.microsoft.com/office/drawing/2014/main" id="{69CB3386-D83F-48AA-B0B7-ACDE338D726E}"/>
              </a:ext>
            </a:extLst>
          </p:cNvPr>
          <p:cNvPicPr>
            <a:picLocks noGrp="1" noChangeAspect="1"/>
          </p:cNvPicPr>
          <p:nvPr>
            <p:ph idx="1"/>
          </p:nvPr>
        </p:nvPicPr>
        <p:blipFill>
          <a:blip r:embed="rId2"/>
          <a:stretch>
            <a:fillRect/>
          </a:stretch>
        </p:blipFill>
        <p:spPr>
          <a:xfrm>
            <a:off x="2880484" y="2389788"/>
            <a:ext cx="6627583" cy="3059666"/>
          </a:xfrm>
          <a:prstGeom prst="rect">
            <a:avLst/>
          </a:prstGeom>
        </p:spPr>
      </p:pic>
    </p:spTree>
    <p:extLst>
      <p:ext uri="{BB962C8B-B14F-4D97-AF65-F5344CB8AC3E}">
        <p14:creationId xmlns:p14="http://schemas.microsoft.com/office/powerpoint/2010/main" val="2289473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983F1-460A-44C3-A04E-28A208B46295}"/>
              </a:ext>
            </a:extLst>
          </p:cNvPr>
          <p:cNvSpPr>
            <a:spLocks noGrp="1"/>
          </p:cNvSpPr>
          <p:nvPr>
            <p:ph type="title"/>
          </p:nvPr>
        </p:nvSpPr>
        <p:spPr/>
        <p:txBody>
          <a:bodyPr/>
          <a:lstStyle/>
          <a:p>
            <a:r>
              <a:rPr lang="en-US" b="1" dirty="0">
                <a:solidFill>
                  <a:srgbClr val="00B050"/>
                </a:solidFill>
              </a:rPr>
              <a:t>Unipolar Scheme</a:t>
            </a:r>
            <a:endParaRPr lang="en-UG" b="1" dirty="0">
              <a:solidFill>
                <a:srgbClr val="00B050"/>
              </a:solidFill>
            </a:endParaRPr>
          </a:p>
        </p:txBody>
      </p:sp>
      <p:sp>
        <p:nvSpPr>
          <p:cNvPr id="3" name="Content Placeholder 2">
            <a:extLst>
              <a:ext uri="{FF2B5EF4-FFF2-40B4-BE49-F238E27FC236}">
                <a16:creationId xmlns:a16="http://schemas.microsoft.com/office/drawing/2014/main" id="{9867D555-1838-451A-AA8B-6F28C67194C8}"/>
              </a:ext>
            </a:extLst>
          </p:cNvPr>
          <p:cNvSpPr>
            <a:spLocks noGrp="1"/>
          </p:cNvSpPr>
          <p:nvPr>
            <p:ph idx="1"/>
          </p:nvPr>
        </p:nvSpPr>
        <p:spPr/>
        <p:txBody>
          <a:bodyPr/>
          <a:lstStyle/>
          <a:p>
            <a:pPr marL="0" indent="0">
              <a:buNone/>
            </a:pPr>
            <a:r>
              <a:rPr lang="en-US" dirty="0"/>
              <a:t>In a unipolar scheme, all the signal levels are on one side of the time axis, either above or below.</a:t>
            </a:r>
          </a:p>
          <a:p>
            <a:pPr marL="0" indent="0">
              <a:buNone/>
            </a:pPr>
            <a:r>
              <a:rPr lang="en-US" dirty="0"/>
              <a:t>NRZ (Non-Return-to-Zero) Traditionally, a unipolar scheme was designed as a non-return-to-zero (NRZ) scheme in which the positive voltage defines bit 1 and the zero voltage defines bit 0. It is called NRZ because the signal does not return to zero at the middle of the bit.</a:t>
            </a:r>
          </a:p>
          <a:p>
            <a:endParaRPr lang="en-US" dirty="0"/>
          </a:p>
          <a:p>
            <a:endParaRPr lang="en-UG" dirty="0"/>
          </a:p>
        </p:txBody>
      </p:sp>
      <p:sp>
        <p:nvSpPr>
          <p:cNvPr id="5" name="Rectangle 4">
            <a:extLst>
              <a:ext uri="{FF2B5EF4-FFF2-40B4-BE49-F238E27FC236}">
                <a16:creationId xmlns:a16="http://schemas.microsoft.com/office/drawing/2014/main" id="{C920DBE8-23E7-40D4-8904-2D9CD112290E}"/>
              </a:ext>
            </a:extLst>
          </p:cNvPr>
          <p:cNvSpPr/>
          <p:nvPr/>
        </p:nvSpPr>
        <p:spPr>
          <a:xfrm>
            <a:off x="3048000" y="2413338"/>
            <a:ext cx="6096000" cy="369332"/>
          </a:xfrm>
          <a:prstGeom prst="rect">
            <a:avLst/>
          </a:prstGeom>
        </p:spPr>
        <p:txBody>
          <a:bodyPr>
            <a:spAutoFit/>
          </a:bodyPr>
          <a:lstStyle/>
          <a:p>
            <a:endParaRPr lang="en-UG" dirty="0"/>
          </a:p>
        </p:txBody>
      </p:sp>
    </p:spTree>
    <p:extLst>
      <p:ext uri="{BB962C8B-B14F-4D97-AF65-F5344CB8AC3E}">
        <p14:creationId xmlns:p14="http://schemas.microsoft.com/office/powerpoint/2010/main" val="112007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48C88F-B6AF-457A-A82F-9C807541867B}"/>
              </a:ext>
            </a:extLst>
          </p:cNvPr>
          <p:cNvPicPr>
            <a:picLocks noGrp="1" noChangeAspect="1"/>
          </p:cNvPicPr>
          <p:nvPr>
            <p:ph idx="1"/>
          </p:nvPr>
        </p:nvPicPr>
        <p:blipFill>
          <a:blip r:embed="rId2"/>
          <a:stretch>
            <a:fillRect/>
          </a:stretch>
        </p:blipFill>
        <p:spPr>
          <a:xfrm>
            <a:off x="1963104" y="2004295"/>
            <a:ext cx="7788862" cy="3783927"/>
          </a:xfrm>
          <a:prstGeom prst="rect">
            <a:avLst/>
          </a:prstGeom>
        </p:spPr>
      </p:pic>
    </p:spTree>
    <p:extLst>
      <p:ext uri="{BB962C8B-B14F-4D97-AF65-F5344CB8AC3E}">
        <p14:creationId xmlns:p14="http://schemas.microsoft.com/office/powerpoint/2010/main" val="81626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88A28-4B76-4781-A568-F6F161BF0DB1}"/>
              </a:ext>
            </a:extLst>
          </p:cNvPr>
          <p:cNvSpPr>
            <a:spLocks noGrp="1"/>
          </p:cNvSpPr>
          <p:nvPr>
            <p:ph type="title"/>
          </p:nvPr>
        </p:nvSpPr>
        <p:spPr/>
        <p:txBody>
          <a:bodyPr/>
          <a:lstStyle/>
          <a:p>
            <a:r>
              <a:rPr lang="en-US" b="1" dirty="0">
                <a:solidFill>
                  <a:srgbClr val="00B050"/>
                </a:solidFill>
              </a:rPr>
              <a:t>Polar Schemes</a:t>
            </a:r>
            <a:endParaRPr lang="en-UG" b="1" dirty="0">
              <a:solidFill>
                <a:srgbClr val="00B050"/>
              </a:solidFill>
            </a:endParaRPr>
          </a:p>
        </p:txBody>
      </p:sp>
      <p:sp>
        <p:nvSpPr>
          <p:cNvPr id="3" name="Content Placeholder 2">
            <a:extLst>
              <a:ext uri="{FF2B5EF4-FFF2-40B4-BE49-F238E27FC236}">
                <a16:creationId xmlns:a16="http://schemas.microsoft.com/office/drawing/2014/main" id="{B2E6F036-4C73-4CED-8430-68FCB1A69086}"/>
              </a:ext>
            </a:extLst>
          </p:cNvPr>
          <p:cNvSpPr>
            <a:spLocks noGrp="1"/>
          </p:cNvSpPr>
          <p:nvPr>
            <p:ph idx="1"/>
          </p:nvPr>
        </p:nvSpPr>
        <p:spPr/>
        <p:txBody>
          <a:bodyPr>
            <a:normAutofit fontScale="85000" lnSpcReduction="20000"/>
          </a:bodyPr>
          <a:lstStyle/>
          <a:p>
            <a:pPr marL="0" indent="0">
              <a:buNone/>
            </a:pPr>
            <a:r>
              <a:rPr lang="en-US" dirty="0"/>
              <a:t>In polar schemes, the voltages are on the both sides of the time axis. For example, the voltage level for 0 can be positive and the voltage level for 1 can be negative.</a:t>
            </a:r>
          </a:p>
          <a:p>
            <a:pPr marL="0" indent="0">
              <a:buNone/>
            </a:pPr>
            <a:r>
              <a:rPr lang="en-US" b="1" dirty="0">
                <a:solidFill>
                  <a:srgbClr val="00B050"/>
                </a:solidFill>
              </a:rPr>
              <a:t>Non-Return-to-Zero (NRZ)</a:t>
            </a:r>
          </a:p>
          <a:p>
            <a:pPr marL="0" indent="0">
              <a:buNone/>
            </a:pPr>
            <a:r>
              <a:rPr lang="en-US" dirty="0"/>
              <a:t>Two levels of voltage amplitude are used</a:t>
            </a:r>
          </a:p>
          <a:p>
            <a:pPr marL="0" indent="0">
              <a:buNone/>
            </a:pPr>
            <a:r>
              <a:rPr lang="en-US" dirty="0"/>
              <a:t>Two versions of NRZ: NRZ-L and NRZ-I</a:t>
            </a:r>
          </a:p>
          <a:p>
            <a:pPr marL="0" indent="0">
              <a:buNone/>
            </a:pPr>
            <a:r>
              <a:rPr lang="en-US" dirty="0"/>
              <a:t> In the first variation, NRZ-L (NRZ-Level), the level of the voltage determines </a:t>
            </a:r>
          </a:p>
          <a:p>
            <a:pPr marL="0" indent="0">
              <a:buNone/>
            </a:pPr>
            <a:r>
              <a:rPr lang="en-US" dirty="0"/>
              <a:t>the value of the bit. In the second variation, NRZ-I (NRZ-Invert), the change or lack of </a:t>
            </a:r>
          </a:p>
          <a:p>
            <a:pPr marL="0" indent="0">
              <a:buNone/>
            </a:pPr>
            <a:r>
              <a:rPr lang="en-US" dirty="0"/>
              <a:t>change in the level of the voltage determines the value of the bit. If there is no change, </a:t>
            </a:r>
          </a:p>
          <a:p>
            <a:pPr marL="0" indent="0">
              <a:buNone/>
            </a:pPr>
            <a:r>
              <a:rPr lang="en-US" dirty="0"/>
              <a:t>the bit is 0; if there is a change, the bit is 1.</a:t>
            </a:r>
          </a:p>
          <a:p>
            <a:pPr marL="0" indent="0">
              <a:buNone/>
            </a:pPr>
            <a:endParaRPr lang="en-UG" dirty="0"/>
          </a:p>
        </p:txBody>
      </p:sp>
    </p:spTree>
    <p:extLst>
      <p:ext uri="{BB962C8B-B14F-4D97-AF65-F5344CB8AC3E}">
        <p14:creationId xmlns:p14="http://schemas.microsoft.com/office/powerpoint/2010/main" val="3411469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122F34-1A4B-4A84-97B3-A9DB6C2DBD23}"/>
              </a:ext>
            </a:extLst>
          </p:cNvPr>
          <p:cNvPicPr>
            <a:picLocks noGrp="1" noChangeAspect="1"/>
          </p:cNvPicPr>
          <p:nvPr>
            <p:ph idx="1"/>
          </p:nvPr>
        </p:nvPicPr>
        <p:blipFill>
          <a:blip r:embed="rId2"/>
          <a:stretch>
            <a:fillRect/>
          </a:stretch>
        </p:blipFill>
        <p:spPr>
          <a:xfrm>
            <a:off x="2393482" y="1476604"/>
            <a:ext cx="7405035" cy="3904792"/>
          </a:xfrm>
          <a:prstGeom prst="rect">
            <a:avLst/>
          </a:prstGeom>
        </p:spPr>
      </p:pic>
      <p:sp>
        <p:nvSpPr>
          <p:cNvPr id="5" name="Rectangle 4">
            <a:extLst>
              <a:ext uri="{FF2B5EF4-FFF2-40B4-BE49-F238E27FC236}">
                <a16:creationId xmlns:a16="http://schemas.microsoft.com/office/drawing/2014/main" id="{556D4723-82CE-4337-9AD0-DF67E34577E1}"/>
              </a:ext>
            </a:extLst>
          </p:cNvPr>
          <p:cNvSpPr/>
          <p:nvPr/>
        </p:nvSpPr>
        <p:spPr>
          <a:xfrm>
            <a:off x="1951401" y="5381396"/>
            <a:ext cx="7728308" cy="646331"/>
          </a:xfrm>
          <a:prstGeom prst="rect">
            <a:avLst/>
          </a:prstGeom>
        </p:spPr>
        <p:txBody>
          <a:bodyPr wrap="square">
            <a:spAutoFit/>
          </a:bodyPr>
          <a:lstStyle/>
          <a:p>
            <a:r>
              <a:rPr lang="en-US" dirty="0">
                <a:solidFill>
                  <a:srgbClr val="00B050"/>
                </a:solidFill>
              </a:rPr>
              <a:t>In NRZ-L the level of the voltage determines the value of the bit. In NRZ-I the inversion or the lack of inversion determines the value of the bit.</a:t>
            </a:r>
            <a:endParaRPr lang="en-UG" dirty="0">
              <a:solidFill>
                <a:srgbClr val="00B050"/>
              </a:solidFill>
            </a:endParaRPr>
          </a:p>
        </p:txBody>
      </p:sp>
    </p:spTree>
    <p:extLst>
      <p:ext uri="{BB962C8B-B14F-4D97-AF65-F5344CB8AC3E}">
        <p14:creationId xmlns:p14="http://schemas.microsoft.com/office/powerpoint/2010/main" val="13399298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999</TotalTime>
  <Words>889</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Gill Sans MT</vt:lpstr>
      <vt:lpstr>Gallery</vt:lpstr>
      <vt:lpstr>DATA ENCODING</vt:lpstr>
      <vt:lpstr>Definition</vt:lpstr>
      <vt:lpstr>How Data Encoding is done?</vt:lpstr>
      <vt:lpstr>Line Coding</vt:lpstr>
      <vt:lpstr>Line Coding Schemes</vt:lpstr>
      <vt:lpstr>Unipolar Scheme</vt:lpstr>
      <vt:lpstr>PowerPoint Presentation</vt:lpstr>
      <vt:lpstr>Polar Schemes</vt:lpstr>
      <vt:lpstr>PowerPoint Presentation</vt:lpstr>
      <vt:lpstr>Return to Zero (RZ) </vt:lpstr>
      <vt:lpstr>PowerPoint Presentation</vt:lpstr>
      <vt:lpstr>Manchester and Differential Manchester</vt:lpstr>
      <vt:lpstr>PowerPoint Presentation</vt:lpstr>
      <vt:lpstr>Satellite Encoding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ENCODING</dc:title>
  <dc:creator>Edwin</dc:creator>
  <cp:lastModifiedBy>Edwin</cp:lastModifiedBy>
  <cp:revision>17</cp:revision>
  <dcterms:created xsi:type="dcterms:W3CDTF">2024-02-22T13:27:55Z</dcterms:created>
  <dcterms:modified xsi:type="dcterms:W3CDTF">2024-03-01T06:37:11Z</dcterms:modified>
</cp:coreProperties>
</file>