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5" r:id="rId29"/>
    <p:sldId id="287" r:id="rId30"/>
    <p:sldId id="286" r:id="rId31"/>
    <p:sldId id="288" r:id="rId32"/>
    <p:sldId id="289" r:id="rId33"/>
    <p:sldId id="290" r:id="rId34"/>
    <p:sldId id="283" r:id="rId35"/>
    <p:sldId id="284"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18FF1D4-B06D-4047-80FC-7F82F5BF622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53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62015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50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16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85614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59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0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88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53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68870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3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44A61E-C943-4288-A1A0-89782CE4AFF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100431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44A61E-C943-4288-A1A0-89782CE4AFF7}"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FF1D4-B06D-4047-80FC-7F82F5BF622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37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44A61E-C943-4288-A1A0-89782CE4AFF7}"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A61E-C943-4288-A1A0-89782CE4AFF7}"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5149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67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19819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4A61E-C943-4288-A1A0-89782CE4AFF7}" type="datetimeFigureOut">
              <a:rPr lang="en-US" smtClean="0"/>
              <a:t>3/7/2023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8FF1D4-B06D-4047-80FC-7F82F5BF6227}" type="slidenum">
              <a:rPr lang="en-US" smtClean="0"/>
              <a:t>‹#›</a:t>
            </a:fld>
            <a:endParaRPr lang="en-US"/>
          </a:p>
        </p:txBody>
      </p:sp>
    </p:spTree>
    <p:extLst>
      <p:ext uri="{BB962C8B-B14F-4D97-AF65-F5344CB8AC3E}">
        <p14:creationId xmlns:p14="http://schemas.microsoft.com/office/powerpoint/2010/main" val="2910575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ampserver.com/en/" TargetMode="External"/><Relationship Id="rId2" Type="http://schemas.openxmlformats.org/officeDocument/2006/relationships/hyperlink" Target="https://sourceforge.net/projects/wampserver/" TargetMode="External"/><Relationship Id="rId1" Type="http://schemas.openxmlformats.org/officeDocument/2006/relationships/slideLayout" Target="../slideLayouts/slideLayout2.xml"/><Relationship Id="rId4" Type="http://schemas.openxmlformats.org/officeDocument/2006/relationships/hyperlink" Target="https://www.apachefriends.org/downloa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PHP</a:t>
            </a:r>
            <a:endParaRPr lang="en-US" dirty="0"/>
          </a:p>
        </p:txBody>
      </p:sp>
      <p:sp>
        <p:nvSpPr>
          <p:cNvPr id="3" name="Subtitle 2"/>
          <p:cNvSpPr>
            <a:spLocks noGrp="1"/>
          </p:cNvSpPr>
          <p:nvPr>
            <p:ph type="subTitle" idx="1"/>
          </p:nvPr>
        </p:nvSpPr>
        <p:spPr/>
        <p:txBody>
          <a:bodyPr/>
          <a:lstStyle/>
          <a:p>
            <a:r>
              <a:rPr lang="en-US" dirty="0" smtClean="0"/>
              <a:t>Introduction</a:t>
            </a:r>
            <a:endParaRPr lang="en-US" dirty="0"/>
          </a:p>
        </p:txBody>
      </p:sp>
    </p:spTree>
    <p:extLst>
      <p:ext uri="{BB962C8B-B14F-4D97-AF65-F5344CB8AC3E}">
        <p14:creationId xmlns:p14="http://schemas.microsoft.com/office/powerpoint/2010/main" val="3298444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Whitespaces in </a:t>
            </a:r>
            <a:r>
              <a:rPr lang="en-US" b="1" dirty="0" err="1" smtClean="0"/>
              <a:t>Php</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Whitespace is the stuff you type that is typically invisible on the screen, including spaces, tabs, and carriage returns (end-of-line characters</a:t>
            </a:r>
            <a:r>
              <a:rPr lang="en-US" dirty="0" smtClean="0"/>
              <a:t>).</a:t>
            </a:r>
          </a:p>
          <a:p>
            <a:r>
              <a:rPr lang="en-US" b="1" dirty="0" smtClean="0"/>
              <a:t>PHP is whitespace insensitive</a:t>
            </a:r>
            <a:r>
              <a:rPr lang="en-US" dirty="0" smtClean="0"/>
              <a:t>. Whitespace </a:t>
            </a:r>
            <a:r>
              <a:rPr lang="en-US" dirty="0"/>
              <a:t>insensitive means that it almost never matters how many whitespace characters you have in a row</a:t>
            </a:r>
            <a:r>
              <a:rPr lang="en-US" dirty="0" smtClean="0"/>
              <a:t>. </a:t>
            </a:r>
            <a:r>
              <a:rPr lang="en-US" dirty="0"/>
              <a:t>O</a:t>
            </a:r>
            <a:r>
              <a:rPr lang="en-US" dirty="0" smtClean="0"/>
              <a:t>ne </a:t>
            </a:r>
            <a:r>
              <a:rPr lang="en-US" dirty="0"/>
              <a:t>whitespace character is the same as many such characters</a:t>
            </a:r>
            <a:r>
              <a:rPr lang="en-US" dirty="0" smtClean="0"/>
              <a:t>.</a:t>
            </a:r>
          </a:p>
          <a:p>
            <a:r>
              <a:rPr lang="en-US" dirty="0"/>
              <a:t>For example, each of the following PHP statements that assigns the sum of 2 + 2 to the variable $four is equivalent</a:t>
            </a:r>
          </a:p>
        </p:txBody>
      </p:sp>
    </p:spTree>
    <p:extLst>
      <p:ext uri="{BB962C8B-B14F-4D97-AF65-F5344CB8AC3E}">
        <p14:creationId xmlns:p14="http://schemas.microsoft.com/office/powerpoint/2010/main" val="41108940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Whitespaces </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a:t>$four = 2 + 2; // single spaces</a:t>
            </a:r>
          </a:p>
          <a:p>
            <a:pPr marL="0" indent="0">
              <a:buNone/>
            </a:pPr>
            <a:r>
              <a:rPr lang="en-US" dirty="0"/>
              <a:t>$four &lt;tab&gt;=&lt;tab2&lt;tab&gt;+&lt;tab&gt;2 ; // spaces and tabs</a:t>
            </a:r>
          </a:p>
          <a:p>
            <a:pPr marL="0" indent="0">
              <a:buNone/>
            </a:pPr>
            <a:r>
              <a:rPr lang="en-US" dirty="0"/>
              <a:t>$four =</a:t>
            </a:r>
          </a:p>
          <a:p>
            <a:pPr marL="0" indent="0">
              <a:buNone/>
            </a:pPr>
            <a:r>
              <a:rPr lang="en-US" dirty="0"/>
              <a:t>2+</a:t>
            </a:r>
          </a:p>
          <a:p>
            <a:pPr marL="0" indent="0">
              <a:buNone/>
            </a:pPr>
            <a:r>
              <a:rPr lang="en-US" dirty="0"/>
              <a:t>2; // multiple lines</a:t>
            </a:r>
          </a:p>
        </p:txBody>
      </p:sp>
    </p:spTree>
    <p:extLst>
      <p:ext uri="{BB962C8B-B14F-4D97-AF65-F5344CB8AC3E}">
        <p14:creationId xmlns:p14="http://schemas.microsoft.com/office/powerpoint/2010/main" val="4557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a:t>
            </a:r>
            <a:r>
              <a:rPr lang="en-US" b="1" dirty="0" smtClean="0"/>
              <a:t> </a:t>
            </a:r>
            <a:r>
              <a:rPr lang="en-US" b="1" dirty="0"/>
              <a:t>case </a:t>
            </a:r>
            <a:r>
              <a:rPr lang="en-US" b="1" dirty="0" smtClean="0"/>
              <a:t>sensitivity</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smtClean="0"/>
              <a:t> </a:t>
            </a:r>
            <a:r>
              <a:rPr lang="en-US" b="1" dirty="0"/>
              <a:t>PHP is case </a:t>
            </a:r>
            <a:r>
              <a:rPr lang="en-US" b="1" dirty="0" smtClean="0"/>
              <a:t>sensitive</a:t>
            </a:r>
          </a:p>
          <a:p>
            <a:r>
              <a:rPr lang="en-US" b="1" dirty="0"/>
              <a:t>Statements are expressions terminated by </a:t>
            </a:r>
            <a:r>
              <a:rPr lang="en-US" b="1" dirty="0" smtClean="0"/>
              <a:t>semicolons (;)</a:t>
            </a:r>
          </a:p>
          <a:p>
            <a:endParaRPr lang="en-US" b="1" dirty="0"/>
          </a:p>
          <a:p>
            <a:endParaRPr lang="en-US" b="1" dirty="0"/>
          </a:p>
          <a:p>
            <a:endParaRPr lang="en-US" dirty="0"/>
          </a:p>
        </p:txBody>
      </p:sp>
    </p:spTree>
    <p:extLst>
      <p:ext uri="{BB962C8B-B14F-4D97-AF65-F5344CB8AC3E}">
        <p14:creationId xmlns:p14="http://schemas.microsoft.com/office/powerpoint/2010/main" val="2308098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 </a:t>
            </a:r>
            <a:r>
              <a:rPr lang="en-US" b="1" dirty="0" smtClean="0"/>
              <a:t>Variables</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All variables in PHP are denoted with a leading dollar sign ($).</a:t>
            </a:r>
          </a:p>
          <a:p>
            <a:r>
              <a:rPr lang="en-US" dirty="0"/>
              <a:t>Variables are assigned with the = </a:t>
            </a:r>
            <a:r>
              <a:rPr lang="en-US" dirty="0" smtClean="0"/>
              <a:t>operator</a:t>
            </a:r>
          </a:p>
          <a:p>
            <a:r>
              <a:rPr lang="en-US" dirty="0"/>
              <a:t>Variables can, but do not need, to be declared before assignment</a:t>
            </a:r>
            <a:r>
              <a:rPr lang="en-US" dirty="0" smtClean="0"/>
              <a:t>.</a:t>
            </a:r>
          </a:p>
          <a:p>
            <a:r>
              <a:rPr lang="en-US" dirty="0"/>
              <a:t>Variables in PHP do not have intrinsic </a:t>
            </a:r>
            <a:r>
              <a:rPr lang="en-US" dirty="0" smtClean="0"/>
              <a:t>types </a:t>
            </a:r>
            <a:r>
              <a:rPr lang="en-US" dirty="0" err="1" smtClean="0"/>
              <a:t>i.e</a:t>
            </a:r>
            <a:r>
              <a:rPr lang="en-US" dirty="0"/>
              <a:t> a variable does not know in advance whether it will be used to store a number or a string of </a:t>
            </a:r>
            <a:r>
              <a:rPr lang="en-US" dirty="0" smtClean="0"/>
              <a:t>characters</a:t>
            </a:r>
          </a:p>
          <a:p>
            <a:r>
              <a:rPr lang="en-US" dirty="0"/>
              <a:t>PHP does a good job of automatically converting types from one to another when necessary.</a:t>
            </a:r>
          </a:p>
        </p:txBody>
      </p:sp>
    </p:spTree>
    <p:extLst>
      <p:ext uri="{BB962C8B-B14F-4D97-AF65-F5344CB8AC3E}">
        <p14:creationId xmlns:p14="http://schemas.microsoft.com/office/powerpoint/2010/main" val="37869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Variable </a:t>
            </a:r>
            <a:r>
              <a:rPr lang="en-US" b="1" dirty="0" smtClean="0"/>
              <a:t>Naming</a:t>
            </a:r>
            <a:endParaRPr lang="en-US" dirty="0"/>
          </a:p>
        </p:txBody>
      </p:sp>
      <p:sp>
        <p:nvSpPr>
          <p:cNvPr id="3" name="Content Placeholder 2"/>
          <p:cNvSpPr>
            <a:spLocks noGrp="1"/>
          </p:cNvSpPr>
          <p:nvPr>
            <p:ph idx="1"/>
          </p:nvPr>
        </p:nvSpPr>
        <p:spPr/>
        <p:txBody>
          <a:bodyPr/>
          <a:lstStyle/>
          <a:p>
            <a:r>
              <a:rPr lang="en-US" dirty="0"/>
              <a:t> 	Variable names must begin with a letter or underscore character</a:t>
            </a:r>
            <a:r>
              <a:rPr lang="en-US" dirty="0" smtClean="0"/>
              <a:t>.</a:t>
            </a:r>
          </a:p>
          <a:p>
            <a:r>
              <a:rPr lang="en-US" dirty="0"/>
              <a:t>A variable name can consist of numbers, letters, underscores but you cannot use characters like + , - , % , ( , ) . &amp; , </a:t>
            </a:r>
            <a:r>
              <a:rPr lang="en-US" dirty="0" smtClean="0"/>
              <a:t>etc</a:t>
            </a:r>
          </a:p>
          <a:p>
            <a:r>
              <a:rPr lang="en-US" dirty="0" smtClean="0"/>
              <a:t>Variable names cannot have spaces </a:t>
            </a:r>
            <a:endParaRPr lang="en-US" dirty="0"/>
          </a:p>
        </p:txBody>
      </p:sp>
    </p:spTree>
    <p:extLst>
      <p:ext uri="{BB962C8B-B14F-4D97-AF65-F5344CB8AC3E}">
        <p14:creationId xmlns:p14="http://schemas.microsoft.com/office/powerpoint/2010/main" val="1997526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Data types </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Integers</a:t>
            </a:r>
            <a:r>
              <a:rPr lang="en-US" dirty="0"/>
              <a:t> − are whole numbers, without a decimal point, like </a:t>
            </a:r>
            <a:r>
              <a:rPr lang="en-US" dirty="0" smtClean="0"/>
              <a:t>3344.</a:t>
            </a:r>
            <a:endParaRPr lang="en-US" dirty="0"/>
          </a:p>
          <a:p>
            <a:r>
              <a:rPr lang="en-US" b="1" dirty="0"/>
              <a:t>Doubles</a:t>
            </a:r>
            <a:r>
              <a:rPr lang="en-US" dirty="0"/>
              <a:t> − are floating-point numbers, like </a:t>
            </a:r>
            <a:r>
              <a:rPr lang="en-US" dirty="0" smtClean="0"/>
              <a:t>2.334 </a:t>
            </a:r>
            <a:r>
              <a:rPr lang="en-US" dirty="0"/>
              <a:t>or </a:t>
            </a:r>
            <a:r>
              <a:rPr lang="en-US" dirty="0" smtClean="0"/>
              <a:t>34.2.</a:t>
            </a:r>
            <a:endParaRPr lang="en-US" dirty="0"/>
          </a:p>
          <a:p>
            <a:r>
              <a:rPr lang="en-US" b="1" dirty="0"/>
              <a:t>Booleans</a:t>
            </a:r>
            <a:r>
              <a:rPr lang="en-US" dirty="0"/>
              <a:t> − have only two possible values either true or false.</a:t>
            </a:r>
          </a:p>
          <a:p>
            <a:r>
              <a:rPr lang="en-US" b="1" dirty="0"/>
              <a:t>NULL</a:t>
            </a:r>
            <a:r>
              <a:rPr lang="en-US" dirty="0"/>
              <a:t> − is a special type that only has one value: NULL.</a:t>
            </a:r>
          </a:p>
          <a:p>
            <a:r>
              <a:rPr lang="en-US" b="1" dirty="0"/>
              <a:t>Strings</a:t>
            </a:r>
            <a:r>
              <a:rPr lang="en-US" dirty="0"/>
              <a:t> − are sequences of characters, like 'PHP supports string operations.'</a:t>
            </a:r>
          </a:p>
          <a:p>
            <a:r>
              <a:rPr lang="en-US" b="1" dirty="0"/>
              <a:t>Arrays</a:t>
            </a:r>
            <a:r>
              <a:rPr lang="en-US" dirty="0"/>
              <a:t> − are named and indexed collections of other values.</a:t>
            </a:r>
          </a:p>
          <a:p>
            <a:r>
              <a:rPr lang="en-US" b="1" dirty="0"/>
              <a:t>Objects</a:t>
            </a:r>
            <a:r>
              <a:rPr lang="en-US" dirty="0"/>
              <a:t> − are instances of programmer-defined classes, which can package up both other kinds of values and functions that are specific to the class.</a:t>
            </a:r>
          </a:p>
          <a:p>
            <a:r>
              <a:rPr lang="en-US" b="1" dirty="0"/>
              <a:t>Resources</a:t>
            </a:r>
            <a:r>
              <a:rPr lang="en-US" dirty="0"/>
              <a:t> − are special variables that hold references to resources external to PHP (such as database connections).</a:t>
            </a:r>
          </a:p>
          <a:p>
            <a:endParaRPr lang="en-US" dirty="0"/>
          </a:p>
        </p:txBody>
      </p:sp>
    </p:spTree>
    <p:extLst>
      <p:ext uri="{BB962C8B-B14F-4D97-AF65-F5344CB8AC3E}">
        <p14:creationId xmlns:p14="http://schemas.microsoft.com/office/powerpoint/2010/main" val="21429598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0459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Constants </a:t>
            </a:r>
            <a:r>
              <a:rPr lang="en-US" b="1" dirty="0" smtClean="0"/>
              <a:t>in </a:t>
            </a:r>
            <a:r>
              <a:rPr lang="en-US" b="1" dirty="0" err="1" smtClean="0"/>
              <a:t>Php</a:t>
            </a:r>
            <a:r>
              <a:rPr lang="en-US" b="1" dirty="0" smtClean="0"/>
              <a:t>	</a:t>
            </a:r>
            <a:endParaRPr lang="en-US" dirty="0"/>
          </a:p>
        </p:txBody>
      </p:sp>
      <p:sp>
        <p:nvSpPr>
          <p:cNvPr id="3" name="Content Placeholder 2"/>
          <p:cNvSpPr>
            <a:spLocks noGrp="1"/>
          </p:cNvSpPr>
          <p:nvPr>
            <p:ph idx="1"/>
          </p:nvPr>
        </p:nvSpPr>
        <p:spPr/>
        <p:txBody>
          <a:bodyPr/>
          <a:lstStyle/>
          <a:p>
            <a:r>
              <a:rPr lang="en-US" dirty="0"/>
              <a:t>A constant value cannot change during the execution of the </a:t>
            </a:r>
            <a:r>
              <a:rPr lang="en-US" dirty="0" smtClean="0"/>
              <a:t>script</a:t>
            </a:r>
          </a:p>
          <a:p>
            <a:r>
              <a:rPr lang="en-US" dirty="0" smtClean="0"/>
              <a:t>Follows the naming nomenclature of a variable but no need for $ sign before the constant name</a:t>
            </a:r>
          </a:p>
          <a:p>
            <a:r>
              <a:rPr lang="en-US" dirty="0"/>
              <a:t>To define a constant you have to use define() function and to retrieve the value of a constant, you have to simply specifying its </a:t>
            </a:r>
            <a:r>
              <a:rPr lang="en-US" dirty="0" smtClean="0"/>
              <a:t>name</a:t>
            </a:r>
          </a:p>
          <a:p>
            <a:r>
              <a:rPr lang="en-US" dirty="0"/>
              <a:t>You can also use the function constant() to read a constant's value if you wish to obtain the constant's name dynamically.</a:t>
            </a:r>
          </a:p>
          <a:p>
            <a:endParaRPr lang="en-US" dirty="0"/>
          </a:p>
        </p:txBody>
      </p:sp>
    </p:spTree>
    <p:extLst>
      <p:ext uri="{BB962C8B-B14F-4D97-AF65-F5344CB8AC3E}">
        <p14:creationId xmlns:p14="http://schemas.microsoft.com/office/powerpoint/2010/main" val="272260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Constants…</a:t>
            </a:r>
            <a:endParaRPr lang="en-US" dirty="0"/>
          </a:p>
        </p:txBody>
      </p:sp>
      <p:sp>
        <p:nvSpPr>
          <p:cNvPr id="3" name="Content Placeholder 2"/>
          <p:cNvSpPr>
            <a:spLocks noGrp="1"/>
          </p:cNvSpPr>
          <p:nvPr>
            <p:ph idx="1"/>
          </p:nvPr>
        </p:nvSpPr>
        <p:spPr/>
        <p:txBody>
          <a:bodyPr/>
          <a:lstStyle/>
          <a:p>
            <a:pPr marL="0" indent="0">
              <a:buNone/>
            </a:pPr>
            <a:r>
              <a:rPr lang="en-US" dirty="0"/>
              <a:t>&lt;?</a:t>
            </a:r>
            <a:r>
              <a:rPr lang="en-US" dirty="0" err="1"/>
              <a:t>php</a:t>
            </a:r>
            <a:endParaRPr lang="en-US" dirty="0"/>
          </a:p>
          <a:p>
            <a:pPr marL="0" indent="0">
              <a:buNone/>
            </a:pPr>
            <a:r>
              <a:rPr lang="en-US" dirty="0"/>
              <a:t>   define("</a:t>
            </a:r>
            <a:r>
              <a:rPr lang="en-US" dirty="0" err="1"/>
              <a:t>MINSIZE</a:t>
            </a:r>
            <a:r>
              <a:rPr lang="en-US" dirty="0"/>
              <a:t>", 50);</a:t>
            </a:r>
          </a:p>
          <a:p>
            <a:pPr marL="0" indent="0">
              <a:buNone/>
            </a:pPr>
            <a:r>
              <a:rPr lang="en-US" dirty="0"/>
              <a:t>   </a:t>
            </a:r>
            <a:r>
              <a:rPr lang="en-US" dirty="0" smtClean="0"/>
              <a:t>   </a:t>
            </a:r>
            <a:r>
              <a:rPr lang="en-US" dirty="0"/>
              <a:t>echo </a:t>
            </a:r>
            <a:r>
              <a:rPr lang="en-US" dirty="0" err="1"/>
              <a:t>MINSIZE</a:t>
            </a:r>
            <a:r>
              <a:rPr lang="en-US" dirty="0" smtClean="0"/>
              <a:t>; //outputs 5</a:t>
            </a:r>
            <a:endParaRPr lang="en-US" dirty="0"/>
          </a:p>
          <a:p>
            <a:pPr marL="0" indent="0">
              <a:buNone/>
            </a:pPr>
            <a:r>
              <a:rPr lang="en-US" dirty="0"/>
              <a:t>   echo constant("</a:t>
            </a:r>
            <a:r>
              <a:rPr lang="en-US" dirty="0" err="1"/>
              <a:t>MINSIZE</a:t>
            </a:r>
            <a:r>
              <a:rPr lang="en-US" dirty="0"/>
              <a:t>"); // same thing as the previous </a:t>
            </a:r>
            <a:r>
              <a:rPr lang="en-US" dirty="0" smtClean="0"/>
              <a:t>line. The constant() function returns the value of the constant name passed.</a:t>
            </a:r>
            <a:endParaRPr lang="en-US" dirty="0"/>
          </a:p>
          <a:p>
            <a:pPr marL="0" indent="0">
              <a:buNone/>
            </a:pPr>
            <a:r>
              <a:rPr lang="en-US" dirty="0"/>
              <a:t>?&gt;</a:t>
            </a:r>
          </a:p>
        </p:txBody>
      </p:sp>
    </p:spTree>
    <p:extLst>
      <p:ext uri="{BB962C8B-B14F-4D97-AF65-F5344CB8AC3E}">
        <p14:creationId xmlns:p14="http://schemas.microsoft.com/office/powerpoint/2010/main" val="28210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constants and variables are</a:t>
            </a:r>
            <a:br>
              <a:rPr lang="en-US" b="1" dirty="0"/>
            </a:br>
            <a:endParaRPr lang="en-US" dirty="0"/>
          </a:p>
        </p:txBody>
      </p:sp>
      <p:sp>
        <p:nvSpPr>
          <p:cNvPr id="3" name="Content Placeholder 2"/>
          <p:cNvSpPr>
            <a:spLocks noGrp="1"/>
          </p:cNvSpPr>
          <p:nvPr>
            <p:ph idx="1"/>
          </p:nvPr>
        </p:nvSpPr>
        <p:spPr/>
        <p:txBody>
          <a:bodyPr/>
          <a:lstStyle/>
          <a:p>
            <a:r>
              <a:rPr lang="en-US" dirty="0"/>
              <a:t>There is no need to write a dollar sign ($) before a constant, where as in Variable one has to write a dollar sign</a:t>
            </a:r>
            <a:r>
              <a:rPr lang="en-US" dirty="0" smtClean="0"/>
              <a:t>.</a:t>
            </a:r>
          </a:p>
          <a:p>
            <a:r>
              <a:rPr lang="en-US" dirty="0"/>
              <a:t>Constants cannot be defined by simple assignment, they may only be defined using the define() function</a:t>
            </a:r>
            <a:r>
              <a:rPr lang="en-US" dirty="0" smtClean="0"/>
              <a:t>.</a:t>
            </a:r>
          </a:p>
          <a:p>
            <a:r>
              <a:rPr lang="en-US" dirty="0"/>
              <a:t>Constants may be defined and accessed anywhere without regard to variable scoping rules</a:t>
            </a:r>
            <a:r>
              <a:rPr lang="en-US" dirty="0" smtClean="0"/>
              <a:t>.</a:t>
            </a:r>
          </a:p>
          <a:p>
            <a:r>
              <a:rPr lang="en-US" dirty="0"/>
              <a:t>Once the Constants have been set, may not be redefined or undefined.</a:t>
            </a:r>
          </a:p>
        </p:txBody>
      </p:sp>
    </p:spTree>
    <p:extLst>
      <p:ext uri="{BB962C8B-B14F-4D97-AF65-F5344CB8AC3E}">
        <p14:creationId xmlns:p14="http://schemas.microsoft.com/office/powerpoint/2010/main" val="209565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b="1" dirty="0" smtClean="0"/>
              <a:t>PHP Hypertext Preprocessor (PHP)</a:t>
            </a:r>
            <a:r>
              <a:rPr lang="en-US" dirty="0" smtClean="0"/>
              <a:t> is a programming language that allows web developers to create dynamic content that interacts with databases.</a:t>
            </a:r>
          </a:p>
          <a:p>
            <a:r>
              <a:rPr lang="en-US" dirty="0" smtClean="0"/>
              <a:t>PHP is a server side scripting language that is embedded in HTML. It is used to manage dynamic content, databases, session tracking, even build entire e-commerce sites. </a:t>
            </a:r>
          </a:p>
          <a:p>
            <a:r>
              <a:rPr lang="en-US" dirty="0" smtClean="0"/>
              <a:t>It is integrated with a number of popular databases, including MySQL, PostgreSQL, Oracle, Sybase, Informix, and Microsoft SQL Server</a:t>
            </a:r>
          </a:p>
          <a:p>
            <a:endParaRPr lang="en-US" dirty="0"/>
          </a:p>
        </p:txBody>
      </p:sp>
    </p:spTree>
    <p:extLst>
      <p:ext uri="{BB962C8B-B14F-4D97-AF65-F5344CB8AC3E}">
        <p14:creationId xmlns:p14="http://schemas.microsoft.com/office/powerpoint/2010/main" val="3122516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747" y="714278"/>
            <a:ext cx="9601196" cy="735832"/>
          </a:xfrm>
        </p:spPr>
        <p:txBody>
          <a:bodyPr>
            <a:normAutofit fontScale="90000"/>
          </a:bodyPr>
          <a:lstStyle/>
          <a:p>
            <a:r>
              <a:rPr lang="en-US" dirty="0" smtClean="0"/>
              <a:t>PHP ‘Magic” CONSTANTS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1701292"/>
              </p:ext>
            </p:extLst>
          </p:nvPr>
        </p:nvGraphicFramePr>
        <p:xfrm>
          <a:off x="1327725" y="1727200"/>
          <a:ext cx="9568873" cy="4425769"/>
        </p:xfrm>
        <a:graphic>
          <a:graphicData uri="http://schemas.openxmlformats.org/drawingml/2006/table">
            <a:tbl>
              <a:tblPr firstRow="1" bandRow="1">
                <a:tableStyleId>{5C22544A-7EE6-4342-B048-85BDC9FD1C3A}</a:tableStyleId>
              </a:tblPr>
              <a:tblGrid>
                <a:gridCol w="2272607">
                  <a:extLst>
                    <a:ext uri="{9D8B030D-6E8A-4147-A177-3AD203B41FA5}">
                      <a16:colId xmlns:a16="http://schemas.microsoft.com/office/drawing/2014/main" val="2170609716"/>
                    </a:ext>
                  </a:extLst>
                </a:gridCol>
                <a:gridCol w="7296266">
                  <a:extLst>
                    <a:ext uri="{9D8B030D-6E8A-4147-A177-3AD203B41FA5}">
                      <a16:colId xmlns:a16="http://schemas.microsoft.com/office/drawing/2014/main" val="4124998841"/>
                    </a:ext>
                  </a:extLst>
                </a:gridCol>
              </a:tblGrid>
              <a:tr h="485557">
                <a:tc>
                  <a:txBody>
                    <a:bodyPr/>
                    <a:lstStyle/>
                    <a:p>
                      <a:r>
                        <a:rPr lang="en-US" dirty="0" smtClean="0"/>
                        <a:t>Name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4048806343"/>
                  </a:ext>
                </a:extLst>
              </a:tr>
              <a:tr h="367833">
                <a:tc>
                  <a:txBody>
                    <a:bodyPr/>
                    <a:lstStyle/>
                    <a:p>
                      <a:r>
                        <a:rPr lang="en-US" b="1" dirty="0" smtClean="0"/>
                        <a:t>__LINE__</a:t>
                      </a:r>
                      <a:endParaRPr lang="en-US" dirty="0"/>
                    </a:p>
                  </a:txBody>
                  <a:tcPr/>
                </a:tc>
                <a:tc>
                  <a:txBody>
                    <a:bodyPr/>
                    <a:lstStyle/>
                    <a:p>
                      <a:r>
                        <a:rPr lang="en-US" dirty="0" smtClean="0"/>
                        <a:t>The current line number of the file. </a:t>
                      </a:r>
                      <a:endParaRPr lang="en-US" dirty="0"/>
                    </a:p>
                  </a:txBody>
                  <a:tcPr/>
                </a:tc>
                <a:extLst>
                  <a:ext uri="{0D108BD9-81ED-4DB2-BD59-A6C34878D82A}">
                    <a16:rowId xmlns:a16="http://schemas.microsoft.com/office/drawing/2014/main" val="1680633087"/>
                  </a:ext>
                </a:extLst>
              </a:tr>
              <a:tr h="634889">
                <a:tc>
                  <a:txBody>
                    <a:bodyPr/>
                    <a:lstStyle/>
                    <a:p>
                      <a:r>
                        <a:rPr lang="en-US" b="1" dirty="0" smtClean="0"/>
                        <a:t>__FILE__</a:t>
                      </a:r>
                      <a:endParaRPr lang="en-US" dirty="0"/>
                    </a:p>
                  </a:txBody>
                  <a:tcPr/>
                </a:tc>
                <a:tc>
                  <a:txBody>
                    <a:bodyPr/>
                    <a:lstStyle/>
                    <a:p>
                      <a:r>
                        <a:rPr lang="en-US" dirty="0" smtClean="0"/>
                        <a:t>The full path and filename of the file with </a:t>
                      </a:r>
                      <a:r>
                        <a:rPr lang="en-US" dirty="0" err="1" smtClean="0"/>
                        <a:t>symlinks</a:t>
                      </a:r>
                      <a:r>
                        <a:rPr lang="en-US" dirty="0" smtClean="0"/>
                        <a:t> resolved. If used inside an include, the name of the included file is returned.</a:t>
                      </a:r>
                      <a:endParaRPr lang="en-US" dirty="0"/>
                    </a:p>
                  </a:txBody>
                  <a:tcPr/>
                </a:tc>
                <a:extLst>
                  <a:ext uri="{0D108BD9-81ED-4DB2-BD59-A6C34878D82A}">
                    <a16:rowId xmlns:a16="http://schemas.microsoft.com/office/drawing/2014/main" val="4164994551"/>
                  </a:ext>
                </a:extLst>
              </a:tr>
              <a:tr h="906985">
                <a:tc>
                  <a:txBody>
                    <a:bodyPr/>
                    <a:lstStyle/>
                    <a:p>
                      <a:r>
                        <a:rPr lang="en-US" b="1" dirty="0" smtClean="0"/>
                        <a:t>__DIR__</a:t>
                      </a:r>
                      <a:endParaRPr lang="en-US" dirty="0"/>
                    </a:p>
                  </a:txBody>
                  <a:tcPr/>
                </a:tc>
                <a:tc>
                  <a:txBody>
                    <a:bodyPr/>
                    <a:lstStyle/>
                    <a:p>
                      <a:r>
                        <a:rPr lang="en-US" dirty="0" smtClean="0"/>
                        <a:t>The directory of the file. If used inside an include, the directory of the included file is returned. This is equivalent to </a:t>
                      </a:r>
                      <a:r>
                        <a:rPr lang="en-US" dirty="0" err="1" smtClean="0"/>
                        <a:t>dirname</a:t>
                      </a:r>
                      <a:r>
                        <a:rPr lang="en-US" dirty="0" smtClean="0"/>
                        <a:t>(__FILE__). This directory name does not have a trailing slash unless it is the root directory. </a:t>
                      </a:r>
                      <a:endParaRPr lang="en-US" dirty="0"/>
                    </a:p>
                  </a:txBody>
                  <a:tcPr/>
                </a:tc>
                <a:extLst>
                  <a:ext uri="{0D108BD9-81ED-4DB2-BD59-A6C34878D82A}">
                    <a16:rowId xmlns:a16="http://schemas.microsoft.com/office/drawing/2014/main" val="1458748671"/>
                  </a:ext>
                </a:extLst>
              </a:tr>
              <a:tr h="367833">
                <a:tc>
                  <a:txBody>
                    <a:bodyPr/>
                    <a:lstStyle/>
                    <a:p>
                      <a:r>
                        <a:rPr lang="en-US" b="1" dirty="0" smtClean="0"/>
                        <a:t>__FUNCTION__</a:t>
                      </a:r>
                      <a:endParaRPr lang="en-US" dirty="0"/>
                    </a:p>
                  </a:txBody>
                  <a:tcPr/>
                </a:tc>
                <a:tc>
                  <a:txBody>
                    <a:bodyPr/>
                    <a:lstStyle/>
                    <a:p>
                      <a:r>
                        <a:rPr lang="en-US" dirty="0" smtClean="0"/>
                        <a:t>The function name, or {closure} for anonymous functions.</a:t>
                      </a:r>
                      <a:endParaRPr lang="en-US" dirty="0"/>
                    </a:p>
                  </a:txBody>
                  <a:tcPr/>
                </a:tc>
                <a:extLst>
                  <a:ext uri="{0D108BD9-81ED-4DB2-BD59-A6C34878D82A}">
                    <a16:rowId xmlns:a16="http://schemas.microsoft.com/office/drawing/2014/main" val="2626702329"/>
                  </a:ext>
                </a:extLst>
              </a:tr>
              <a:tr h="906985">
                <a:tc>
                  <a:txBody>
                    <a:bodyPr/>
                    <a:lstStyle/>
                    <a:p>
                      <a:r>
                        <a:rPr lang="en-US" b="1" dirty="0" smtClean="0"/>
                        <a:t>__CLASS__</a:t>
                      </a:r>
                      <a:endParaRPr lang="en-US" dirty="0"/>
                    </a:p>
                  </a:txBody>
                  <a:tcPr/>
                </a:tc>
                <a:tc>
                  <a:txBody>
                    <a:bodyPr/>
                    <a:lstStyle/>
                    <a:p>
                      <a:r>
                        <a:rPr lang="en-US" dirty="0" smtClean="0"/>
                        <a:t>The class name. The class name includes the namespace it was declared in (e.g. Foo\Bar). When used in a trait method, __CLASS__ is the name of the class the trait is used in. </a:t>
                      </a:r>
                      <a:endParaRPr lang="en-US" dirty="0"/>
                    </a:p>
                  </a:txBody>
                  <a:tcPr/>
                </a:tc>
                <a:extLst>
                  <a:ext uri="{0D108BD9-81ED-4DB2-BD59-A6C34878D82A}">
                    <a16:rowId xmlns:a16="http://schemas.microsoft.com/office/drawing/2014/main" val="1707466919"/>
                  </a:ext>
                </a:extLst>
              </a:tr>
              <a:tr h="367833">
                <a:tc>
                  <a:txBody>
                    <a:bodyPr/>
                    <a:lstStyle/>
                    <a:p>
                      <a:endParaRPr lang="en-US"/>
                    </a:p>
                  </a:txBody>
                  <a:tcPr/>
                </a:tc>
                <a:tc>
                  <a:txBody>
                    <a:bodyPr/>
                    <a:lstStyle/>
                    <a:p>
                      <a:endParaRPr lang="en-US"/>
                    </a:p>
                  </a:txBody>
                  <a:tcPr/>
                </a:tc>
                <a:extLst>
                  <a:ext uri="{0D108BD9-81ED-4DB2-BD59-A6C34878D82A}">
                    <a16:rowId xmlns:a16="http://schemas.microsoft.com/office/drawing/2014/main" val="537835643"/>
                  </a:ext>
                </a:extLst>
              </a:tr>
              <a:tr h="367833">
                <a:tc>
                  <a:txBody>
                    <a:bodyPr/>
                    <a:lstStyle/>
                    <a:p>
                      <a:endParaRPr lang="en-US"/>
                    </a:p>
                  </a:txBody>
                  <a:tcPr/>
                </a:tc>
                <a:tc>
                  <a:txBody>
                    <a:bodyPr/>
                    <a:lstStyle/>
                    <a:p>
                      <a:endParaRPr lang="en-US" dirty="0"/>
                    </a:p>
                  </a:txBody>
                  <a:tcPr/>
                </a:tc>
                <a:extLst>
                  <a:ext uri="{0D108BD9-81ED-4DB2-BD59-A6C34878D82A}">
                    <a16:rowId xmlns:a16="http://schemas.microsoft.com/office/drawing/2014/main" val="2114386535"/>
                  </a:ext>
                </a:extLst>
              </a:tr>
            </a:tbl>
          </a:graphicData>
        </a:graphic>
      </p:graphicFrame>
    </p:spTree>
    <p:extLst>
      <p:ext uri="{BB962C8B-B14F-4D97-AF65-F5344CB8AC3E}">
        <p14:creationId xmlns:p14="http://schemas.microsoft.com/office/powerpoint/2010/main" val="2424013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78932"/>
            <a:ext cx="9601196" cy="865141"/>
          </a:xfrm>
        </p:spPr>
        <p:txBody>
          <a:bodyPr>
            <a:normAutofit/>
          </a:bodyPr>
          <a:lstStyle/>
          <a:p>
            <a:r>
              <a:rPr lang="en-US" b="1" dirty="0"/>
              <a:t>PHP - Operator </a:t>
            </a:r>
            <a:r>
              <a:rPr lang="en-US" b="1" dirty="0" smtClean="0"/>
              <a:t>Types</a:t>
            </a:r>
            <a:endParaRPr lang="en-US" dirty="0"/>
          </a:p>
        </p:txBody>
      </p:sp>
      <p:sp>
        <p:nvSpPr>
          <p:cNvPr id="3" name="Content Placeholder 2"/>
          <p:cNvSpPr>
            <a:spLocks noGrp="1"/>
          </p:cNvSpPr>
          <p:nvPr>
            <p:ph idx="1"/>
          </p:nvPr>
        </p:nvSpPr>
        <p:spPr>
          <a:xfrm>
            <a:off x="1295401" y="1764145"/>
            <a:ext cx="9815944" cy="4111723"/>
          </a:xfrm>
        </p:spPr>
        <p:txBody>
          <a:bodyPr/>
          <a:lstStyle/>
          <a:p>
            <a:r>
              <a:rPr lang="en-US" dirty="0"/>
              <a:t>Arithmetic </a:t>
            </a:r>
            <a:r>
              <a:rPr lang="en-US" dirty="0" smtClean="0"/>
              <a:t>Operators( +, -, /, *, %, ++, --)</a:t>
            </a:r>
            <a:endParaRPr lang="en-US" dirty="0"/>
          </a:p>
          <a:p>
            <a:r>
              <a:rPr lang="en-US" dirty="0"/>
              <a:t>Comparison </a:t>
            </a:r>
            <a:r>
              <a:rPr lang="en-US" dirty="0" smtClean="0"/>
              <a:t>Operators (==, !=, &gt;, &lt;, &gt;=, &lt;=)</a:t>
            </a:r>
            <a:endParaRPr lang="en-US" dirty="0"/>
          </a:p>
          <a:p>
            <a:r>
              <a:rPr lang="en-US" dirty="0"/>
              <a:t>Logical (or Relational) </a:t>
            </a:r>
            <a:r>
              <a:rPr lang="en-US" dirty="0" smtClean="0"/>
              <a:t>Operators ( and, or, &amp;&amp;,||, !)</a:t>
            </a:r>
            <a:endParaRPr lang="en-US" dirty="0"/>
          </a:p>
          <a:p>
            <a:r>
              <a:rPr lang="en-US" dirty="0"/>
              <a:t>Assignment </a:t>
            </a:r>
            <a:r>
              <a:rPr lang="en-US" dirty="0" smtClean="0"/>
              <a:t>Operators ( =,+=, -=, *=, /=, %=)</a:t>
            </a:r>
            <a:endParaRPr lang="en-US" dirty="0"/>
          </a:p>
          <a:p>
            <a:r>
              <a:rPr lang="en-US" dirty="0"/>
              <a:t>Conditional (or ternary) </a:t>
            </a:r>
            <a:r>
              <a:rPr lang="en-US" dirty="0" smtClean="0"/>
              <a:t>Operators ( ?: )</a:t>
            </a:r>
            <a:endParaRPr lang="en-US" dirty="0"/>
          </a:p>
          <a:p>
            <a:endParaRPr lang="en-US" dirty="0"/>
          </a:p>
        </p:txBody>
      </p:sp>
    </p:spTree>
    <p:extLst>
      <p:ext uri="{BB962C8B-B14F-4D97-AF65-F5344CB8AC3E}">
        <p14:creationId xmlns:p14="http://schemas.microsoft.com/office/powerpoint/2010/main" val="3511890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PHP - Decision Making</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if, elseif ...else and switch statements are used to take decision based on the different condition</a:t>
            </a:r>
            <a:r>
              <a:rPr lang="en-US" dirty="0" smtClean="0"/>
              <a:t>.</a:t>
            </a:r>
          </a:p>
          <a:p>
            <a:r>
              <a:rPr lang="en-US" b="1" dirty="0"/>
              <a:t>if...else statement</a:t>
            </a:r>
            <a:r>
              <a:rPr lang="en-US" dirty="0"/>
              <a:t> − use this statement if you want to execute a set of code when a condition is true and another if the condition is not </a:t>
            </a:r>
            <a:r>
              <a:rPr lang="en-US" dirty="0" smtClean="0"/>
              <a:t>true.</a:t>
            </a:r>
          </a:p>
          <a:p>
            <a:r>
              <a:rPr lang="en-US" b="1" dirty="0"/>
              <a:t>elseif statement</a:t>
            </a:r>
            <a:r>
              <a:rPr lang="en-US" dirty="0"/>
              <a:t> − is used with the if...else statement to execute a set of code if </a:t>
            </a:r>
            <a:r>
              <a:rPr lang="en-US" b="1" dirty="0"/>
              <a:t>one</a:t>
            </a:r>
            <a:r>
              <a:rPr lang="en-US" dirty="0"/>
              <a:t> of the several condition is </a:t>
            </a:r>
            <a:r>
              <a:rPr lang="en-US" dirty="0" smtClean="0"/>
              <a:t>true</a:t>
            </a:r>
          </a:p>
          <a:p>
            <a:r>
              <a:rPr lang="en-US" b="1" dirty="0"/>
              <a:t>switch statement</a:t>
            </a:r>
            <a:r>
              <a:rPr lang="en-US" dirty="0"/>
              <a:t> − is used if you want to select one of many blocks of code to be executed, use the Switch statement. The switch statement is used to avoid long blocks of </a:t>
            </a:r>
            <a:r>
              <a:rPr lang="en-US" dirty="0" err="1"/>
              <a:t>if..elseif..else</a:t>
            </a:r>
            <a:r>
              <a:rPr lang="en-US" dirty="0"/>
              <a:t> code.</a:t>
            </a:r>
            <a:endParaRPr lang="en-US" dirty="0" smtClean="0"/>
          </a:p>
          <a:p>
            <a:endParaRPr lang="en-US" dirty="0" smtClean="0"/>
          </a:p>
          <a:p>
            <a:endParaRPr lang="en-US" dirty="0"/>
          </a:p>
        </p:txBody>
      </p:sp>
    </p:spTree>
    <p:extLst>
      <p:ext uri="{BB962C8B-B14F-4D97-AF65-F5344CB8AC3E}">
        <p14:creationId xmlns:p14="http://schemas.microsoft.com/office/powerpoint/2010/main" val="1768806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29795"/>
          </a:xfrm>
        </p:spPr>
        <p:txBody>
          <a:bodyPr/>
          <a:lstStyle/>
          <a:p>
            <a:r>
              <a:rPr lang="en-US" b="1" dirty="0"/>
              <a:t>Decision </a:t>
            </a:r>
            <a:r>
              <a:rPr lang="en-US" b="1" dirty="0" smtClean="0"/>
              <a:t>Making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0" y="2466109"/>
            <a:ext cx="3454399" cy="3364779"/>
          </a:xfrm>
        </p:spPr>
      </p:pic>
    </p:spTree>
    <p:extLst>
      <p:ext uri="{BB962C8B-B14F-4D97-AF65-F5344CB8AC3E}">
        <p14:creationId xmlns:p14="http://schemas.microsoft.com/office/powerpoint/2010/main" val="1687626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If...Else Statement</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4000" dirty="0"/>
              <a:t>if (condition)</a:t>
            </a:r>
          </a:p>
          <a:p>
            <a:pPr marL="0" indent="0">
              <a:buNone/>
            </a:pPr>
            <a:r>
              <a:rPr lang="en-US" sz="4000" dirty="0"/>
              <a:t>   code to be executed if condition is true;</a:t>
            </a:r>
          </a:p>
          <a:p>
            <a:pPr marL="0" indent="0">
              <a:buNone/>
            </a:pPr>
            <a:r>
              <a:rPr lang="en-US" sz="4000" dirty="0"/>
              <a:t>else</a:t>
            </a:r>
          </a:p>
          <a:p>
            <a:pPr marL="0" indent="0">
              <a:buNone/>
            </a:pPr>
            <a:r>
              <a:rPr lang="en-US" sz="4000" dirty="0"/>
              <a:t>   code to be executed if condition is false;</a:t>
            </a:r>
          </a:p>
        </p:txBody>
      </p:sp>
    </p:spTree>
    <p:extLst>
      <p:ext uri="{BB962C8B-B14F-4D97-AF65-F5344CB8AC3E}">
        <p14:creationId xmlns:p14="http://schemas.microsoft.com/office/powerpoint/2010/main" val="286021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48268"/>
          </a:xfrm>
        </p:spPr>
        <p:txBody>
          <a:bodyPr>
            <a:normAutofit/>
          </a:bodyPr>
          <a:lstStyle/>
          <a:p>
            <a:r>
              <a:rPr lang="en-US" b="1" dirty="0"/>
              <a:t>The </a:t>
            </a:r>
            <a:r>
              <a:rPr lang="en-US" b="1" dirty="0" err="1"/>
              <a:t>ElseIf</a:t>
            </a:r>
            <a:r>
              <a:rPr lang="en-US" b="1" dirty="0"/>
              <a:t> </a:t>
            </a:r>
            <a:r>
              <a:rPr lang="en-US" b="1" dirty="0" smtClean="0"/>
              <a:t>Statement</a:t>
            </a:r>
            <a:endParaRPr lang="en-US" dirty="0"/>
          </a:p>
        </p:txBody>
      </p:sp>
      <p:sp>
        <p:nvSpPr>
          <p:cNvPr id="3" name="Content Placeholder 2"/>
          <p:cNvSpPr>
            <a:spLocks noGrp="1"/>
          </p:cNvSpPr>
          <p:nvPr>
            <p:ph idx="1"/>
          </p:nvPr>
        </p:nvSpPr>
        <p:spPr>
          <a:xfrm>
            <a:off x="1295401" y="2447636"/>
            <a:ext cx="9601196" cy="3428232"/>
          </a:xfrm>
        </p:spPr>
        <p:txBody>
          <a:bodyPr>
            <a:noAutofit/>
          </a:bodyPr>
          <a:lstStyle/>
          <a:p>
            <a:pPr marL="0" indent="0">
              <a:buNone/>
            </a:pPr>
            <a:r>
              <a:rPr lang="en-US" sz="3200" dirty="0"/>
              <a:t>if (condition)</a:t>
            </a:r>
          </a:p>
          <a:p>
            <a:pPr marL="0" indent="0">
              <a:buNone/>
            </a:pPr>
            <a:r>
              <a:rPr lang="en-US" sz="3200" dirty="0"/>
              <a:t>   code to be executed if condition is true;</a:t>
            </a:r>
          </a:p>
          <a:p>
            <a:pPr marL="0" indent="0">
              <a:buNone/>
            </a:pPr>
            <a:r>
              <a:rPr lang="en-US" sz="3200" dirty="0" err="1"/>
              <a:t>elseif</a:t>
            </a:r>
            <a:r>
              <a:rPr lang="en-US" sz="3200" dirty="0"/>
              <a:t> (condition)</a:t>
            </a:r>
          </a:p>
          <a:p>
            <a:pPr marL="0" indent="0">
              <a:buNone/>
            </a:pPr>
            <a:r>
              <a:rPr lang="en-US" sz="3200" dirty="0"/>
              <a:t>   code to be executed if condition is true;</a:t>
            </a:r>
          </a:p>
          <a:p>
            <a:pPr marL="0" indent="0">
              <a:buNone/>
            </a:pPr>
            <a:r>
              <a:rPr lang="en-US" sz="3200" dirty="0"/>
              <a:t>else</a:t>
            </a:r>
          </a:p>
          <a:p>
            <a:pPr marL="0" indent="0">
              <a:buNone/>
            </a:pPr>
            <a:r>
              <a:rPr lang="en-US" sz="3200" dirty="0"/>
              <a:t>   code to be executed if condition is false;</a:t>
            </a:r>
          </a:p>
        </p:txBody>
      </p:sp>
    </p:spTree>
    <p:extLst>
      <p:ext uri="{BB962C8B-B14F-4D97-AF65-F5344CB8AC3E}">
        <p14:creationId xmlns:p14="http://schemas.microsoft.com/office/powerpoint/2010/main" val="1324723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Switch </a:t>
            </a:r>
            <a:r>
              <a:rPr lang="en-US" b="1" dirty="0" smtClean="0"/>
              <a:t>Statement</a:t>
            </a:r>
            <a:endParaRPr lang="en-US" dirty="0"/>
          </a:p>
        </p:txBody>
      </p:sp>
      <p:sp>
        <p:nvSpPr>
          <p:cNvPr id="3" name="Content Placeholder 2"/>
          <p:cNvSpPr>
            <a:spLocks noGrp="1"/>
          </p:cNvSpPr>
          <p:nvPr>
            <p:ph idx="1"/>
          </p:nvPr>
        </p:nvSpPr>
        <p:spPr>
          <a:xfrm>
            <a:off x="1295401" y="2198255"/>
            <a:ext cx="9601196" cy="3677613"/>
          </a:xfrm>
        </p:spPr>
        <p:txBody>
          <a:bodyPr>
            <a:normAutofit fontScale="47500" lnSpcReduction="20000"/>
          </a:bodyPr>
          <a:lstStyle/>
          <a:p>
            <a:pPr marL="0" indent="0">
              <a:buNone/>
            </a:pPr>
            <a:r>
              <a:rPr lang="en-US" dirty="0"/>
              <a:t>switch (expression){</a:t>
            </a:r>
          </a:p>
          <a:p>
            <a:pPr marL="0" indent="0">
              <a:buNone/>
            </a:pPr>
            <a:r>
              <a:rPr lang="en-US" dirty="0"/>
              <a:t>   case label1:</a:t>
            </a:r>
          </a:p>
          <a:p>
            <a:pPr marL="0" indent="0">
              <a:buNone/>
            </a:pPr>
            <a:r>
              <a:rPr lang="en-US" dirty="0"/>
              <a:t>      code to be executed if expression = label1;</a:t>
            </a:r>
          </a:p>
          <a:p>
            <a:pPr marL="0" indent="0">
              <a:buNone/>
            </a:pPr>
            <a:r>
              <a:rPr lang="en-US" dirty="0"/>
              <a:t>      break;  </a:t>
            </a:r>
          </a:p>
          <a:p>
            <a:pPr marL="0" indent="0">
              <a:buNone/>
            </a:pPr>
            <a:r>
              <a:rPr lang="en-US" dirty="0"/>
              <a:t>   </a:t>
            </a:r>
          </a:p>
          <a:p>
            <a:pPr marL="0" indent="0">
              <a:buNone/>
            </a:pPr>
            <a:r>
              <a:rPr lang="en-US" dirty="0"/>
              <a:t>   case label2:</a:t>
            </a:r>
          </a:p>
          <a:p>
            <a:pPr marL="0" indent="0">
              <a:buNone/>
            </a:pPr>
            <a:r>
              <a:rPr lang="en-US" dirty="0"/>
              <a:t>      code to be executed if expression = label2;</a:t>
            </a:r>
          </a:p>
          <a:p>
            <a:pPr marL="0" indent="0">
              <a:buNone/>
            </a:pPr>
            <a:r>
              <a:rPr lang="en-US" dirty="0"/>
              <a:t>      break;</a:t>
            </a:r>
          </a:p>
          <a:p>
            <a:pPr marL="0" indent="0">
              <a:buNone/>
            </a:pPr>
            <a:r>
              <a:rPr lang="en-US" dirty="0"/>
              <a:t>      default:</a:t>
            </a:r>
          </a:p>
          <a:p>
            <a:pPr marL="0" indent="0">
              <a:buNone/>
            </a:pPr>
            <a:r>
              <a:rPr lang="en-US" dirty="0"/>
              <a:t>   </a:t>
            </a:r>
          </a:p>
          <a:p>
            <a:pPr marL="0" indent="0">
              <a:buNone/>
            </a:pPr>
            <a:r>
              <a:rPr lang="en-US" dirty="0"/>
              <a:t>   code to be executed</a:t>
            </a:r>
          </a:p>
          <a:p>
            <a:pPr marL="0" indent="0">
              <a:buNone/>
            </a:pPr>
            <a:r>
              <a:rPr lang="en-US" dirty="0"/>
              <a:t>   if expression is different </a:t>
            </a:r>
          </a:p>
          <a:p>
            <a:pPr marL="0" indent="0">
              <a:buNone/>
            </a:pPr>
            <a:r>
              <a:rPr lang="en-US" dirty="0"/>
              <a:t>   from both label1 and label2;</a:t>
            </a:r>
          </a:p>
          <a:p>
            <a:pPr marL="0" indent="0">
              <a:buNone/>
            </a:pPr>
            <a:r>
              <a:rPr lang="en-US" dirty="0"/>
              <a:t>}</a:t>
            </a:r>
          </a:p>
        </p:txBody>
      </p:sp>
    </p:spTree>
    <p:extLst>
      <p:ext uri="{BB962C8B-B14F-4D97-AF65-F5344CB8AC3E}">
        <p14:creationId xmlns:p14="http://schemas.microsoft.com/office/powerpoint/2010/main" val="1416584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51104"/>
          </a:xfrm>
        </p:spPr>
        <p:txBody>
          <a:bodyPr>
            <a:normAutofit fontScale="90000"/>
          </a:bodyPr>
          <a:lstStyle/>
          <a:p>
            <a:r>
              <a:rPr lang="en-US" b="1" dirty="0"/>
              <a:t>PHP - Loop </a:t>
            </a:r>
            <a:r>
              <a:rPr lang="en-US" b="1" dirty="0" smtClean="0"/>
              <a:t>Types</a:t>
            </a:r>
            <a:endParaRPr lang="en-US" dirty="0"/>
          </a:p>
        </p:txBody>
      </p:sp>
      <p:sp>
        <p:nvSpPr>
          <p:cNvPr id="3" name="Content Placeholder 2"/>
          <p:cNvSpPr>
            <a:spLocks noGrp="1"/>
          </p:cNvSpPr>
          <p:nvPr>
            <p:ph idx="1"/>
          </p:nvPr>
        </p:nvSpPr>
        <p:spPr>
          <a:xfrm>
            <a:off x="1295401" y="2429164"/>
            <a:ext cx="9601196" cy="3446704"/>
          </a:xfrm>
        </p:spPr>
        <p:txBody>
          <a:bodyPr>
            <a:normAutofit lnSpcReduction="10000"/>
          </a:bodyPr>
          <a:lstStyle/>
          <a:p>
            <a:r>
              <a:rPr lang="en-US" dirty="0"/>
              <a:t>Loops in PHP are used to execute the same block of code a specified number of times. PHP supports following four loop types</a:t>
            </a:r>
            <a:r>
              <a:rPr lang="en-US" dirty="0" smtClean="0"/>
              <a:t>.</a:t>
            </a:r>
          </a:p>
          <a:p>
            <a:r>
              <a:rPr lang="en-US" b="1" dirty="0"/>
              <a:t>for</a:t>
            </a:r>
            <a:r>
              <a:rPr lang="en-US" dirty="0"/>
              <a:t> − loops through a block of code a specified number of times.</a:t>
            </a:r>
          </a:p>
          <a:p>
            <a:r>
              <a:rPr lang="en-US" b="1" dirty="0"/>
              <a:t>while</a:t>
            </a:r>
            <a:r>
              <a:rPr lang="en-US" dirty="0"/>
              <a:t> − loops through a block of code if and as long as a specified condition is true.</a:t>
            </a:r>
          </a:p>
          <a:p>
            <a:r>
              <a:rPr lang="en-US" b="1" dirty="0"/>
              <a:t>do...while</a:t>
            </a:r>
            <a:r>
              <a:rPr lang="en-US" dirty="0"/>
              <a:t> − loops through a block of code once, and then repeats the loop as long as a special condition is true.</a:t>
            </a:r>
          </a:p>
          <a:p>
            <a:r>
              <a:rPr lang="en-US" b="1" dirty="0" err="1"/>
              <a:t>foreach</a:t>
            </a:r>
            <a:r>
              <a:rPr lang="en-US" dirty="0"/>
              <a:t> − loops through a block of code for each element in an array.</a:t>
            </a:r>
          </a:p>
          <a:p>
            <a:endParaRPr lang="en-US" dirty="0"/>
          </a:p>
        </p:txBody>
      </p:sp>
    </p:spTree>
    <p:extLst>
      <p:ext uri="{BB962C8B-B14F-4D97-AF65-F5344CB8AC3E}">
        <p14:creationId xmlns:p14="http://schemas.microsoft.com/office/powerpoint/2010/main" val="6657370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for statement syntax</a:t>
            </a:r>
            <a:endParaRPr lang="en-US" dirty="0"/>
          </a:p>
        </p:txBody>
      </p:sp>
      <p:sp>
        <p:nvSpPr>
          <p:cNvPr id="3" name="Content Placeholder 2"/>
          <p:cNvSpPr>
            <a:spLocks noGrp="1"/>
          </p:cNvSpPr>
          <p:nvPr>
            <p:ph idx="1"/>
          </p:nvPr>
        </p:nvSpPr>
        <p:spPr>
          <a:xfrm>
            <a:off x="1295401" y="2078183"/>
            <a:ext cx="9601196" cy="3797686"/>
          </a:xfrm>
        </p:spPr>
        <p:txBody>
          <a:bodyPr>
            <a:noAutofit/>
          </a:bodyPr>
          <a:lstStyle/>
          <a:p>
            <a:pPr marL="0" indent="0">
              <a:buNone/>
            </a:pPr>
            <a:endParaRPr lang="en-US" sz="3200" dirty="0" smtClean="0"/>
          </a:p>
          <a:p>
            <a:pPr marL="0" indent="0">
              <a:buNone/>
            </a:pPr>
            <a:r>
              <a:rPr lang="en-US" sz="3200" dirty="0" smtClean="0"/>
              <a:t>for </a:t>
            </a:r>
            <a:r>
              <a:rPr lang="en-US" sz="3200" dirty="0"/>
              <a:t>(initialization; condition; increment){</a:t>
            </a:r>
          </a:p>
          <a:p>
            <a:pPr marL="0" indent="0">
              <a:buNone/>
            </a:pPr>
            <a:r>
              <a:rPr lang="en-US" sz="3200" dirty="0"/>
              <a:t>   code to be executed;</a:t>
            </a:r>
          </a:p>
          <a:p>
            <a:pPr marL="0" indent="0">
              <a:buNone/>
            </a:pPr>
            <a:r>
              <a:rPr lang="en-US" sz="3200" dirty="0"/>
              <a:t>}</a:t>
            </a:r>
          </a:p>
        </p:txBody>
      </p:sp>
    </p:spTree>
    <p:extLst>
      <p:ext uri="{BB962C8B-B14F-4D97-AF65-F5344CB8AC3E}">
        <p14:creationId xmlns:p14="http://schemas.microsoft.com/office/powerpoint/2010/main" val="1634067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for statement example</a:t>
            </a:r>
            <a:endParaRPr lang="en-US" dirty="0"/>
          </a:p>
        </p:txBody>
      </p:sp>
      <p:sp>
        <p:nvSpPr>
          <p:cNvPr id="3" name="Content Placeholder 2"/>
          <p:cNvSpPr>
            <a:spLocks noGrp="1"/>
          </p:cNvSpPr>
          <p:nvPr>
            <p:ph idx="1"/>
          </p:nvPr>
        </p:nvSpPr>
        <p:spPr>
          <a:xfrm>
            <a:off x="1295401" y="2078183"/>
            <a:ext cx="9601196" cy="3797686"/>
          </a:xfrm>
        </p:spPr>
        <p:txBody>
          <a:bodyPr>
            <a:noAutofit/>
          </a:bodyPr>
          <a:lstStyle/>
          <a:p>
            <a:pPr marL="0" indent="0">
              <a:buNone/>
            </a:pPr>
            <a:r>
              <a:rPr lang="en-US" sz="2000" dirty="0"/>
              <a:t>&lt;?</a:t>
            </a:r>
            <a:r>
              <a:rPr lang="en-US" sz="2000" dirty="0" err="1"/>
              <a:t>php</a:t>
            </a:r>
            <a:endParaRPr lang="en-US" sz="2000" dirty="0"/>
          </a:p>
          <a:p>
            <a:pPr marL="0" indent="0">
              <a:buNone/>
            </a:pPr>
            <a:r>
              <a:rPr lang="en-US" sz="2000" dirty="0"/>
              <a:t>         $a = 0;</a:t>
            </a:r>
          </a:p>
          <a:p>
            <a:pPr marL="0" indent="0">
              <a:buNone/>
            </a:pPr>
            <a:r>
              <a:rPr lang="en-US" sz="2000" dirty="0"/>
              <a:t>         $b = 0;</a:t>
            </a:r>
          </a:p>
          <a:p>
            <a:pPr marL="0" indent="0">
              <a:buNone/>
            </a:pPr>
            <a:r>
              <a:rPr lang="en-US" sz="2000" dirty="0"/>
              <a:t>         </a:t>
            </a:r>
            <a:r>
              <a:rPr lang="en-US" sz="2000" dirty="0" smtClean="0"/>
              <a:t> </a:t>
            </a:r>
            <a:r>
              <a:rPr lang="en-US" sz="2000" dirty="0"/>
              <a:t>for( $i = 0; $i&lt;5; $i++ ) {</a:t>
            </a:r>
          </a:p>
          <a:p>
            <a:pPr marL="0" indent="0">
              <a:buNone/>
            </a:pPr>
            <a:r>
              <a:rPr lang="en-US" sz="2000" dirty="0"/>
              <a:t>            $a += 10;</a:t>
            </a:r>
          </a:p>
          <a:p>
            <a:pPr marL="0" indent="0">
              <a:buNone/>
            </a:pPr>
            <a:r>
              <a:rPr lang="en-US" sz="2000" dirty="0"/>
              <a:t>            $b += 5;</a:t>
            </a:r>
          </a:p>
          <a:p>
            <a:pPr marL="0" indent="0">
              <a:buNone/>
            </a:pPr>
            <a:r>
              <a:rPr lang="en-US" sz="2000" dirty="0"/>
              <a:t>         }</a:t>
            </a:r>
          </a:p>
          <a:p>
            <a:pPr marL="0" indent="0">
              <a:buNone/>
            </a:pPr>
            <a:r>
              <a:rPr lang="en-US" sz="2000" dirty="0"/>
              <a:t>         </a:t>
            </a:r>
            <a:r>
              <a:rPr lang="en-US" sz="2000" dirty="0" smtClean="0"/>
              <a:t> </a:t>
            </a:r>
            <a:r>
              <a:rPr lang="en-US" sz="2000" dirty="0"/>
              <a:t>echo ("At the end of the loop a = $a and b = $b" );</a:t>
            </a:r>
          </a:p>
          <a:p>
            <a:pPr marL="0" indent="0">
              <a:buNone/>
            </a:pPr>
            <a:r>
              <a:rPr lang="en-US" sz="2000" dirty="0"/>
              <a:t>      ?&gt;</a:t>
            </a:r>
          </a:p>
        </p:txBody>
      </p:sp>
    </p:spTree>
    <p:extLst>
      <p:ext uri="{BB962C8B-B14F-4D97-AF65-F5344CB8AC3E}">
        <p14:creationId xmlns:p14="http://schemas.microsoft.com/office/powerpoint/2010/main" val="21308006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Why  PHP</a:t>
            </a:r>
            <a:endParaRPr lang="en-US" dirty="0"/>
          </a:p>
        </p:txBody>
      </p:sp>
      <p:sp>
        <p:nvSpPr>
          <p:cNvPr id="3" name="Content Placeholder 2"/>
          <p:cNvSpPr>
            <a:spLocks noGrp="1"/>
          </p:cNvSpPr>
          <p:nvPr>
            <p:ph idx="1"/>
          </p:nvPr>
        </p:nvSpPr>
        <p:spPr/>
        <p:txBody>
          <a:bodyPr/>
          <a:lstStyle/>
          <a:p>
            <a:pPr marL="0" indent="0">
              <a:buNone/>
            </a:pPr>
            <a:r>
              <a:rPr lang="en-US" dirty="0"/>
              <a:t>Five important characteristics make PHP's practical nature possible </a:t>
            </a:r>
            <a:r>
              <a:rPr lang="en-US" dirty="0" smtClean="0"/>
              <a:t>−</a:t>
            </a:r>
          </a:p>
          <a:p>
            <a:r>
              <a:rPr lang="en-US" dirty="0"/>
              <a:t>Simplicity</a:t>
            </a:r>
          </a:p>
          <a:p>
            <a:r>
              <a:rPr lang="en-US" dirty="0"/>
              <a:t>Efficiency</a:t>
            </a:r>
          </a:p>
          <a:p>
            <a:r>
              <a:rPr lang="en-US" dirty="0"/>
              <a:t>Security</a:t>
            </a:r>
          </a:p>
          <a:p>
            <a:r>
              <a:rPr lang="en-US" dirty="0"/>
              <a:t>Flexibility</a:t>
            </a:r>
          </a:p>
          <a:p>
            <a:r>
              <a:rPr lang="en-US" dirty="0"/>
              <a:t>Familiarity</a:t>
            </a:r>
          </a:p>
          <a:p>
            <a:endParaRPr lang="en-US" dirty="0"/>
          </a:p>
          <a:p>
            <a:endParaRPr lang="en-US" dirty="0"/>
          </a:p>
        </p:txBody>
      </p:sp>
    </p:spTree>
    <p:extLst>
      <p:ext uri="{BB962C8B-B14F-4D97-AF65-F5344CB8AC3E}">
        <p14:creationId xmlns:p14="http://schemas.microsoft.com/office/powerpoint/2010/main" val="1714789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3541"/>
          </a:xfrm>
        </p:spPr>
        <p:txBody>
          <a:bodyPr>
            <a:normAutofit/>
          </a:bodyPr>
          <a:lstStyle/>
          <a:p>
            <a:r>
              <a:rPr lang="en-US" b="1" dirty="0"/>
              <a:t>The while loop </a:t>
            </a:r>
            <a:r>
              <a:rPr lang="en-US" b="1"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a:t>while (condition) {</a:t>
            </a:r>
          </a:p>
          <a:p>
            <a:pPr marL="0" indent="0">
              <a:buNone/>
            </a:pPr>
            <a:r>
              <a:rPr lang="en-US" dirty="0"/>
              <a:t>   code to be executed;</a:t>
            </a:r>
          </a:p>
          <a:p>
            <a:pPr marL="0" indent="0">
              <a:buNone/>
            </a:pPr>
            <a:r>
              <a:rPr lang="en-US" dirty="0"/>
              <a:t>}</a:t>
            </a:r>
          </a:p>
        </p:txBody>
      </p:sp>
    </p:spTree>
    <p:extLst>
      <p:ext uri="{BB962C8B-B14F-4D97-AF65-F5344CB8AC3E}">
        <p14:creationId xmlns:p14="http://schemas.microsoft.com/office/powerpoint/2010/main" val="32343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63541"/>
          </a:xfrm>
        </p:spPr>
        <p:txBody>
          <a:bodyPr>
            <a:normAutofit/>
          </a:bodyPr>
          <a:lstStyle/>
          <a:p>
            <a:r>
              <a:rPr lang="en-US" b="1" dirty="0"/>
              <a:t>The while loop </a:t>
            </a:r>
            <a:r>
              <a:rPr lang="en-US" b="1" dirty="0" smtClean="0"/>
              <a:t>statement</a:t>
            </a:r>
            <a:endParaRPr lang="en-US" dirty="0"/>
          </a:p>
        </p:txBody>
      </p:sp>
      <p:sp>
        <p:nvSpPr>
          <p:cNvPr id="3" name="Content Placeholder 2"/>
          <p:cNvSpPr>
            <a:spLocks noGrp="1"/>
          </p:cNvSpPr>
          <p:nvPr>
            <p:ph idx="1"/>
          </p:nvPr>
        </p:nvSpPr>
        <p:spPr>
          <a:xfrm>
            <a:off x="1295401" y="2078182"/>
            <a:ext cx="9601196" cy="3797686"/>
          </a:xfrm>
        </p:spPr>
        <p:txBody>
          <a:bodyPr>
            <a:noAutofit/>
          </a:bodyPr>
          <a:lstStyle/>
          <a:p>
            <a:pPr marL="0" indent="0">
              <a:buNone/>
            </a:pPr>
            <a:r>
              <a:rPr lang="en-US" sz="1800" dirty="0"/>
              <a:t>&lt;?</a:t>
            </a:r>
            <a:r>
              <a:rPr lang="en-US" sz="1800" dirty="0" err="1"/>
              <a:t>php</a:t>
            </a:r>
            <a:endParaRPr lang="en-US" sz="1800" dirty="0"/>
          </a:p>
          <a:p>
            <a:pPr marL="0" indent="0">
              <a:buNone/>
            </a:pPr>
            <a:r>
              <a:rPr lang="en-US" sz="1800" dirty="0"/>
              <a:t>         $i = 0;</a:t>
            </a:r>
          </a:p>
          <a:p>
            <a:pPr marL="0" indent="0">
              <a:buNone/>
            </a:pPr>
            <a:r>
              <a:rPr lang="en-US" sz="1800" dirty="0"/>
              <a:t>         $</a:t>
            </a:r>
            <a:r>
              <a:rPr lang="en-US" sz="1800" dirty="0" err="1"/>
              <a:t>num</a:t>
            </a:r>
            <a:r>
              <a:rPr lang="en-US" sz="1800" dirty="0"/>
              <a:t> = 50;</a:t>
            </a:r>
          </a:p>
          <a:p>
            <a:pPr marL="0" indent="0">
              <a:buNone/>
            </a:pPr>
            <a:r>
              <a:rPr lang="en-US" sz="1800" dirty="0"/>
              <a:t>         </a:t>
            </a:r>
          </a:p>
          <a:p>
            <a:pPr marL="0" indent="0">
              <a:buNone/>
            </a:pPr>
            <a:r>
              <a:rPr lang="en-US" sz="1800" dirty="0"/>
              <a:t>         while( $i &lt; 10) {</a:t>
            </a:r>
          </a:p>
          <a:p>
            <a:pPr marL="0" indent="0">
              <a:buNone/>
            </a:pPr>
            <a:r>
              <a:rPr lang="en-US" sz="1800" dirty="0"/>
              <a:t>            $</a:t>
            </a:r>
            <a:r>
              <a:rPr lang="en-US" sz="1800" dirty="0" err="1"/>
              <a:t>num</a:t>
            </a:r>
            <a:r>
              <a:rPr lang="en-US" sz="1800" dirty="0"/>
              <a:t>--;</a:t>
            </a:r>
          </a:p>
          <a:p>
            <a:pPr marL="0" indent="0">
              <a:buNone/>
            </a:pPr>
            <a:r>
              <a:rPr lang="en-US" sz="1800" dirty="0"/>
              <a:t>            $i++;</a:t>
            </a:r>
          </a:p>
          <a:p>
            <a:pPr marL="0" indent="0">
              <a:buNone/>
            </a:pPr>
            <a:r>
              <a:rPr lang="en-US" sz="1800" dirty="0"/>
              <a:t>         }</a:t>
            </a:r>
          </a:p>
          <a:p>
            <a:pPr marL="0" indent="0">
              <a:buNone/>
            </a:pPr>
            <a:r>
              <a:rPr lang="en-US" sz="1800" dirty="0"/>
              <a:t>         </a:t>
            </a:r>
            <a:r>
              <a:rPr lang="en-US" sz="1800" dirty="0" smtClean="0"/>
              <a:t>         </a:t>
            </a:r>
            <a:r>
              <a:rPr lang="en-US" sz="1800" dirty="0"/>
              <a:t>echo ("Loop stopped at i = $i and </a:t>
            </a:r>
            <a:r>
              <a:rPr lang="en-US" sz="1800" dirty="0" err="1"/>
              <a:t>num</a:t>
            </a:r>
            <a:r>
              <a:rPr lang="en-US" sz="1800" dirty="0"/>
              <a:t> = $</a:t>
            </a:r>
            <a:r>
              <a:rPr lang="en-US" sz="1800" dirty="0" err="1"/>
              <a:t>num</a:t>
            </a:r>
            <a:r>
              <a:rPr lang="en-US" sz="1800" dirty="0"/>
              <a:t>" );</a:t>
            </a:r>
          </a:p>
          <a:p>
            <a:pPr marL="0" indent="0">
              <a:buNone/>
            </a:pPr>
            <a:r>
              <a:rPr lang="en-US" sz="1800" dirty="0"/>
              <a:t>      ?&gt;</a:t>
            </a:r>
          </a:p>
        </p:txBody>
      </p:sp>
    </p:spTree>
    <p:extLst>
      <p:ext uri="{BB962C8B-B14F-4D97-AF65-F5344CB8AC3E}">
        <p14:creationId xmlns:p14="http://schemas.microsoft.com/office/powerpoint/2010/main" val="295172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do...while loop </a:t>
            </a:r>
            <a:r>
              <a:rPr lang="en-US" b="1" dirty="0" smtClean="0"/>
              <a:t>statement</a:t>
            </a:r>
            <a:endParaRPr lang="en-US" dirty="0"/>
          </a:p>
        </p:txBody>
      </p:sp>
      <p:sp>
        <p:nvSpPr>
          <p:cNvPr id="3" name="Content Placeholder 2"/>
          <p:cNvSpPr>
            <a:spLocks noGrp="1"/>
          </p:cNvSpPr>
          <p:nvPr>
            <p:ph idx="1"/>
          </p:nvPr>
        </p:nvSpPr>
        <p:spPr/>
        <p:txBody>
          <a:bodyPr/>
          <a:lstStyle/>
          <a:p>
            <a:pPr marL="0" indent="0">
              <a:buNone/>
            </a:pPr>
            <a:r>
              <a:rPr lang="en-US" dirty="0"/>
              <a:t>do {</a:t>
            </a:r>
          </a:p>
          <a:p>
            <a:pPr marL="0" indent="0">
              <a:buNone/>
            </a:pPr>
            <a:r>
              <a:rPr lang="en-US" dirty="0"/>
              <a:t>   code to be executed;</a:t>
            </a:r>
          </a:p>
          <a:p>
            <a:pPr marL="0" indent="0">
              <a:buNone/>
            </a:pPr>
            <a:r>
              <a:rPr lang="en-US" dirty="0"/>
              <a:t>}</a:t>
            </a:r>
          </a:p>
          <a:p>
            <a:pPr marL="0" indent="0">
              <a:buNone/>
            </a:pPr>
            <a:r>
              <a:rPr lang="en-US" dirty="0"/>
              <a:t>while (condition);</a:t>
            </a:r>
          </a:p>
        </p:txBody>
      </p:sp>
    </p:spTree>
    <p:extLst>
      <p:ext uri="{BB962C8B-B14F-4D97-AF65-F5344CB8AC3E}">
        <p14:creationId xmlns:p14="http://schemas.microsoft.com/office/powerpoint/2010/main" val="379375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do...while loop </a:t>
            </a:r>
            <a:r>
              <a:rPr lang="en-US" b="1" dirty="0" smtClean="0"/>
              <a:t>statement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$i = 0;</a:t>
            </a:r>
          </a:p>
          <a:p>
            <a:pPr marL="0" indent="0">
              <a:buNone/>
            </a:pPr>
            <a:r>
              <a:rPr lang="en-US" dirty="0"/>
              <a:t>         $</a:t>
            </a:r>
            <a:r>
              <a:rPr lang="en-US" dirty="0" err="1"/>
              <a:t>num</a:t>
            </a:r>
            <a:r>
              <a:rPr lang="en-US" dirty="0"/>
              <a:t> = 0;</a:t>
            </a:r>
          </a:p>
          <a:p>
            <a:pPr marL="0" indent="0">
              <a:buNone/>
            </a:pPr>
            <a:r>
              <a:rPr lang="en-US" dirty="0"/>
              <a:t>         </a:t>
            </a:r>
            <a:r>
              <a:rPr lang="en-US" dirty="0" smtClean="0"/>
              <a:t>  </a:t>
            </a:r>
            <a:r>
              <a:rPr lang="en-US" dirty="0"/>
              <a:t>do {</a:t>
            </a:r>
          </a:p>
          <a:p>
            <a:pPr marL="0" indent="0">
              <a:buNone/>
            </a:pPr>
            <a:r>
              <a:rPr lang="en-US" dirty="0"/>
              <a:t>            $i++;</a:t>
            </a:r>
          </a:p>
          <a:p>
            <a:pPr marL="0" indent="0">
              <a:buNone/>
            </a:pPr>
            <a:r>
              <a:rPr lang="en-US" dirty="0"/>
              <a:t>         }</a:t>
            </a:r>
          </a:p>
          <a:p>
            <a:pPr marL="0" indent="0">
              <a:buNone/>
            </a:pPr>
            <a:r>
              <a:rPr lang="en-US" dirty="0"/>
              <a:t>         </a:t>
            </a:r>
            <a:r>
              <a:rPr lang="en-US" dirty="0" smtClean="0"/>
              <a:t>while</a:t>
            </a:r>
            <a:r>
              <a:rPr lang="en-US" dirty="0"/>
              <a:t>( $i &lt; 10 );</a:t>
            </a:r>
          </a:p>
          <a:p>
            <a:pPr marL="0" indent="0">
              <a:buNone/>
            </a:pPr>
            <a:r>
              <a:rPr lang="en-US" dirty="0"/>
              <a:t>         echo ("Loop stopped at i = $i" );</a:t>
            </a:r>
          </a:p>
          <a:p>
            <a:pPr marL="0" indent="0">
              <a:buNone/>
            </a:pPr>
            <a:r>
              <a:rPr lang="en-US" dirty="0"/>
              <a:t>      ?&gt;</a:t>
            </a:r>
          </a:p>
        </p:txBody>
      </p:sp>
    </p:spTree>
    <p:extLst>
      <p:ext uri="{BB962C8B-B14F-4D97-AF65-F5344CB8AC3E}">
        <p14:creationId xmlns:p14="http://schemas.microsoft.com/office/powerpoint/2010/main" val="2002565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 </a:t>
            </a:r>
            <a:r>
              <a:rPr lang="en-US" b="1" dirty="0" smtClean="0"/>
              <a:t>Arrays</a:t>
            </a:r>
            <a:endParaRPr lang="en-US" dirty="0"/>
          </a:p>
        </p:txBody>
      </p:sp>
      <p:sp>
        <p:nvSpPr>
          <p:cNvPr id="3" name="Content Placeholder 2"/>
          <p:cNvSpPr>
            <a:spLocks noGrp="1"/>
          </p:cNvSpPr>
          <p:nvPr>
            <p:ph idx="1"/>
          </p:nvPr>
        </p:nvSpPr>
        <p:spPr/>
        <p:txBody>
          <a:bodyPr>
            <a:normAutofit lnSpcReduction="10000"/>
          </a:bodyPr>
          <a:lstStyle/>
          <a:p>
            <a:r>
              <a:rPr lang="en-US" dirty="0"/>
              <a:t>An array is a data structure that stores one or more similar type of values in a single </a:t>
            </a:r>
            <a:r>
              <a:rPr lang="en-US" dirty="0" smtClean="0"/>
              <a:t>value.(Revisit java arrays)</a:t>
            </a:r>
          </a:p>
          <a:p>
            <a:r>
              <a:rPr lang="en-US" b="1" dirty="0"/>
              <a:t>Numeric </a:t>
            </a:r>
            <a:r>
              <a:rPr lang="en-US" b="1" dirty="0" smtClean="0"/>
              <a:t>array: </a:t>
            </a:r>
            <a:r>
              <a:rPr lang="en-US" dirty="0"/>
              <a:t>An array with a numeric index. Values are stored and accessed in linear fashion</a:t>
            </a:r>
            <a:r>
              <a:rPr lang="en-US" dirty="0" smtClean="0"/>
              <a:t>.</a:t>
            </a:r>
          </a:p>
          <a:p>
            <a:r>
              <a:rPr lang="en-US" b="1" dirty="0"/>
              <a:t>Associative </a:t>
            </a:r>
            <a:r>
              <a:rPr lang="en-US" b="1" dirty="0" smtClean="0"/>
              <a:t>array: </a:t>
            </a:r>
            <a:r>
              <a:rPr lang="en-US" dirty="0"/>
              <a:t>An array with strings as index. This stores element values in association with key values rather than in a strict linear index order</a:t>
            </a:r>
            <a:r>
              <a:rPr lang="en-US" dirty="0" smtClean="0"/>
              <a:t>.</a:t>
            </a:r>
          </a:p>
          <a:p>
            <a:r>
              <a:rPr lang="en-US" b="1" dirty="0"/>
              <a:t>Multidimensional </a:t>
            </a:r>
            <a:r>
              <a:rPr lang="en-US" b="1" dirty="0" smtClean="0"/>
              <a:t>array:</a:t>
            </a:r>
            <a:r>
              <a:rPr lang="en-US" dirty="0"/>
              <a:t> An array containing one or more arrays and values are accessed using multiple indices</a:t>
            </a:r>
          </a:p>
          <a:p>
            <a:endParaRPr lang="en-US" dirty="0"/>
          </a:p>
        </p:txBody>
      </p:sp>
    </p:spTree>
    <p:extLst>
      <p:ext uri="{BB962C8B-B14F-4D97-AF65-F5344CB8AC3E}">
        <p14:creationId xmlns:p14="http://schemas.microsoft.com/office/powerpoint/2010/main" val="8050970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Numeric </a:t>
            </a:r>
            <a:r>
              <a:rPr lang="en-US" b="1" dirty="0" smtClean="0"/>
              <a:t>Arrays</a:t>
            </a:r>
            <a:endParaRPr lang="en-US" dirty="0"/>
          </a:p>
        </p:txBody>
      </p:sp>
      <p:sp>
        <p:nvSpPr>
          <p:cNvPr id="3" name="Content Placeholder 2"/>
          <p:cNvSpPr>
            <a:spLocks noGrp="1"/>
          </p:cNvSpPr>
          <p:nvPr>
            <p:ph idx="1"/>
          </p:nvPr>
        </p:nvSpPr>
        <p:spPr>
          <a:xfrm>
            <a:off x="1295401" y="2456873"/>
            <a:ext cx="9601196" cy="3418995"/>
          </a:xfrm>
        </p:spPr>
        <p:txBody>
          <a:bodyPr>
            <a:normAutofit fontScale="92500" lnSpcReduction="20000"/>
          </a:bodyPr>
          <a:lstStyle/>
          <a:p>
            <a:r>
              <a:rPr lang="en-US" dirty="0"/>
              <a:t>&lt;?</a:t>
            </a:r>
            <a:r>
              <a:rPr lang="en-US" dirty="0" err="1"/>
              <a:t>php</a:t>
            </a:r>
            <a:endParaRPr lang="en-US" dirty="0"/>
          </a:p>
          <a:p>
            <a:r>
              <a:rPr lang="en-US" dirty="0"/>
              <a:t>         /* First method to create array. */</a:t>
            </a:r>
          </a:p>
          <a:p>
            <a:r>
              <a:rPr lang="en-US" dirty="0"/>
              <a:t>         $numbers = </a:t>
            </a:r>
            <a:r>
              <a:rPr lang="en-US" b="1" dirty="0">
                <a:solidFill>
                  <a:srgbClr val="FF0000"/>
                </a:solidFill>
              </a:rPr>
              <a:t>array</a:t>
            </a:r>
            <a:r>
              <a:rPr lang="en-US" dirty="0"/>
              <a:t>( 1, 2, 3, 4, 5);</a:t>
            </a:r>
          </a:p>
          <a:p>
            <a:r>
              <a:rPr lang="en-US" dirty="0"/>
              <a:t>         </a:t>
            </a:r>
          </a:p>
          <a:p>
            <a:r>
              <a:rPr lang="en-US" dirty="0"/>
              <a:t>         </a:t>
            </a:r>
            <a:r>
              <a:rPr lang="en-US" dirty="0" err="1">
                <a:solidFill>
                  <a:srgbClr val="FF0000"/>
                </a:solidFill>
              </a:rPr>
              <a:t>foreach</a:t>
            </a:r>
            <a:r>
              <a:rPr lang="en-US" dirty="0"/>
              <a:t>( $numbers as $value ) {</a:t>
            </a:r>
          </a:p>
          <a:p>
            <a:r>
              <a:rPr lang="en-US" dirty="0"/>
              <a:t>            echo "Value is $value &lt;</a:t>
            </a:r>
            <a:r>
              <a:rPr lang="en-US" dirty="0" err="1"/>
              <a:t>br</a:t>
            </a:r>
            <a:r>
              <a:rPr lang="en-US" dirty="0"/>
              <a:t> /&gt;";</a:t>
            </a:r>
          </a:p>
          <a:p>
            <a:r>
              <a:rPr lang="en-US" dirty="0"/>
              <a:t>         </a:t>
            </a:r>
            <a:r>
              <a:rPr lang="en-US" dirty="0" smtClean="0"/>
              <a:t>}</a:t>
            </a:r>
          </a:p>
          <a:p>
            <a:r>
              <a:rPr lang="en-US" dirty="0" smtClean="0"/>
              <a:t>?&gt;</a:t>
            </a:r>
            <a:endParaRPr lang="en-US" dirty="0"/>
          </a:p>
        </p:txBody>
      </p:sp>
    </p:spTree>
    <p:extLst>
      <p:ext uri="{BB962C8B-B14F-4D97-AF65-F5344CB8AC3E}">
        <p14:creationId xmlns:p14="http://schemas.microsoft.com/office/powerpoint/2010/main" val="18188934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892850"/>
          </a:xfrm>
        </p:spPr>
        <p:txBody>
          <a:bodyPr>
            <a:normAutofit/>
          </a:bodyPr>
          <a:lstStyle/>
          <a:p>
            <a:r>
              <a:rPr lang="en-US" b="1" dirty="0"/>
              <a:t>Numeric </a:t>
            </a:r>
            <a:r>
              <a:rPr lang="en-US" b="1" dirty="0" smtClean="0"/>
              <a:t>Arrays …</a:t>
            </a:r>
            <a:endParaRPr lang="en-US" dirty="0"/>
          </a:p>
        </p:txBody>
      </p:sp>
      <p:sp>
        <p:nvSpPr>
          <p:cNvPr id="3" name="Content Placeholder 2"/>
          <p:cNvSpPr>
            <a:spLocks noGrp="1"/>
          </p:cNvSpPr>
          <p:nvPr>
            <p:ph idx="1"/>
          </p:nvPr>
        </p:nvSpPr>
        <p:spPr>
          <a:xfrm>
            <a:off x="1295402" y="1967345"/>
            <a:ext cx="9601196" cy="3737649"/>
          </a:xfrm>
        </p:spPr>
        <p:txBody>
          <a:bodyPr>
            <a:noAutofit/>
          </a:bodyPr>
          <a:lstStyle/>
          <a:p>
            <a:pPr marL="0" indent="0">
              <a:buNone/>
            </a:pPr>
            <a:r>
              <a:rPr lang="en-US" sz="1800" dirty="0" smtClean="0"/>
              <a:t>&lt;?</a:t>
            </a:r>
            <a:r>
              <a:rPr lang="en-US" sz="1800" dirty="0" err="1" smtClean="0"/>
              <a:t>php</a:t>
            </a:r>
            <a:endParaRPr lang="en-US" sz="1800" dirty="0"/>
          </a:p>
          <a:p>
            <a:pPr marL="0" indent="0">
              <a:buNone/>
            </a:pPr>
            <a:r>
              <a:rPr lang="en-US" sz="1800" dirty="0"/>
              <a:t>/* Second method to create array. */</a:t>
            </a:r>
          </a:p>
          <a:p>
            <a:pPr marL="0" indent="0">
              <a:buNone/>
            </a:pPr>
            <a:r>
              <a:rPr lang="en-US" sz="1800" dirty="0"/>
              <a:t>         $numbers[0] = 1;</a:t>
            </a:r>
          </a:p>
          <a:p>
            <a:pPr marL="0" indent="0">
              <a:buNone/>
            </a:pPr>
            <a:r>
              <a:rPr lang="en-US" sz="1800" dirty="0"/>
              <a:t>         $numbers[1] = 2;</a:t>
            </a:r>
          </a:p>
          <a:p>
            <a:pPr marL="0" indent="0">
              <a:buNone/>
            </a:pPr>
            <a:r>
              <a:rPr lang="en-US" sz="1800" dirty="0"/>
              <a:t>         $numbers[2] = 3;</a:t>
            </a:r>
          </a:p>
          <a:p>
            <a:pPr marL="0" indent="0">
              <a:buNone/>
            </a:pPr>
            <a:r>
              <a:rPr lang="en-US" sz="1800" dirty="0"/>
              <a:t>         $numbers[3] = 4;</a:t>
            </a:r>
          </a:p>
          <a:p>
            <a:pPr marL="0" indent="0">
              <a:buNone/>
            </a:pPr>
            <a:r>
              <a:rPr lang="en-US" sz="1800" dirty="0"/>
              <a:t>         $numbers[4] = 5;</a:t>
            </a:r>
          </a:p>
          <a:p>
            <a:pPr marL="0" indent="0">
              <a:buNone/>
            </a:pPr>
            <a:r>
              <a:rPr lang="en-US" sz="1800" dirty="0"/>
              <a:t>      </a:t>
            </a:r>
            <a:r>
              <a:rPr lang="en-US" sz="1800" dirty="0" smtClean="0"/>
              <a:t>       </a:t>
            </a:r>
            <a:r>
              <a:rPr lang="en-US" sz="1800" dirty="0" err="1"/>
              <a:t>foreach</a:t>
            </a:r>
            <a:r>
              <a:rPr lang="en-US" sz="1800" dirty="0"/>
              <a:t>( $numbers as $value ) {</a:t>
            </a:r>
          </a:p>
          <a:p>
            <a:pPr marL="0" indent="0">
              <a:buNone/>
            </a:pPr>
            <a:r>
              <a:rPr lang="en-US" sz="1800" dirty="0"/>
              <a:t>      </a:t>
            </a:r>
            <a:r>
              <a:rPr lang="en-US" sz="1800" dirty="0" smtClean="0"/>
              <a:t>     </a:t>
            </a:r>
            <a:r>
              <a:rPr lang="en-US" sz="1800" dirty="0"/>
              <a:t>echo "Value is $value &lt;</a:t>
            </a:r>
            <a:r>
              <a:rPr lang="en-US" sz="1800" dirty="0" err="1"/>
              <a:t>br</a:t>
            </a:r>
            <a:r>
              <a:rPr lang="en-US" sz="1800" dirty="0"/>
              <a:t> /&gt;";</a:t>
            </a:r>
          </a:p>
          <a:p>
            <a:pPr marL="0" indent="0">
              <a:buNone/>
            </a:pPr>
            <a:r>
              <a:rPr lang="en-US" sz="1800" dirty="0"/>
              <a:t>         </a:t>
            </a:r>
            <a:r>
              <a:rPr lang="en-US" sz="1800" dirty="0" smtClean="0"/>
              <a:t>}  ?&gt;</a:t>
            </a:r>
            <a:endParaRPr lang="en-US" sz="1800" dirty="0"/>
          </a:p>
        </p:txBody>
      </p:sp>
    </p:spTree>
    <p:extLst>
      <p:ext uri="{BB962C8B-B14F-4D97-AF65-F5344CB8AC3E}">
        <p14:creationId xmlns:p14="http://schemas.microsoft.com/office/powerpoint/2010/main" val="1426739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57504"/>
          </a:xfrm>
        </p:spPr>
        <p:txBody>
          <a:bodyPr>
            <a:normAutofit/>
          </a:bodyPr>
          <a:lstStyle/>
          <a:p>
            <a:r>
              <a:rPr lang="en-US" b="1"/>
              <a:t>Associative </a:t>
            </a:r>
            <a:r>
              <a:rPr lang="en-US" b="1" smtClean="0"/>
              <a:t>Arrays</a:t>
            </a:r>
            <a:endParaRPr lang="en-US"/>
          </a:p>
        </p:txBody>
      </p:sp>
      <p:sp>
        <p:nvSpPr>
          <p:cNvPr id="3" name="Content Placeholder 2"/>
          <p:cNvSpPr>
            <a:spLocks noGrp="1"/>
          </p:cNvSpPr>
          <p:nvPr>
            <p:ph idx="1"/>
          </p:nvPr>
        </p:nvSpPr>
        <p:spPr/>
        <p:txBody>
          <a:bodyPr/>
          <a:lstStyle/>
          <a:p>
            <a:r>
              <a:rPr lang="en-US" dirty="0" smtClean="0"/>
              <a:t>Associate each key with a value. Good for storing paired data, for example each employee </a:t>
            </a:r>
            <a:r>
              <a:rPr lang="en-US" dirty="0" smtClean="0">
                <a:sym typeface="Wingdings" panose="05000000000000000000" pitchFamily="2" charset="2"/>
              </a:rPr>
              <a:t>salary  , each wife mapped to their husbands etc. </a:t>
            </a:r>
          </a:p>
          <a:p>
            <a:r>
              <a:rPr lang="en-US" dirty="0" err="1" smtClean="0"/>
              <a:t>E.g</a:t>
            </a:r>
            <a:r>
              <a:rPr lang="en-US" dirty="0" smtClean="0"/>
              <a:t> $salaries </a:t>
            </a:r>
            <a:r>
              <a:rPr lang="en-US" dirty="0"/>
              <a:t>= array("</a:t>
            </a:r>
            <a:r>
              <a:rPr lang="en-US" dirty="0" err="1"/>
              <a:t>mohammad</a:t>
            </a:r>
            <a:r>
              <a:rPr lang="en-US" dirty="0"/>
              <a:t>" =&gt; 2000, "</a:t>
            </a:r>
            <a:r>
              <a:rPr lang="en-US" dirty="0" err="1"/>
              <a:t>qadir</a:t>
            </a:r>
            <a:r>
              <a:rPr lang="en-US" dirty="0"/>
              <a:t>" =&gt; 1000, "</a:t>
            </a:r>
            <a:r>
              <a:rPr lang="en-US" dirty="0" err="1"/>
              <a:t>zara</a:t>
            </a:r>
            <a:r>
              <a:rPr lang="en-US" dirty="0"/>
              <a:t>" =&gt; 500</a:t>
            </a:r>
            <a:r>
              <a:rPr lang="en-US" dirty="0" smtClean="0"/>
              <a:t>);</a:t>
            </a:r>
          </a:p>
          <a:p>
            <a:r>
              <a:rPr lang="en-US" dirty="0" smtClean="0"/>
              <a:t>$couples =array(“wife1”=&gt;”husband1”, “wife2=&gt;”husband2”)</a:t>
            </a:r>
            <a:endParaRPr lang="en-US" dirty="0"/>
          </a:p>
        </p:txBody>
      </p:sp>
    </p:spTree>
    <p:extLst>
      <p:ext uri="{BB962C8B-B14F-4D97-AF65-F5344CB8AC3E}">
        <p14:creationId xmlns:p14="http://schemas.microsoft.com/office/powerpoint/2010/main" val="3956387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Multidimensional Arrays</a:t>
            </a:r>
          </a:p>
        </p:txBody>
      </p:sp>
      <p:sp>
        <p:nvSpPr>
          <p:cNvPr id="3" name="Content Placeholder 2"/>
          <p:cNvSpPr>
            <a:spLocks noGrp="1"/>
          </p:cNvSpPr>
          <p:nvPr>
            <p:ph idx="1"/>
          </p:nvPr>
        </p:nvSpPr>
        <p:spPr/>
        <p:txBody>
          <a:bodyPr/>
          <a:lstStyle/>
          <a:p>
            <a:r>
              <a:rPr lang="en-US" dirty="0"/>
              <a:t>A multi-dimensional array each element in the main array can also be an array. And each element in the sub-array can be an array, and so on. Values in the multi-dimensional array are accessed using multiple index</a:t>
            </a:r>
            <a:r>
              <a:rPr lang="en-US" dirty="0" smtClean="0"/>
              <a:t>.</a:t>
            </a:r>
          </a:p>
          <a:p>
            <a:pPr marL="0" indent="0">
              <a:buNone/>
            </a:pPr>
            <a:r>
              <a:rPr lang="en-US" dirty="0" smtClean="0"/>
              <a:t>Example </a:t>
            </a:r>
            <a:r>
              <a:rPr lang="en-US" dirty="0" smtClean="0">
                <a:sym typeface="Wingdings" panose="05000000000000000000" pitchFamily="2" charset="2"/>
              </a:rPr>
              <a:t></a:t>
            </a:r>
            <a:r>
              <a:rPr lang="en-US" dirty="0" err="1" smtClean="0"/>
              <a:t>Array.php</a:t>
            </a:r>
            <a:r>
              <a:rPr lang="en-US" dirty="0" smtClean="0"/>
              <a:t>( class time)</a:t>
            </a:r>
            <a:endParaRPr lang="en-US" dirty="0"/>
          </a:p>
        </p:txBody>
      </p:sp>
    </p:spTree>
    <p:extLst>
      <p:ext uri="{BB962C8B-B14F-4D97-AF65-F5344CB8AC3E}">
        <p14:creationId xmlns:p14="http://schemas.microsoft.com/office/powerpoint/2010/main" val="43308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 </a:t>
            </a:r>
            <a:r>
              <a:rPr lang="en-US" b="1" dirty="0" smtClean="0"/>
              <a:t>Functions</a:t>
            </a:r>
            <a:endParaRPr lang="en-US" dirty="0"/>
          </a:p>
        </p:txBody>
      </p:sp>
      <p:sp>
        <p:nvSpPr>
          <p:cNvPr id="3" name="Content Placeholder 2"/>
          <p:cNvSpPr>
            <a:spLocks noGrp="1"/>
          </p:cNvSpPr>
          <p:nvPr>
            <p:ph idx="1"/>
          </p:nvPr>
        </p:nvSpPr>
        <p:spPr/>
        <p:txBody>
          <a:bodyPr/>
          <a:lstStyle/>
          <a:p>
            <a:r>
              <a:rPr lang="en-US" dirty="0"/>
              <a:t> PHP functions are similar to other programming </a:t>
            </a:r>
            <a:r>
              <a:rPr lang="en-US" dirty="0" smtClean="0"/>
              <a:t>languages</a:t>
            </a:r>
          </a:p>
          <a:p>
            <a:r>
              <a:rPr lang="en-US" dirty="0" smtClean="0"/>
              <a:t>We use the </a:t>
            </a:r>
            <a:r>
              <a:rPr lang="en-US" b="1" dirty="0"/>
              <a:t>function</a:t>
            </a:r>
            <a:r>
              <a:rPr lang="en-US" dirty="0"/>
              <a:t> </a:t>
            </a:r>
            <a:r>
              <a:rPr lang="en-US" dirty="0" smtClean="0"/>
              <a:t> keyword in </a:t>
            </a:r>
            <a:r>
              <a:rPr lang="en-US" dirty="0" err="1" smtClean="0"/>
              <a:t>php</a:t>
            </a:r>
            <a:r>
              <a:rPr lang="en-US" dirty="0" smtClean="0"/>
              <a:t> to create functions</a:t>
            </a:r>
          </a:p>
          <a:p>
            <a:r>
              <a:rPr lang="en-US" dirty="0"/>
              <a:t> </a:t>
            </a:r>
            <a:r>
              <a:rPr lang="en-US" dirty="0" err="1" smtClean="0"/>
              <a:t>e.g</a:t>
            </a:r>
            <a:r>
              <a:rPr lang="en-US" dirty="0"/>
              <a:t> function </a:t>
            </a:r>
            <a:r>
              <a:rPr lang="en-US" dirty="0" err="1"/>
              <a:t>writeMessage</a:t>
            </a:r>
            <a:r>
              <a:rPr lang="en-US" dirty="0"/>
              <a:t>() {</a:t>
            </a:r>
          </a:p>
          <a:p>
            <a:r>
              <a:rPr lang="en-US" dirty="0"/>
              <a:t>            echo "You are really a nice person, Have a nice time!";</a:t>
            </a:r>
          </a:p>
          <a:p>
            <a:r>
              <a:rPr lang="en-US" dirty="0"/>
              <a:t>         }</a:t>
            </a:r>
          </a:p>
        </p:txBody>
      </p:sp>
    </p:spTree>
    <p:extLst>
      <p:ext uri="{BB962C8B-B14F-4D97-AF65-F5344CB8AC3E}">
        <p14:creationId xmlns:p14="http://schemas.microsoft.com/office/powerpoint/2010/main" val="2454659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Applications of PHP</a:t>
            </a:r>
            <a:endParaRPr lang="en-US" dirty="0"/>
          </a:p>
        </p:txBody>
      </p:sp>
      <p:sp>
        <p:nvSpPr>
          <p:cNvPr id="3" name="Content Placeholder 2"/>
          <p:cNvSpPr>
            <a:spLocks noGrp="1"/>
          </p:cNvSpPr>
          <p:nvPr>
            <p:ph idx="1"/>
          </p:nvPr>
        </p:nvSpPr>
        <p:spPr/>
        <p:txBody>
          <a:bodyPr>
            <a:normAutofit fontScale="92500" lnSpcReduction="10000"/>
          </a:bodyPr>
          <a:lstStyle/>
          <a:p>
            <a:r>
              <a:rPr lang="en-US" dirty="0"/>
              <a:t>PHP performs system functions, i.e. from files on a system it can create, open, read, write, and close them</a:t>
            </a:r>
            <a:r>
              <a:rPr lang="en-US" dirty="0" smtClean="0"/>
              <a:t>.</a:t>
            </a:r>
          </a:p>
          <a:p>
            <a:r>
              <a:rPr lang="en-US" dirty="0"/>
              <a:t>PHP can handle forms, i.e. gather data from files, save data to a file, through email you can send data, return data to the user</a:t>
            </a:r>
            <a:r>
              <a:rPr lang="en-US" dirty="0" smtClean="0"/>
              <a:t>.</a:t>
            </a:r>
          </a:p>
          <a:p>
            <a:r>
              <a:rPr lang="en-US" dirty="0"/>
              <a:t>You add, delete, modify elements within your database through PHP</a:t>
            </a:r>
            <a:r>
              <a:rPr lang="en-US" dirty="0" smtClean="0"/>
              <a:t>.</a:t>
            </a:r>
          </a:p>
          <a:p>
            <a:r>
              <a:rPr lang="en-US" dirty="0"/>
              <a:t>Access cookies variables and set cookies</a:t>
            </a:r>
            <a:r>
              <a:rPr lang="en-US" dirty="0" smtClean="0"/>
              <a:t>.</a:t>
            </a:r>
          </a:p>
          <a:p>
            <a:r>
              <a:rPr lang="en-US" dirty="0"/>
              <a:t>Using PHP, you can restrict users to access some pages of your website</a:t>
            </a:r>
            <a:r>
              <a:rPr lang="en-US" dirty="0" smtClean="0"/>
              <a:t>.</a:t>
            </a:r>
          </a:p>
          <a:p>
            <a:r>
              <a:rPr lang="en-US" dirty="0"/>
              <a:t>It can encrypt data.</a:t>
            </a:r>
          </a:p>
        </p:txBody>
      </p:sp>
    </p:spTree>
    <p:extLst>
      <p:ext uri="{BB962C8B-B14F-4D97-AF65-F5344CB8AC3E}">
        <p14:creationId xmlns:p14="http://schemas.microsoft.com/office/powerpoint/2010/main" val="42044185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Functions with </a:t>
            </a:r>
            <a:r>
              <a:rPr lang="en-US" b="1" dirty="0" smtClean="0"/>
              <a:t>Parameters</a:t>
            </a:r>
            <a:endParaRPr lang="en-US" dirty="0"/>
          </a:p>
        </p:txBody>
      </p:sp>
      <p:sp>
        <p:nvSpPr>
          <p:cNvPr id="3" name="Content Placeholder 2"/>
          <p:cNvSpPr>
            <a:spLocks noGrp="1"/>
          </p:cNvSpPr>
          <p:nvPr>
            <p:ph idx="1"/>
          </p:nvPr>
        </p:nvSpPr>
        <p:spPr/>
        <p:txBody>
          <a:bodyPr/>
          <a:lstStyle/>
          <a:p>
            <a:r>
              <a:rPr lang="en-US" dirty="0"/>
              <a:t>PHP gives you option to pass your parameters inside a function. You can pass as many as parameters your like. These parameters work like variables inside your </a:t>
            </a:r>
            <a:r>
              <a:rPr lang="en-US" dirty="0" smtClean="0"/>
              <a:t>function . </a:t>
            </a:r>
            <a:r>
              <a:rPr lang="en-US" dirty="0" err="1" smtClean="0"/>
              <a:t>Eg</a:t>
            </a:r>
            <a:r>
              <a:rPr lang="en-US" dirty="0" smtClean="0"/>
              <a:t> </a:t>
            </a:r>
          </a:p>
          <a:p>
            <a:pPr marL="0" indent="0">
              <a:buNone/>
            </a:pPr>
            <a:r>
              <a:rPr lang="en-US" dirty="0"/>
              <a:t>function </a:t>
            </a:r>
            <a:r>
              <a:rPr lang="en-US" dirty="0" err="1"/>
              <a:t>addFunction</a:t>
            </a:r>
            <a:r>
              <a:rPr lang="en-US" dirty="0"/>
              <a:t>($num1, $num2) {</a:t>
            </a:r>
          </a:p>
          <a:p>
            <a:pPr marL="0" indent="0">
              <a:buNone/>
            </a:pPr>
            <a:r>
              <a:rPr lang="en-US" dirty="0"/>
              <a:t>            $sum = $num1 + $num2;</a:t>
            </a:r>
          </a:p>
          <a:p>
            <a:pPr marL="0" indent="0">
              <a:buNone/>
            </a:pPr>
            <a:r>
              <a:rPr lang="en-US" dirty="0"/>
              <a:t>            echo "Sum of the two numbers is : $sum";</a:t>
            </a:r>
          </a:p>
          <a:p>
            <a:pPr marL="0" indent="0">
              <a:buNone/>
            </a:pPr>
            <a:r>
              <a:rPr lang="en-US" dirty="0"/>
              <a:t>         }</a:t>
            </a:r>
          </a:p>
        </p:txBody>
      </p:sp>
    </p:spTree>
    <p:extLst>
      <p:ext uri="{BB962C8B-B14F-4D97-AF65-F5344CB8AC3E}">
        <p14:creationId xmlns:p14="http://schemas.microsoft.com/office/powerpoint/2010/main" val="1587153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2750"/>
            <a:ext cx="9601196" cy="809723"/>
          </a:xfrm>
        </p:spPr>
        <p:txBody>
          <a:bodyPr>
            <a:normAutofit/>
          </a:bodyPr>
          <a:lstStyle/>
          <a:p>
            <a:r>
              <a:rPr lang="en-US" b="1" dirty="0"/>
              <a:t>PHP Functions returning </a:t>
            </a:r>
            <a:r>
              <a:rPr lang="en-US" b="1" dirty="0" smtClean="0"/>
              <a:t>value</a:t>
            </a:r>
            <a:endParaRPr lang="en-US" dirty="0"/>
          </a:p>
        </p:txBody>
      </p:sp>
      <p:sp>
        <p:nvSpPr>
          <p:cNvPr id="3" name="Content Placeholder 2"/>
          <p:cNvSpPr>
            <a:spLocks noGrp="1"/>
          </p:cNvSpPr>
          <p:nvPr>
            <p:ph idx="1"/>
          </p:nvPr>
        </p:nvSpPr>
        <p:spPr>
          <a:xfrm>
            <a:off x="1295401" y="1745674"/>
            <a:ext cx="9601196" cy="3991650"/>
          </a:xfrm>
        </p:spPr>
        <p:txBody>
          <a:bodyPr>
            <a:noAutofit/>
          </a:bodyPr>
          <a:lstStyle/>
          <a:p>
            <a:r>
              <a:rPr lang="en-US" sz="2200" dirty="0"/>
              <a:t>A function can return a value using the </a:t>
            </a:r>
            <a:r>
              <a:rPr lang="en-US" sz="2200" b="1" dirty="0"/>
              <a:t>return</a:t>
            </a:r>
            <a:r>
              <a:rPr lang="en-US" sz="2200" dirty="0"/>
              <a:t> statement in conjunction with a value or </a:t>
            </a:r>
            <a:r>
              <a:rPr lang="en-US" sz="2200" dirty="0" smtClean="0"/>
              <a:t>object</a:t>
            </a:r>
          </a:p>
          <a:p>
            <a:pPr marL="0" indent="0">
              <a:buNone/>
            </a:pPr>
            <a:r>
              <a:rPr lang="en-US" sz="2200" dirty="0"/>
              <a:t>&lt;?</a:t>
            </a:r>
            <a:r>
              <a:rPr lang="en-US" sz="2200" dirty="0" err="1"/>
              <a:t>php</a:t>
            </a:r>
            <a:endParaRPr lang="en-US" sz="2200" dirty="0"/>
          </a:p>
          <a:p>
            <a:pPr marL="0" indent="0">
              <a:buNone/>
            </a:pPr>
            <a:r>
              <a:rPr lang="en-US" sz="2200" dirty="0"/>
              <a:t>         function </a:t>
            </a:r>
            <a:r>
              <a:rPr lang="en-US" sz="2200" dirty="0" err="1"/>
              <a:t>addFunction</a:t>
            </a:r>
            <a:r>
              <a:rPr lang="en-US" sz="2200" dirty="0"/>
              <a:t>($num1, $num2) {</a:t>
            </a:r>
          </a:p>
          <a:p>
            <a:pPr marL="0" indent="0">
              <a:buNone/>
            </a:pPr>
            <a:r>
              <a:rPr lang="en-US" sz="2200" dirty="0"/>
              <a:t>            $sum = $num1 + $num2;</a:t>
            </a:r>
          </a:p>
          <a:p>
            <a:pPr marL="0" indent="0">
              <a:buNone/>
            </a:pPr>
            <a:r>
              <a:rPr lang="en-US" sz="2200" dirty="0"/>
              <a:t>            return $sum;</a:t>
            </a:r>
          </a:p>
          <a:p>
            <a:pPr marL="0" indent="0">
              <a:buNone/>
            </a:pPr>
            <a:r>
              <a:rPr lang="en-US" sz="2200" dirty="0"/>
              <a:t>         }</a:t>
            </a:r>
          </a:p>
          <a:p>
            <a:pPr marL="0" indent="0">
              <a:buNone/>
            </a:pPr>
            <a:r>
              <a:rPr lang="en-US" sz="2200" dirty="0"/>
              <a:t>         $</a:t>
            </a:r>
            <a:r>
              <a:rPr lang="en-US" sz="2200" dirty="0" err="1"/>
              <a:t>return_value</a:t>
            </a:r>
            <a:r>
              <a:rPr lang="en-US" sz="2200" dirty="0"/>
              <a:t> = </a:t>
            </a:r>
            <a:r>
              <a:rPr lang="en-US" sz="2200" dirty="0" err="1"/>
              <a:t>addFunction</a:t>
            </a:r>
            <a:r>
              <a:rPr lang="en-US" sz="2200" dirty="0"/>
              <a:t>(10, 20);</a:t>
            </a:r>
          </a:p>
          <a:p>
            <a:pPr marL="0" indent="0">
              <a:buNone/>
            </a:pPr>
            <a:r>
              <a:rPr lang="en-US" sz="2200" dirty="0"/>
              <a:t>         </a:t>
            </a:r>
            <a:r>
              <a:rPr lang="en-US" sz="2200" dirty="0" smtClean="0"/>
              <a:t>echo </a:t>
            </a:r>
            <a:r>
              <a:rPr lang="en-US" sz="2200" dirty="0"/>
              <a:t>"Returned value from the function : $</a:t>
            </a:r>
            <a:r>
              <a:rPr lang="en-US" sz="2200" dirty="0" err="1"/>
              <a:t>return_value</a:t>
            </a:r>
            <a:r>
              <a:rPr lang="en-US" sz="2200" dirty="0"/>
              <a:t>";</a:t>
            </a:r>
          </a:p>
          <a:p>
            <a:pPr marL="0" indent="0">
              <a:buNone/>
            </a:pPr>
            <a:r>
              <a:rPr lang="en-US" sz="2200" dirty="0"/>
              <a:t>      ?&gt;</a:t>
            </a:r>
          </a:p>
        </p:txBody>
      </p:sp>
    </p:spTree>
    <p:extLst>
      <p:ext uri="{BB962C8B-B14F-4D97-AF65-F5344CB8AC3E}">
        <p14:creationId xmlns:p14="http://schemas.microsoft.com/office/powerpoint/2010/main" val="15055590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 File </a:t>
            </a:r>
            <a:r>
              <a:rPr lang="en-US" b="1" dirty="0" smtClean="0"/>
              <a:t>Inclusion</a:t>
            </a:r>
            <a:endParaRPr lang="en-US" dirty="0"/>
          </a:p>
        </p:txBody>
      </p:sp>
      <p:sp>
        <p:nvSpPr>
          <p:cNvPr id="3" name="Content Placeholder 2"/>
          <p:cNvSpPr>
            <a:spLocks noGrp="1"/>
          </p:cNvSpPr>
          <p:nvPr>
            <p:ph idx="1"/>
          </p:nvPr>
        </p:nvSpPr>
        <p:spPr/>
        <p:txBody>
          <a:bodyPr/>
          <a:lstStyle/>
          <a:p>
            <a:r>
              <a:rPr lang="en-US" dirty="0"/>
              <a:t>You can include the content of a PHP file into another PHP file before the server executes </a:t>
            </a:r>
            <a:r>
              <a:rPr lang="en-US" dirty="0" smtClean="0"/>
              <a:t>it</a:t>
            </a:r>
          </a:p>
          <a:p>
            <a:r>
              <a:rPr lang="en-US" dirty="0"/>
              <a:t>There are two PHP functions which can be used to included one PHP file into another PHP file</a:t>
            </a:r>
            <a:r>
              <a:rPr lang="en-US" dirty="0" smtClean="0"/>
              <a:t>.</a:t>
            </a:r>
          </a:p>
          <a:p>
            <a:r>
              <a:rPr lang="en-US" dirty="0"/>
              <a:t> The include() Function</a:t>
            </a:r>
          </a:p>
          <a:p>
            <a:r>
              <a:rPr lang="en-US" dirty="0"/>
              <a:t>The require() Function</a:t>
            </a:r>
          </a:p>
          <a:p>
            <a:endParaRPr lang="en-US" dirty="0"/>
          </a:p>
        </p:txBody>
      </p:sp>
    </p:spTree>
    <p:extLst>
      <p:ext uri="{BB962C8B-B14F-4D97-AF65-F5344CB8AC3E}">
        <p14:creationId xmlns:p14="http://schemas.microsoft.com/office/powerpoint/2010/main" val="983855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include() </a:t>
            </a:r>
            <a:r>
              <a:rPr lang="en-US" b="1" dirty="0" smtClean="0"/>
              <a:t>Function</a:t>
            </a:r>
            <a:endParaRPr lang="en-US" dirty="0"/>
          </a:p>
        </p:txBody>
      </p:sp>
      <p:sp>
        <p:nvSpPr>
          <p:cNvPr id="3" name="Content Placeholder 2"/>
          <p:cNvSpPr>
            <a:spLocks noGrp="1"/>
          </p:cNvSpPr>
          <p:nvPr>
            <p:ph idx="1"/>
          </p:nvPr>
        </p:nvSpPr>
        <p:spPr/>
        <p:txBody>
          <a:bodyPr/>
          <a:lstStyle/>
          <a:p>
            <a:r>
              <a:rPr lang="en-US" dirty="0"/>
              <a:t>The include() function takes all the text in a specified file and copies it into the file that uses the include </a:t>
            </a:r>
            <a:r>
              <a:rPr lang="en-US" dirty="0" smtClean="0"/>
              <a:t>function.</a:t>
            </a:r>
          </a:p>
          <a:p>
            <a:r>
              <a:rPr lang="en-US" dirty="0"/>
              <a:t>If there is any problem in loading a file then the </a:t>
            </a:r>
            <a:r>
              <a:rPr lang="en-US" b="1" dirty="0"/>
              <a:t>include()</a:t>
            </a:r>
            <a:r>
              <a:rPr lang="en-US" dirty="0"/>
              <a:t> function generates a warning but the script will continue execution</a:t>
            </a:r>
            <a:r>
              <a:rPr lang="en-US" dirty="0" smtClean="0"/>
              <a:t>.</a:t>
            </a:r>
          </a:p>
          <a:p>
            <a:pPr marL="0" indent="0">
              <a:buNone/>
            </a:pPr>
            <a:r>
              <a:rPr lang="en-US" dirty="0"/>
              <a:t> </a:t>
            </a:r>
            <a:r>
              <a:rPr lang="en-US" dirty="0" err="1" smtClean="0"/>
              <a:t>e.g</a:t>
            </a:r>
            <a:r>
              <a:rPr lang="en-US" dirty="0"/>
              <a:t> &lt;?</a:t>
            </a:r>
            <a:r>
              <a:rPr lang="en-US" dirty="0" err="1"/>
              <a:t>php</a:t>
            </a:r>
            <a:r>
              <a:rPr lang="en-US" dirty="0"/>
              <a:t> include("</a:t>
            </a:r>
            <a:r>
              <a:rPr lang="en-US" dirty="0" err="1"/>
              <a:t>menu.php</a:t>
            </a:r>
            <a:r>
              <a:rPr lang="en-US" dirty="0"/>
              <a:t>"); ?&gt;</a:t>
            </a:r>
          </a:p>
        </p:txBody>
      </p:sp>
    </p:spTree>
    <p:extLst>
      <p:ext uri="{BB962C8B-B14F-4D97-AF65-F5344CB8AC3E}">
        <p14:creationId xmlns:p14="http://schemas.microsoft.com/office/powerpoint/2010/main" val="1987083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require() </a:t>
            </a:r>
            <a:r>
              <a:rPr lang="en-US" b="1" dirty="0" smtClean="0"/>
              <a:t>Function</a:t>
            </a:r>
            <a:endParaRPr lang="en-US" dirty="0"/>
          </a:p>
        </p:txBody>
      </p:sp>
      <p:sp>
        <p:nvSpPr>
          <p:cNvPr id="3" name="Content Placeholder 2"/>
          <p:cNvSpPr>
            <a:spLocks noGrp="1"/>
          </p:cNvSpPr>
          <p:nvPr>
            <p:ph idx="1"/>
          </p:nvPr>
        </p:nvSpPr>
        <p:spPr/>
        <p:txBody>
          <a:bodyPr/>
          <a:lstStyle/>
          <a:p>
            <a:r>
              <a:rPr lang="en-US" dirty="0" smtClean="0"/>
              <a:t> works like the include</a:t>
            </a:r>
            <a:r>
              <a:rPr lang="en-US" dirty="0"/>
              <a:t>() function, but If there is any problem in loading a file then the </a:t>
            </a:r>
            <a:r>
              <a:rPr lang="en-US" b="1" dirty="0"/>
              <a:t>require()</a:t>
            </a:r>
            <a:r>
              <a:rPr lang="en-US" dirty="0"/>
              <a:t> function generates a fatal error and halt the execution of the script</a:t>
            </a:r>
            <a:r>
              <a:rPr lang="en-US" dirty="0" smtClean="0"/>
              <a:t>.</a:t>
            </a:r>
          </a:p>
          <a:p>
            <a:r>
              <a:rPr lang="en-US" dirty="0"/>
              <a:t>So there is no difference in require() and include() except they handle error conditions. It is recommended to use the require() function instead of include(), because scripts should not continue executing if files are missing or misnamed.</a:t>
            </a:r>
          </a:p>
        </p:txBody>
      </p:sp>
    </p:spTree>
    <p:extLst>
      <p:ext uri="{BB962C8B-B14F-4D97-AF65-F5344CB8AC3E}">
        <p14:creationId xmlns:p14="http://schemas.microsoft.com/office/powerpoint/2010/main" val="815330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for today </a:t>
            </a:r>
            <a:endParaRPr lang="en-US" dirty="0"/>
          </a:p>
        </p:txBody>
      </p:sp>
    </p:spTree>
    <p:extLst>
      <p:ext uri="{BB962C8B-B14F-4D97-AF65-F5344CB8AC3E}">
        <p14:creationId xmlns:p14="http://schemas.microsoft.com/office/powerpoint/2010/main" val="112017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Basic PHP program </a:t>
            </a:r>
            <a:r>
              <a:rPr lang="en-US" b="1" dirty="0">
                <a:solidFill>
                  <a:srgbClr val="FF0000"/>
                </a:solidFill>
              </a:rPr>
              <a:t/>
            </a:r>
            <a:br>
              <a:rPr lang="en-US" b="1" dirty="0">
                <a:solidFill>
                  <a:srgbClr val="FF0000"/>
                </a:solidFill>
              </a:rPr>
            </a:br>
            <a:endParaRPr lang="en-US" dirty="0">
              <a:solidFill>
                <a:srgbClr val="FF0000"/>
              </a:solidFill>
            </a:endParaRPr>
          </a:p>
        </p:txBody>
      </p:sp>
      <p:sp>
        <p:nvSpPr>
          <p:cNvPr id="6" name="Rectangle 2"/>
          <p:cNvSpPr>
            <a:spLocks noChangeArrowheads="1"/>
          </p:cNvSpPr>
          <p:nvPr/>
        </p:nvSpPr>
        <p:spPr bwMode="auto">
          <a:xfrm>
            <a:off x="1339273" y="1497895"/>
            <a:ext cx="904286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&lt;html&gt;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&lt;title&gt;Hello World&lt;/title&gt;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&lt;/head&gt;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a:t>
            </a:r>
            <a:r>
              <a:rPr kumimoji="0" lang="en-US" altLang="en-US" sz="4000" b="0" i="0" u="none" strike="noStrike" cap="none" normalizeH="0" baseline="0" dirty="0" err="1" smtClean="0">
                <a:ln>
                  <a:noFill/>
                </a:ln>
                <a:solidFill>
                  <a:schemeClr val="tx1"/>
                </a:solidFill>
                <a:effectLst/>
                <a:latin typeface="Arial Unicode MS" panose="020B0604020202020204" pitchFamily="34" charset="-128"/>
              </a:rPr>
              <a:t>php</a:t>
            </a: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echo "Hello, World!";?&gt;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	&lt;/body&gt;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chemeClr val="tx1"/>
                </a:solidFill>
                <a:effectLst/>
                <a:latin typeface="Arial Unicode MS" panose="020B0604020202020204" pitchFamily="34" charset="-128"/>
              </a:rPr>
              <a:t>&lt;/html&gt;</a:t>
            </a:r>
            <a:r>
              <a:rPr kumimoji="0" lang="en-US" altLang="en-US" sz="4000" b="0" i="0" u="none" strike="noStrike" cap="none" normalizeH="0" baseline="0" dirty="0" smtClean="0">
                <a:ln>
                  <a:noFill/>
                </a:ln>
                <a:solidFill>
                  <a:schemeClr val="tx1"/>
                </a:solidFill>
                <a:effectLst/>
              </a:rPr>
              <a:t> </a:t>
            </a:r>
            <a:endParaRPr kumimoji="0" lang="en-US" alt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8162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t>
            </a:r>
            <a:r>
              <a:rPr lang="en-US" dirty="0" err="1" smtClean="0"/>
              <a:t>Php</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Php</a:t>
            </a:r>
            <a:r>
              <a:rPr lang="en-US" dirty="0" smtClean="0"/>
              <a:t> is a server-side scripting language. This means that for </a:t>
            </a:r>
            <a:r>
              <a:rPr lang="en-US" dirty="0" err="1" smtClean="0"/>
              <a:t>php</a:t>
            </a:r>
            <a:r>
              <a:rPr lang="en-US" dirty="0" smtClean="0"/>
              <a:t> to run, there must be a WEB server running. For this class, we shall use APACHE webserver and </a:t>
            </a:r>
            <a:r>
              <a:rPr lang="en-US" dirty="0" err="1" smtClean="0"/>
              <a:t>mysql</a:t>
            </a:r>
            <a:r>
              <a:rPr lang="en-US" dirty="0" smtClean="0"/>
              <a:t> database. </a:t>
            </a:r>
            <a:r>
              <a:rPr lang="en-US" dirty="0" err="1"/>
              <a:t>WAMP</a:t>
            </a:r>
            <a:r>
              <a:rPr lang="en-US" dirty="0"/>
              <a:t>/</a:t>
            </a:r>
            <a:r>
              <a:rPr lang="en-US" dirty="0" err="1"/>
              <a:t>XAMP</a:t>
            </a:r>
            <a:r>
              <a:rPr lang="en-US" dirty="0"/>
              <a:t> </a:t>
            </a:r>
            <a:r>
              <a:rPr lang="en-US" dirty="0" smtClean="0"/>
              <a:t>server can be downloaded from the following links or any other link</a:t>
            </a:r>
          </a:p>
          <a:p>
            <a:r>
              <a:rPr lang="en-US" dirty="0" smtClean="0">
                <a:hlinkClick r:id="rId2"/>
              </a:rPr>
              <a:t>https</a:t>
            </a:r>
            <a:r>
              <a:rPr lang="en-US" dirty="0">
                <a:hlinkClick r:id="rId2"/>
              </a:rPr>
              <a:t>://</a:t>
            </a:r>
            <a:r>
              <a:rPr lang="en-US" dirty="0" smtClean="0">
                <a:hlinkClick r:id="rId2"/>
              </a:rPr>
              <a:t>sourceforge.net/projects/wampserver/</a:t>
            </a:r>
            <a:r>
              <a:rPr lang="en-US" dirty="0" smtClean="0"/>
              <a:t> (</a:t>
            </a:r>
            <a:r>
              <a:rPr lang="en-US" dirty="0" err="1" smtClean="0"/>
              <a:t>WAMP</a:t>
            </a:r>
            <a:r>
              <a:rPr lang="en-US" dirty="0" smtClean="0"/>
              <a:t> server)</a:t>
            </a:r>
          </a:p>
          <a:p>
            <a:r>
              <a:rPr lang="en-US" dirty="0">
                <a:hlinkClick r:id="rId3"/>
              </a:rPr>
              <a:t>https://www.wampserver.com/en</a:t>
            </a:r>
            <a:r>
              <a:rPr lang="en-US" dirty="0" smtClean="0">
                <a:hlinkClick r:id="rId3"/>
              </a:rPr>
              <a:t>/</a:t>
            </a:r>
            <a:r>
              <a:rPr lang="en-US" dirty="0" smtClean="0"/>
              <a:t> (</a:t>
            </a:r>
            <a:r>
              <a:rPr lang="en-US" dirty="0" err="1" smtClean="0"/>
              <a:t>WAMP</a:t>
            </a:r>
            <a:r>
              <a:rPr lang="en-US" dirty="0" smtClean="0"/>
              <a:t> server)</a:t>
            </a:r>
          </a:p>
          <a:p>
            <a:r>
              <a:rPr lang="en-US" dirty="0">
                <a:hlinkClick r:id="rId4"/>
              </a:rPr>
              <a:t>https://</a:t>
            </a:r>
            <a:r>
              <a:rPr lang="en-US" dirty="0" smtClean="0">
                <a:hlinkClick r:id="rId4"/>
              </a:rPr>
              <a:t>www.apachefriends.org/download.html</a:t>
            </a:r>
            <a:r>
              <a:rPr lang="en-US" dirty="0" smtClean="0"/>
              <a:t> (</a:t>
            </a:r>
            <a:r>
              <a:rPr lang="en-US" dirty="0" err="1" smtClean="0"/>
              <a:t>xamp</a:t>
            </a:r>
            <a:r>
              <a:rPr lang="en-US" dirty="0" smtClean="0"/>
              <a:t> server)</a:t>
            </a:r>
          </a:p>
          <a:p>
            <a:r>
              <a:rPr lang="en-US" dirty="0" smtClean="0"/>
              <a:t>MORE IN LECTURE</a:t>
            </a:r>
          </a:p>
          <a:p>
            <a:endParaRPr lang="en-US" dirty="0"/>
          </a:p>
        </p:txBody>
      </p:sp>
    </p:spTree>
    <p:extLst>
      <p:ext uri="{BB962C8B-B14F-4D97-AF65-F5344CB8AC3E}">
        <p14:creationId xmlns:p14="http://schemas.microsoft.com/office/powerpoint/2010/main" val="9171097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Commenting PHP </a:t>
            </a:r>
            <a:r>
              <a:rPr lang="en-US" b="1" dirty="0" smtClean="0"/>
              <a:t>Code</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a:t>
            </a:r>
            <a:r>
              <a:rPr lang="en-US" i="1" dirty="0"/>
              <a:t>comment</a:t>
            </a:r>
            <a:r>
              <a:rPr lang="en-US" dirty="0"/>
              <a:t> is the portion of a program that exists only for the human reader and stripped out before displaying the programs result. There are two commenting formats in PHP </a:t>
            </a:r>
            <a:r>
              <a:rPr lang="en-US" dirty="0" smtClean="0"/>
              <a:t>−</a:t>
            </a:r>
          </a:p>
          <a:p>
            <a:r>
              <a:rPr lang="en-US" b="1" dirty="0"/>
              <a:t>Single-line comments</a:t>
            </a:r>
            <a:r>
              <a:rPr lang="en-US" dirty="0"/>
              <a:t> − They are generally used for short explanations or notes relevant to the local code. Here are the examples of single line comments</a:t>
            </a:r>
            <a:r>
              <a:rPr lang="en-US" dirty="0" smtClean="0"/>
              <a:t>.</a:t>
            </a:r>
          </a:p>
          <a:p>
            <a:r>
              <a:rPr lang="en-US" dirty="0"/>
              <a:t>&lt;?</a:t>
            </a:r>
            <a:r>
              <a:rPr lang="en-US" dirty="0" err="1"/>
              <a:t>php</a:t>
            </a:r>
            <a:endParaRPr lang="en-US" dirty="0"/>
          </a:p>
          <a:p>
            <a:r>
              <a:rPr lang="en-US" dirty="0"/>
              <a:t>   # This is a comment, and</a:t>
            </a:r>
          </a:p>
          <a:p>
            <a:r>
              <a:rPr lang="en-US" dirty="0"/>
              <a:t>   # This is the second line of the comment</a:t>
            </a:r>
          </a:p>
          <a:p>
            <a:r>
              <a:rPr lang="en-US" dirty="0"/>
              <a:t>   </a:t>
            </a:r>
          </a:p>
          <a:p>
            <a:r>
              <a:rPr lang="en-US" dirty="0"/>
              <a:t>   // This is a comment too. Each style comments only</a:t>
            </a:r>
          </a:p>
          <a:p>
            <a:r>
              <a:rPr lang="en-US" dirty="0"/>
              <a:t>   print "An example with single line comments";</a:t>
            </a:r>
          </a:p>
          <a:p>
            <a:r>
              <a:rPr lang="en-US" dirty="0"/>
              <a:t>?&gt;</a:t>
            </a:r>
          </a:p>
        </p:txBody>
      </p:sp>
    </p:spTree>
    <p:extLst>
      <p:ext uri="{BB962C8B-B14F-4D97-AF65-F5344CB8AC3E}">
        <p14:creationId xmlns:p14="http://schemas.microsoft.com/office/powerpoint/2010/main" val="566882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Multi-lines comments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Multi-lines comments</a:t>
            </a:r>
            <a:r>
              <a:rPr lang="en-US" dirty="0"/>
              <a:t> − They are generally used to provide pseudocode algorithms and more detailed explanations when necessary. The multiline style of commenting is </a:t>
            </a:r>
            <a:r>
              <a:rPr lang="en-US" dirty="0" smtClean="0"/>
              <a:t>the </a:t>
            </a:r>
            <a:r>
              <a:rPr lang="en-US" dirty="0"/>
              <a:t>same as in </a:t>
            </a:r>
            <a:r>
              <a:rPr lang="en-US" dirty="0" smtClean="0"/>
              <a:t>C.</a:t>
            </a:r>
          </a:p>
          <a:p>
            <a:r>
              <a:rPr lang="en-US" dirty="0"/>
              <a:t>&lt;?</a:t>
            </a:r>
            <a:r>
              <a:rPr lang="en-US" dirty="0" err="1"/>
              <a:t>php</a:t>
            </a:r>
            <a:endParaRPr lang="en-US" dirty="0"/>
          </a:p>
          <a:p>
            <a:r>
              <a:rPr lang="en-US" dirty="0"/>
              <a:t>   /* This is a comment with multiline</a:t>
            </a:r>
          </a:p>
          <a:p>
            <a:r>
              <a:rPr lang="en-US" dirty="0"/>
              <a:t>      Author : Mohammad </a:t>
            </a:r>
            <a:r>
              <a:rPr lang="en-US" dirty="0" err="1"/>
              <a:t>Mohtashim</a:t>
            </a:r>
            <a:endParaRPr lang="en-US" dirty="0"/>
          </a:p>
          <a:p>
            <a:r>
              <a:rPr lang="en-US" dirty="0"/>
              <a:t>      Purpose: Multiline Comments Demo</a:t>
            </a:r>
          </a:p>
          <a:p>
            <a:r>
              <a:rPr lang="en-US" dirty="0"/>
              <a:t>      Subject: PHP</a:t>
            </a:r>
          </a:p>
          <a:p>
            <a:r>
              <a:rPr lang="en-US" dirty="0"/>
              <a:t>   */</a:t>
            </a:r>
          </a:p>
          <a:p>
            <a:r>
              <a:rPr lang="en-US" dirty="0"/>
              <a:t>   </a:t>
            </a:r>
            <a:r>
              <a:rPr lang="en-US" dirty="0" smtClean="0"/>
              <a:t>   </a:t>
            </a:r>
            <a:r>
              <a:rPr lang="en-US" dirty="0"/>
              <a:t>print "An example with multi line comments";</a:t>
            </a:r>
          </a:p>
          <a:p>
            <a:r>
              <a:rPr lang="en-US" dirty="0"/>
              <a:t>?&gt;</a:t>
            </a:r>
          </a:p>
        </p:txBody>
      </p:sp>
    </p:spTree>
    <p:extLst>
      <p:ext uri="{BB962C8B-B14F-4D97-AF65-F5344CB8AC3E}">
        <p14:creationId xmlns:p14="http://schemas.microsoft.com/office/powerpoint/2010/main" val="2777748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Multi-lines printing</a:t>
            </a:r>
            <a:endParaRPr lang="en-US" dirty="0"/>
          </a:p>
        </p:txBody>
      </p:sp>
      <p:sp>
        <p:nvSpPr>
          <p:cNvPr id="3" name="Content Placeholder 2"/>
          <p:cNvSpPr>
            <a:spLocks noGrp="1"/>
          </p:cNvSpPr>
          <p:nvPr>
            <p:ph idx="1"/>
          </p:nvPr>
        </p:nvSpPr>
        <p:spPr>
          <a:xfrm>
            <a:off x="1295401" y="2158737"/>
            <a:ext cx="9601196" cy="3978111"/>
          </a:xfrm>
        </p:spPr>
        <p:txBody>
          <a:bodyPr>
            <a:normAutofit fontScale="62500" lnSpcReduction="20000"/>
          </a:bodyPr>
          <a:lstStyle/>
          <a:p>
            <a:r>
              <a:rPr lang="en-US" dirty="0"/>
              <a:t>&lt;?</a:t>
            </a:r>
          </a:p>
          <a:p>
            <a:r>
              <a:rPr lang="en-US" dirty="0"/>
              <a:t>   # First Example</a:t>
            </a:r>
          </a:p>
          <a:p>
            <a:r>
              <a:rPr lang="en-US" dirty="0"/>
              <a:t>   print &lt;&lt;&lt;END</a:t>
            </a:r>
          </a:p>
          <a:p>
            <a:r>
              <a:rPr lang="en-US" dirty="0"/>
              <a:t>   This uses the "here document" syntax to output</a:t>
            </a:r>
          </a:p>
          <a:p>
            <a:r>
              <a:rPr lang="en-US" dirty="0"/>
              <a:t>   multiple lines with $variable interpolation. Note</a:t>
            </a:r>
          </a:p>
          <a:p>
            <a:r>
              <a:rPr lang="en-US" dirty="0"/>
              <a:t>   that the here document terminator must appear on a</a:t>
            </a:r>
          </a:p>
          <a:p>
            <a:r>
              <a:rPr lang="en-US" dirty="0"/>
              <a:t>   line with just a semicolon no extra whitespace!</a:t>
            </a:r>
          </a:p>
          <a:p>
            <a:r>
              <a:rPr lang="en-US" dirty="0"/>
              <a:t>   END;</a:t>
            </a:r>
          </a:p>
          <a:p>
            <a:r>
              <a:rPr lang="en-US" dirty="0"/>
              <a:t>   </a:t>
            </a:r>
            <a:r>
              <a:rPr lang="en-US" dirty="0" smtClean="0"/>
              <a:t>   </a:t>
            </a:r>
            <a:r>
              <a:rPr lang="en-US" dirty="0"/>
              <a:t># Second Example</a:t>
            </a:r>
          </a:p>
          <a:p>
            <a:r>
              <a:rPr lang="en-US" dirty="0"/>
              <a:t>   print "This spans</a:t>
            </a:r>
          </a:p>
          <a:p>
            <a:r>
              <a:rPr lang="en-US" dirty="0"/>
              <a:t>   multiple lines. The newlines will be</a:t>
            </a:r>
          </a:p>
          <a:p>
            <a:r>
              <a:rPr lang="en-US" dirty="0"/>
              <a:t>   output</a:t>
            </a:r>
          </a:p>
        </p:txBody>
      </p:sp>
    </p:spTree>
    <p:extLst>
      <p:ext uri="{BB962C8B-B14F-4D97-AF65-F5344CB8AC3E}">
        <p14:creationId xmlns:p14="http://schemas.microsoft.com/office/powerpoint/2010/main" val="6412316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Facet</Template>
  <TotalTime>1759</TotalTime>
  <Words>2598</Words>
  <Application>Microsoft Office PowerPoint</Application>
  <PresentationFormat>Widescreen</PresentationFormat>
  <Paragraphs>286</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 Unicode MS</vt:lpstr>
      <vt:lpstr>Arial</vt:lpstr>
      <vt:lpstr>Garamond</vt:lpstr>
      <vt:lpstr>Wingdings</vt:lpstr>
      <vt:lpstr>Organic</vt:lpstr>
      <vt:lpstr>PHP</vt:lpstr>
      <vt:lpstr>Introduction</vt:lpstr>
      <vt:lpstr>Why  PHP</vt:lpstr>
      <vt:lpstr>Applications of PHP</vt:lpstr>
      <vt:lpstr>Basic PHP program  </vt:lpstr>
      <vt:lpstr>Running Php </vt:lpstr>
      <vt:lpstr>Commenting PHP Code</vt:lpstr>
      <vt:lpstr>Multi-lines comments</vt:lpstr>
      <vt:lpstr>Multi-lines printing</vt:lpstr>
      <vt:lpstr>Whitespaces in Php </vt:lpstr>
      <vt:lpstr>Whitespaces …</vt:lpstr>
      <vt:lpstr>PHP  case sensitivity </vt:lpstr>
      <vt:lpstr>PHP - Variables </vt:lpstr>
      <vt:lpstr>Variable Naming</vt:lpstr>
      <vt:lpstr>PHP Data types </vt:lpstr>
      <vt:lpstr>PowerPoint Presentation</vt:lpstr>
      <vt:lpstr>Constants in Php </vt:lpstr>
      <vt:lpstr>Constants…</vt:lpstr>
      <vt:lpstr>Differences between constants and variables are </vt:lpstr>
      <vt:lpstr>PHP ‘Magic” CONSTANTS</vt:lpstr>
      <vt:lpstr>PHP - Operator Types</vt:lpstr>
      <vt:lpstr>PHP - Decision Making </vt:lpstr>
      <vt:lpstr>Decision Making ..</vt:lpstr>
      <vt:lpstr>The If...Else Statement </vt:lpstr>
      <vt:lpstr>The ElseIf Statement</vt:lpstr>
      <vt:lpstr>The Switch Statement</vt:lpstr>
      <vt:lpstr>PHP - Loop Types</vt:lpstr>
      <vt:lpstr>PHP for statement syntax</vt:lpstr>
      <vt:lpstr>PHP for statement example</vt:lpstr>
      <vt:lpstr>The while loop statement</vt:lpstr>
      <vt:lpstr>The while loop statement</vt:lpstr>
      <vt:lpstr>The do...while loop statement</vt:lpstr>
      <vt:lpstr>The do...while loop statement</vt:lpstr>
      <vt:lpstr>PHP - Arrays</vt:lpstr>
      <vt:lpstr>Numeric Arrays</vt:lpstr>
      <vt:lpstr>Numeric Arrays …</vt:lpstr>
      <vt:lpstr>Associative Arrays</vt:lpstr>
      <vt:lpstr>Multidimensional Arrays</vt:lpstr>
      <vt:lpstr>PHP - Functions</vt:lpstr>
      <vt:lpstr>PHP Functions with Parameters</vt:lpstr>
      <vt:lpstr>PHP Functions returning value</vt:lpstr>
      <vt:lpstr>PHP - File Inclusion</vt:lpstr>
      <vt:lpstr>The include() Function</vt:lpstr>
      <vt:lpstr>The require() Function</vt:lpstr>
      <vt:lpstr>End for today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nkimbugwe</dc:creator>
  <cp:lastModifiedBy>nkimbugwe</cp:lastModifiedBy>
  <cp:revision>111</cp:revision>
  <dcterms:created xsi:type="dcterms:W3CDTF">2023-02-27T13:50:57Z</dcterms:created>
  <dcterms:modified xsi:type="dcterms:W3CDTF">2023-03-07T05:57:33Z</dcterms:modified>
</cp:coreProperties>
</file>