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301" r:id="rId2"/>
    <p:sldId id="302" r:id="rId3"/>
    <p:sldId id="303" r:id="rId4"/>
    <p:sldId id="304" r:id="rId5"/>
    <p:sldId id="305" r:id="rId6"/>
    <p:sldId id="306" r:id="rId7"/>
    <p:sldId id="307" r:id="rId8"/>
    <p:sldId id="308" r:id="rId9"/>
    <p:sldId id="309" r:id="rId10"/>
    <p:sldId id="310" r:id="rId11"/>
    <p:sldId id="311" r:id="rId12"/>
    <p:sldId id="312" r:id="rId13"/>
    <p:sldId id="313" r:id="rId14"/>
    <p:sldId id="314" r:id="rId15"/>
    <p:sldId id="315" r:id="rId16"/>
    <p:sldId id="317" r:id="rId17"/>
    <p:sldId id="318" r:id="rId18"/>
    <p:sldId id="316" r:id="rId19"/>
    <p:sldId id="319" r:id="rId20"/>
    <p:sldId id="320" r:id="rId21"/>
    <p:sldId id="321" r:id="rId22"/>
    <p:sldId id="322" r:id="rId23"/>
    <p:sldId id="323" r:id="rId24"/>
    <p:sldId id="324" r:id="rId25"/>
    <p:sldId id="325" r:id="rId26"/>
    <p:sldId id="326" r:id="rId27"/>
    <p:sldId id="327" r:id="rId28"/>
    <p:sldId id="329" r:id="rId29"/>
    <p:sldId id="32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5" d="100"/>
          <a:sy n="65" d="100"/>
        </p:scale>
        <p:origin x="7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0075AD-D447-4D28-8C49-113A8115AF7A}" type="datetimeFigureOut">
              <a:rPr lang="en-US" smtClean="0"/>
              <a:t>3/21/2023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C2DB2E-7054-4320-8A69-34D046D22066}" type="slidenum">
              <a:rPr lang="en-US" smtClean="0"/>
              <a:t>‹#›</a:t>
            </a:fld>
            <a:endParaRPr lang="en-US"/>
          </a:p>
        </p:txBody>
      </p:sp>
    </p:spTree>
    <p:extLst>
      <p:ext uri="{BB962C8B-B14F-4D97-AF65-F5344CB8AC3E}">
        <p14:creationId xmlns:p14="http://schemas.microsoft.com/office/powerpoint/2010/main" val="203243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Var_dump</a:t>
            </a:r>
            <a:r>
              <a:rPr lang="en-US" dirty="0" smtClean="0"/>
              <a:t>() //for outputting the information about a </a:t>
            </a:r>
            <a:r>
              <a:rPr lang="en-US" dirty="0" err="1" smtClean="0"/>
              <a:t>avariable</a:t>
            </a:r>
            <a:endParaRPr lang="en-US" dirty="0"/>
          </a:p>
        </p:txBody>
      </p:sp>
      <p:sp>
        <p:nvSpPr>
          <p:cNvPr id="4" name="Slide Number Placeholder 3"/>
          <p:cNvSpPr>
            <a:spLocks noGrp="1"/>
          </p:cNvSpPr>
          <p:nvPr>
            <p:ph type="sldNum" sz="quarter" idx="10"/>
          </p:nvPr>
        </p:nvSpPr>
        <p:spPr/>
        <p:txBody>
          <a:bodyPr/>
          <a:lstStyle/>
          <a:p>
            <a:fld id="{B9C2DB2E-7054-4320-8A69-34D046D22066}" type="slidenum">
              <a:rPr lang="en-US" smtClean="0"/>
              <a:t>5</a:t>
            </a:fld>
            <a:endParaRPr lang="en-US"/>
          </a:p>
        </p:txBody>
      </p:sp>
    </p:spTree>
    <p:extLst>
      <p:ext uri="{BB962C8B-B14F-4D97-AF65-F5344CB8AC3E}">
        <p14:creationId xmlns:p14="http://schemas.microsoft.com/office/powerpoint/2010/main" val="346459127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7444A61E-C943-4288-A1A0-89782CE4AFF7}" type="datetimeFigureOut">
              <a:rPr lang="en-US" smtClean="0"/>
              <a:t>3/21/2023</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E18FF1D4-B06D-4047-80FC-7F82F5BF622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8534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44A61E-C943-4288-A1A0-89782CE4AFF7}"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620153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150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411661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8561424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159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79058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44A61E-C943-4288-A1A0-89782CE4AFF7}"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78804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44A61E-C943-4288-A1A0-89782CE4AFF7}"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67530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444A61E-C943-4288-A1A0-89782CE4AFF7}"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688709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44A61E-C943-4288-A1A0-89782CE4AFF7}" type="datetimeFigureOut">
              <a:rPr lang="en-US" smtClean="0"/>
              <a:t>3/21/2023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8FF1D4-B06D-4047-80FC-7F82F5BF622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338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444A61E-C943-4288-A1A0-89782CE4AFF7}"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1004312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444A61E-C943-4288-A1A0-89782CE4AFF7}" type="datetimeFigureOut">
              <a:rPr lang="en-US" smtClean="0"/>
              <a:t>3/21/2023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8FF1D4-B06D-4047-80FC-7F82F5BF622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737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444A61E-C943-4288-A1A0-89782CE4AFF7}" type="datetimeFigureOut">
              <a:rPr lang="en-US" smtClean="0"/>
              <a:t>3/21/2023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8FF1D4-B06D-4047-80FC-7F82F5BF622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6131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4A61E-C943-4288-A1A0-89782CE4AFF7}" type="datetimeFigureOut">
              <a:rPr lang="en-US" smtClean="0"/>
              <a:t>3/21/2023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5149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44A61E-C943-4288-A1A0-89782CE4AFF7}"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FF1D4-B06D-4047-80FC-7F82F5BF622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5672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444A61E-C943-4288-A1A0-89782CE4AFF7}" type="datetimeFigureOut">
              <a:rPr lang="en-US" smtClean="0"/>
              <a:t>3/21/2023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8FF1D4-B06D-4047-80FC-7F82F5BF6227}" type="slidenum">
              <a:rPr lang="en-US" smtClean="0"/>
              <a:t>‹#›</a:t>
            </a:fld>
            <a:endParaRPr lang="en-US"/>
          </a:p>
        </p:txBody>
      </p:sp>
    </p:spTree>
    <p:extLst>
      <p:ext uri="{BB962C8B-B14F-4D97-AF65-F5344CB8AC3E}">
        <p14:creationId xmlns:p14="http://schemas.microsoft.com/office/powerpoint/2010/main" val="198197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444A61E-C943-4288-A1A0-89782CE4AFF7}" type="datetimeFigureOut">
              <a:rPr lang="en-US" smtClean="0"/>
              <a:t>3/21/2023</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18FF1D4-B06D-4047-80FC-7F82F5BF6227}" type="slidenum">
              <a:rPr lang="en-US" smtClean="0"/>
              <a:t>‹#›</a:t>
            </a:fld>
            <a:endParaRPr lang="en-US"/>
          </a:p>
        </p:txBody>
      </p:sp>
    </p:spTree>
    <p:extLst>
      <p:ext uri="{BB962C8B-B14F-4D97-AF65-F5344CB8AC3E}">
        <p14:creationId xmlns:p14="http://schemas.microsoft.com/office/powerpoint/2010/main" val="29105757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 </a:t>
            </a:r>
            <a:r>
              <a:rPr lang="en-US" b="1" dirty="0" smtClean="0"/>
              <a:t>Strings</a:t>
            </a:r>
            <a:endParaRPr lang="en-US" dirty="0"/>
          </a:p>
        </p:txBody>
      </p:sp>
      <p:sp>
        <p:nvSpPr>
          <p:cNvPr id="3" name="Content Placeholder 2"/>
          <p:cNvSpPr>
            <a:spLocks noGrp="1"/>
          </p:cNvSpPr>
          <p:nvPr>
            <p:ph idx="1"/>
          </p:nvPr>
        </p:nvSpPr>
        <p:spPr/>
        <p:txBody>
          <a:bodyPr/>
          <a:lstStyle/>
          <a:p>
            <a:r>
              <a:rPr lang="en-US" dirty="0" smtClean="0"/>
              <a:t> String are noted by either single quotes ‘ ’ or double quotes “   ”. </a:t>
            </a:r>
          </a:p>
          <a:p>
            <a:r>
              <a:rPr lang="en-US" dirty="0"/>
              <a:t>Singly quoted strings are treated almost literally, whereas doubly quoted strings replace variables with their values as well as specially interpreting certain character sequences.</a:t>
            </a:r>
          </a:p>
        </p:txBody>
      </p:sp>
    </p:spTree>
    <p:extLst>
      <p:ext uri="{BB962C8B-B14F-4D97-AF65-F5344CB8AC3E}">
        <p14:creationId xmlns:p14="http://schemas.microsoft.com/office/powerpoint/2010/main" val="24120563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797507"/>
          </a:xfrm>
        </p:spPr>
        <p:txBody>
          <a:bodyPr>
            <a:normAutofit fontScale="90000"/>
          </a:bodyPr>
          <a:lstStyle/>
          <a:p>
            <a:r>
              <a:rPr lang="en-US" b="1" dirty="0"/>
              <a:t>Summary steps required to read a file with PHP</a:t>
            </a:r>
          </a:p>
        </p:txBody>
      </p:sp>
      <p:sp>
        <p:nvSpPr>
          <p:cNvPr id="3" name="Content Placeholder 2"/>
          <p:cNvSpPr>
            <a:spLocks noGrp="1"/>
          </p:cNvSpPr>
          <p:nvPr>
            <p:ph idx="1"/>
          </p:nvPr>
        </p:nvSpPr>
        <p:spPr/>
        <p:txBody>
          <a:bodyPr/>
          <a:lstStyle/>
          <a:p>
            <a:r>
              <a:rPr lang="en-US" dirty="0"/>
              <a:t>Open a file using </a:t>
            </a:r>
            <a:r>
              <a:rPr lang="en-US" b="1" dirty="0" err="1"/>
              <a:t>fopen</a:t>
            </a:r>
            <a:r>
              <a:rPr lang="en-US" b="1" dirty="0"/>
              <a:t>()</a:t>
            </a:r>
            <a:r>
              <a:rPr lang="en-US" dirty="0"/>
              <a:t> function.</a:t>
            </a:r>
          </a:p>
          <a:p>
            <a:r>
              <a:rPr lang="en-US" dirty="0"/>
              <a:t>Get the file's length using </a:t>
            </a:r>
            <a:r>
              <a:rPr lang="en-US" b="1" dirty="0" err="1"/>
              <a:t>filesize</a:t>
            </a:r>
            <a:r>
              <a:rPr lang="en-US" b="1" dirty="0"/>
              <a:t>()</a:t>
            </a:r>
            <a:r>
              <a:rPr lang="en-US" dirty="0"/>
              <a:t> function.</a:t>
            </a:r>
          </a:p>
          <a:p>
            <a:r>
              <a:rPr lang="en-US" dirty="0"/>
              <a:t>Read the file's content using </a:t>
            </a:r>
            <a:r>
              <a:rPr lang="en-US" b="1" dirty="0" err="1"/>
              <a:t>fread</a:t>
            </a:r>
            <a:r>
              <a:rPr lang="en-US" b="1" dirty="0"/>
              <a:t>()</a:t>
            </a:r>
            <a:r>
              <a:rPr lang="en-US" dirty="0"/>
              <a:t> function.</a:t>
            </a:r>
          </a:p>
          <a:p>
            <a:r>
              <a:rPr lang="en-US" dirty="0"/>
              <a:t>Close the file with </a:t>
            </a:r>
            <a:r>
              <a:rPr lang="en-US" b="1" dirty="0" err="1"/>
              <a:t>fclose</a:t>
            </a:r>
            <a:r>
              <a:rPr lang="en-US" b="1" dirty="0"/>
              <a:t>()</a:t>
            </a:r>
            <a:r>
              <a:rPr lang="en-US" dirty="0"/>
              <a:t> function.</a:t>
            </a:r>
          </a:p>
        </p:txBody>
      </p:sp>
    </p:spTree>
    <p:extLst>
      <p:ext uri="{BB962C8B-B14F-4D97-AF65-F5344CB8AC3E}">
        <p14:creationId xmlns:p14="http://schemas.microsoft.com/office/powerpoint/2010/main" val="34352958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5066" y="688258"/>
            <a:ext cx="9601196" cy="4931971"/>
          </a:xfrm>
        </p:spPr>
        <p:txBody>
          <a:bodyPr>
            <a:noAutofit/>
          </a:bodyPr>
          <a:lstStyle/>
          <a:p>
            <a:pPr marL="0" indent="0">
              <a:buNone/>
            </a:pPr>
            <a:r>
              <a:rPr lang="en-US" sz="1800" b="1" dirty="0" smtClean="0"/>
              <a:t>SAMPLE FILE OPENING AND READING CODE </a:t>
            </a:r>
          </a:p>
          <a:p>
            <a:pPr marL="0" indent="0">
              <a:buNone/>
            </a:pPr>
            <a:r>
              <a:rPr lang="en-US" sz="1800" dirty="0" smtClean="0"/>
              <a:t>&lt;?</a:t>
            </a:r>
            <a:r>
              <a:rPr lang="en-US" sz="1800" dirty="0" err="1"/>
              <a:t>php</a:t>
            </a:r>
            <a:endParaRPr lang="en-US" sz="1800" dirty="0"/>
          </a:p>
          <a:p>
            <a:pPr marL="0" indent="0">
              <a:buNone/>
            </a:pPr>
            <a:r>
              <a:rPr lang="en-US" sz="1800" dirty="0"/>
              <a:t>         $filename = "tmp.txt";</a:t>
            </a:r>
          </a:p>
          <a:p>
            <a:pPr marL="0" indent="0">
              <a:buNone/>
            </a:pPr>
            <a:r>
              <a:rPr lang="en-US" sz="1800" dirty="0"/>
              <a:t>         $file = </a:t>
            </a:r>
            <a:r>
              <a:rPr lang="en-US" sz="1800" dirty="0" err="1"/>
              <a:t>fopen</a:t>
            </a:r>
            <a:r>
              <a:rPr lang="en-US" sz="1800" dirty="0"/>
              <a:t>( $filename, "r" );</a:t>
            </a:r>
          </a:p>
          <a:p>
            <a:pPr marL="0" indent="0">
              <a:buNone/>
            </a:pPr>
            <a:r>
              <a:rPr lang="en-US" sz="1800" dirty="0"/>
              <a:t>         </a:t>
            </a:r>
            <a:r>
              <a:rPr lang="en-US" sz="1800" dirty="0" smtClean="0"/>
              <a:t>         </a:t>
            </a:r>
            <a:r>
              <a:rPr lang="en-US" sz="1800" dirty="0"/>
              <a:t>if( $file == false ) {</a:t>
            </a:r>
          </a:p>
          <a:p>
            <a:pPr marL="0" indent="0">
              <a:buNone/>
            </a:pPr>
            <a:r>
              <a:rPr lang="en-US" sz="1800" dirty="0"/>
              <a:t>            echo ( "Error in opening file" );</a:t>
            </a:r>
          </a:p>
          <a:p>
            <a:pPr marL="0" indent="0">
              <a:buNone/>
            </a:pPr>
            <a:r>
              <a:rPr lang="en-US" sz="1800" dirty="0"/>
              <a:t>            exit();</a:t>
            </a:r>
          </a:p>
          <a:p>
            <a:pPr marL="0" indent="0">
              <a:buNone/>
            </a:pPr>
            <a:r>
              <a:rPr lang="en-US" sz="1800" dirty="0"/>
              <a:t>         </a:t>
            </a:r>
            <a:r>
              <a:rPr lang="en-US" sz="1800" dirty="0" smtClean="0"/>
              <a:t>}         </a:t>
            </a:r>
            <a:endParaRPr lang="en-US" sz="1800" dirty="0"/>
          </a:p>
          <a:p>
            <a:pPr marL="0" indent="0">
              <a:buNone/>
            </a:pPr>
            <a:r>
              <a:rPr lang="en-US" sz="1800" dirty="0"/>
              <a:t>         $</a:t>
            </a:r>
            <a:r>
              <a:rPr lang="en-US" sz="1800" dirty="0" err="1"/>
              <a:t>filesize</a:t>
            </a:r>
            <a:r>
              <a:rPr lang="en-US" sz="1800" dirty="0"/>
              <a:t> = </a:t>
            </a:r>
            <a:r>
              <a:rPr lang="en-US" sz="1800" dirty="0" err="1"/>
              <a:t>filesize</a:t>
            </a:r>
            <a:r>
              <a:rPr lang="en-US" sz="1800" dirty="0"/>
              <a:t>( $filename );</a:t>
            </a:r>
          </a:p>
          <a:p>
            <a:pPr marL="0" indent="0">
              <a:buNone/>
            </a:pPr>
            <a:r>
              <a:rPr lang="en-US" sz="1800" dirty="0"/>
              <a:t>         $</a:t>
            </a:r>
            <a:r>
              <a:rPr lang="en-US" sz="1800" dirty="0" err="1"/>
              <a:t>filetext</a:t>
            </a:r>
            <a:r>
              <a:rPr lang="en-US" sz="1800" dirty="0"/>
              <a:t> = </a:t>
            </a:r>
            <a:r>
              <a:rPr lang="en-US" sz="1800" dirty="0" err="1"/>
              <a:t>fread</a:t>
            </a:r>
            <a:r>
              <a:rPr lang="en-US" sz="1800" dirty="0"/>
              <a:t>( $file, $</a:t>
            </a:r>
            <a:r>
              <a:rPr lang="en-US" sz="1800" dirty="0" err="1"/>
              <a:t>filesize</a:t>
            </a:r>
            <a:r>
              <a:rPr lang="en-US" sz="1800" dirty="0"/>
              <a:t> );</a:t>
            </a:r>
          </a:p>
          <a:p>
            <a:pPr marL="0" indent="0">
              <a:buNone/>
            </a:pPr>
            <a:r>
              <a:rPr lang="en-US" sz="1800" dirty="0"/>
              <a:t>         </a:t>
            </a:r>
            <a:r>
              <a:rPr lang="en-US" sz="1800" dirty="0" err="1"/>
              <a:t>fclose</a:t>
            </a:r>
            <a:r>
              <a:rPr lang="en-US" sz="1800" dirty="0"/>
              <a:t>( $file </a:t>
            </a:r>
            <a:r>
              <a:rPr lang="en-US" sz="1800" dirty="0" smtClean="0"/>
              <a:t>);         </a:t>
            </a:r>
            <a:endParaRPr lang="en-US" sz="1800" dirty="0"/>
          </a:p>
          <a:p>
            <a:pPr marL="0" indent="0">
              <a:buNone/>
            </a:pPr>
            <a:r>
              <a:rPr lang="en-US" sz="1800" dirty="0"/>
              <a:t>         echo ( "File size : $</a:t>
            </a:r>
            <a:r>
              <a:rPr lang="en-US" sz="1800" dirty="0" err="1"/>
              <a:t>filesize</a:t>
            </a:r>
            <a:r>
              <a:rPr lang="en-US" sz="1800" dirty="0"/>
              <a:t> bytes" );</a:t>
            </a:r>
          </a:p>
          <a:p>
            <a:pPr marL="0" indent="0">
              <a:buNone/>
            </a:pPr>
            <a:r>
              <a:rPr lang="en-US" sz="1800" dirty="0"/>
              <a:t>         echo ( "&lt;pre&gt;$</a:t>
            </a:r>
            <a:r>
              <a:rPr lang="en-US" sz="1800" dirty="0" err="1"/>
              <a:t>filetext</a:t>
            </a:r>
            <a:r>
              <a:rPr lang="en-US" sz="1800" dirty="0"/>
              <a:t>&lt;/pre&gt;" );</a:t>
            </a:r>
          </a:p>
          <a:p>
            <a:pPr marL="0" indent="0">
              <a:buNone/>
            </a:pPr>
            <a:r>
              <a:rPr lang="en-US" sz="1800" dirty="0"/>
              <a:t>      ?&gt;</a:t>
            </a:r>
          </a:p>
        </p:txBody>
      </p:sp>
    </p:spTree>
    <p:extLst>
      <p:ext uri="{BB962C8B-B14F-4D97-AF65-F5344CB8AC3E}">
        <p14:creationId xmlns:p14="http://schemas.microsoft.com/office/powerpoint/2010/main" val="41039527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709016"/>
          </a:xfrm>
        </p:spPr>
        <p:txBody>
          <a:bodyPr>
            <a:normAutofit fontScale="90000"/>
          </a:bodyPr>
          <a:lstStyle/>
          <a:p>
            <a:r>
              <a:rPr lang="en-US" b="1" dirty="0"/>
              <a:t>Writing a </a:t>
            </a:r>
            <a:r>
              <a:rPr lang="en-US" b="1" dirty="0" smtClean="0"/>
              <a:t>file</a:t>
            </a:r>
            <a:endParaRPr lang="en-US" dirty="0"/>
          </a:p>
        </p:txBody>
      </p:sp>
      <p:sp>
        <p:nvSpPr>
          <p:cNvPr id="3" name="Content Placeholder 2"/>
          <p:cNvSpPr>
            <a:spLocks noGrp="1"/>
          </p:cNvSpPr>
          <p:nvPr>
            <p:ph idx="1"/>
          </p:nvPr>
        </p:nvSpPr>
        <p:spPr>
          <a:xfrm>
            <a:off x="1295401" y="1858297"/>
            <a:ext cx="9601196" cy="4017571"/>
          </a:xfrm>
        </p:spPr>
        <p:txBody>
          <a:bodyPr/>
          <a:lstStyle/>
          <a:p>
            <a:r>
              <a:rPr lang="en-US" dirty="0"/>
              <a:t>A new file can be written or text can be appended to an existing file using the PHP </a:t>
            </a:r>
            <a:r>
              <a:rPr lang="en-US" b="1" dirty="0" err="1"/>
              <a:t>fwrite</a:t>
            </a:r>
            <a:r>
              <a:rPr lang="en-US" b="1" dirty="0"/>
              <a:t>()</a:t>
            </a:r>
            <a:r>
              <a:rPr lang="en-US" dirty="0"/>
              <a:t> </a:t>
            </a:r>
            <a:r>
              <a:rPr lang="en-US" dirty="0" smtClean="0"/>
              <a:t>function</a:t>
            </a:r>
          </a:p>
          <a:p>
            <a:r>
              <a:rPr lang="en-US" dirty="0"/>
              <a:t>This function requires two arguments specifying a </a:t>
            </a:r>
            <a:r>
              <a:rPr lang="en-US" b="1" dirty="0"/>
              <a:t>file pointer</a:t>
            </a:r>
            <a:r>
              <a:rPr lang="en-US" dirty="0"/>
              <a:t> and the string of data that is to be </a:t>
            </a:r>
            <a:r>
              <a:rPr lang="en-US" dirty="0" smtClean="0"/>
              <a:t>written</a:t>
            </a:r>
          </a:p>
          <a:p>
            <a:r>
              <a:rPr lang="en-US" dirty="0"/>
              <a:t>Optionally a third integer argument can be included to specify the length of the data to write</a:t>
            </a:r>
            <a:r>
              <a:rPr lang="en-US" dirty="0" smtClean="0"/>
              <a:t>.</a:t>
            </a:r>
          </a:p>
          <a:p>
            <a:r>
              <a:rPr lang="en-US" dirty="0"/>
              <a:t>If the third argument is included, writing would will stop after the specified length has been reached.</a:t>
            </a:r>
          </a:p>
        </p:txBody>
      </p:sp>
    </p:spTree>
    <p:extLst>
      <p:ext uri="{BB962C8B-B14F-4D97-AF65-F5344CB8AC3E}">
        <p14:creationId xmlns:p14="http://schemas.microsoft.com/office/powerpoint/2010/main" val="2857750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95401" y="816078"/>
            <a:ext cx="9601196" cy="4863145"/>
          </a:xfrm>
        </p:spPr>
        <p:txBody>
          <a:bodyPr>
            <a:noAutofit/>
          </a:bodyPr>
          <a:lstStyle/>
          <a:p>
            <a:pPr marL="0" indent="0">
              <a:buNone/>
            </a:pPr>
            <a:r>
              <a:rPr lang="en-US" b="1" dirty="0" smtClean="0"/>
              <a:t>Sample file write </a:t>
            </a:r>
            <a:r>
              <a:rPr lang="en-US" b="1" dirty="0" err="1" smtClean="0"/>
              <a:t>php</a:t>
            </a:r>
            <a:r>
              <a:rPr lang="en-US" b="1" dirty="0" smtClean="0"/>
              <a:t> code</a:t>
            </a:r>
          </a:p>
          <a:p>
            <a:pPr marL="0" indent="0">
              <a:buNone/>
            </a:pPr>
            <a:r>
              <a:rPr lang="en-US" dirty="0" smtClean="0"/>
              <a:t>&lt;?</a:t>
            </a:r>
            <a:r>
              <a:rPr lang="en-US" dirty="0" err="1"/>
              <a:t>php</a:t>
            </a:r>
            <a:endParaRPr lang="en-US" dirty="0"/>
          </a:p>
          <a:p>
            <a:pPr marL="0" indent="0">
              <a:buNone/>
            </a:pPr>
            <a:r>
              <a:rPr lang="en-US" dirty="0"/>
              <a:t>   $filename = </a:t>
            </a:r>
            <a:r>
              <a:rPr lang="en-US" dirty="0" smtClean="0"/>
              <a:t>"newfile.txt</a:t>
            </a:r>
            <a:r>
              <a:rPr lang="en-US" dirty="0"/>
              <a:t>";</a:t>
            </a:r>
          </a:p>
          <a:p>
            <a:pPr marL="0" indent="0">
              <a:buNone/>
            </a:pPr>
            <a:r>
              <a:rPr lang="en-US" dirty="0"/>
              <a:t>   $file = </a:t>
            </a:r>
            <a:r>
              <a:rPr lang="en-US" dirty="0" err="1"/>
              <a:t>fopen</a:t>
            </a:r>
            <a:r>
              <a:rPr lang="en-US" dirty="0"/>
              <a:t>( $filename, "w" );</a:t>
            </a:r>
          </a:p>
          <a:p>
            <a:pPr marL="0" indent="0">
              <a:buNone/>
            </a:pPr>
            <a:r>
              <a:rPr lang="en-US" dirty="0"/>
              <a:t>   </a:t>
            </a:r>
            <a:r>
              <a:rPr lang="en-US" dirty="0" smtClean="0"/>
              <a:t>   </a:t>
            </a:r>
            <a:r>
              <a:rPr lang="en-US" dirty="0"/>
              <a:t>if( $file == false ) {</a:t>
            </a:r>
          </a:p>
          <a:p>
            <a:pPr marL="0" indent="0">
              <a:buNone/>
            </a:pPr>
            <a:r>
              <a:rPr lang="en-US" dirty="0"/>
              <a:t>      echo ( "Error in opening new file" );</a:t>
            </a:r>
          </a:p>
          <a:p>
            <a:pPr marL="0" indent="0">
              <a:buNone/>
            </a:pPr>
            <a:r>
              <a:rPr lang="en-US" dirty="0"/>
              <a:t>      exit();</a:t>
            </a:r>
          </a:p>
          <a:p>
            <a:pPr marL="0" indent="0">
              <a:buNone/>
            </a:pPr>
            <a:r>
              <a:rPr lang="en-US" dirty="0"/>
              <a:t>   }</a:t>
            </a:r>
          </a:p>
          <a:p>
            <a:pPr marL="0" indent="0">
              <a:buNone/>
            </a:pPr>
            <a:r>
              <a:rPr lang="en-US" dirty="0"/>
              <a:t>   </a:t>
            </a:r>
            <a:r>
              <a:rPr lang="en-US" dirty="0" err="1"/>
              <a:t>fwrite</a:t>
            </a:r>
            <a:r>
              <a:rPr lang="en-US" dirty="0"/>
              <a:t>( $file, "This is  a simple test\n" );</a:t>
            </a:r>
          </a:p>
          <a:p>
            <a:pPr marL="0" indent="0">
              <a:buNone/>
            </a:pPr>
            <a:r>
              <a:rPr lang="en-US" dirty="0"/>
              <a:t>   </a:t>
            </a:r>
            <a:r>
              <a:rPr lang="en-US" dirty="0" err="1"/>
              <a:t>fclose</a:t>
            </a:r>
            <a:r>
              <a:rPr lang="en-US" dirty="0"/>
              <a:t>( $file );</a:t>
            </a:r>
          </a:p>
          <a:p>
            <a:pPr marL="0" indent="0">
              <a:buNone/>
            </a:pPr>
            <a:r>
              <a:rPr lang="en-US" dirty="0"/>
              <a:t>?&gt;</a:t>
            </a:r>
          </a:p>
        </p:txBody>
      </p:sp>
    </p:spTree>
    <p:extLst>
      <p:ext uri="{BB962C8B-B14F-4D97-AF65-F5344CB8AC3E}">
        <p14:creationId xmlns:p14="http://schemas.microsoft.com/office/powerpoint/2010/main" val="204274560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47835"/>
            <a:ext cx="9601196" cy="502539"/>
          </a:xfrm>
        </p:spPr>
        <p:txBody>
          <a:bodyPr>
            <a:normAutofit fontScale="90000"/>
          </a:bodyPr>
          <a:lstStyle/>
          <a:p>
            <a:r>
              <a:rPr lang="en-US" b="1" dirty="0"/>
              <a:t>PHP - </a:t>
            </a:r>
            <a:r>
              <a:rPr lang="en-US" b="1" dirty="0" smtClean="0"/>
              <a:t>Cookies</a:t>
            </a:r>
            <a:endParaRPr lang="en-US" dirty="0"/>
          </a:p>
        </p:txBody>
      </p:sp>
      <p:sp>
        <p:nvSpPr>
          <p:cNvPr id="3" name="Content Placeholder 2"/>
          <p:cNvSpPr>
            <a:spLocks noGrp="1"/>
          </p:cNvSpPr>
          <p:nvPr>
            <p:ph idx="1"/>
          </p:nvPr>
        </p:nvSpPr>
        <p:spPr>
          <a:xfrm>
            <a:off x="1295401" y="1445342"/>
            <a:ext cx="9601196" cy="4430526"/>
          </a:xfrm>
        </p:spPr>
        <p:txBody>
          <a:bodyPr/>
          <a:lstStyle/>
          <a:p>
            <a:r>
              <a:rPr lang="en-US" dirty="0"/>
              <a:t>Cookies are text files stored on the client computer and they are kept </a:t>
            </a:r>
            <a:r>
              <a:rPr lang="en-US" dirty="0" smtClean="0"/>
              <a:t>for user </a:t>
            </a:r>
            <a:r>
              <a:rPr lang="en-US" dirty="0"/>
              <a:t>tracking </a:t>
            </a:r>
            <a:r>
              <a:rPr lang="en-US" dirty="0" smtClean="0"/>
              <a:t>purpose.</a:t>
            </a:r>
          </a:p>
          <a:p>
            <a:r>
              <a:rPr lang="en-US" dirty="0"/>
              <a:t>A cookie is a small file that the server embeds on the user's computer. Each time the same computer requests a page with a browser, it will send the cookie </a:t>
            </a:r>
            <a:r>
              <a:rPr lang="en-US" dirty="0" smtClean="0"/>
              <a:t>too.</a:t>
            </a:r>
          </a:p>
          <a:p>
            <a:r>
              <a:rPr lang="en-US" dirty="0"/>
              <a:t>A cookie is created with the </a:t>
            </a:r>
            <a:r>
              <a:rPr lang="en-US" dirty="0" err="1"/>
              <a:t>setcookie</a:t>
            </a:r>
            <a:r>
              <a:rPr lang="en-US" dirty="0"/>
              <a:t>() function</a:t>
            </a:r>
          </a:p>
          <a:p>
            <a:r>
              <a:rPr lang="en-US" dirty="0" err="1"/>
              <a:t>setcookie</a:t>
            </a:r>
            <a:r>
              <a:rPr lang="en-US" dirty="0"/>
              <a:t>(name, value, expire, path, domain, secure, </a:t>
            </a:r>
            <a:r>
              <a:rPr lang="en-US" dirty="0" err="1"/>
              <a:t>httponly</a:t>
            </a:r>
            <a:r>
              <a:rPr lang="en-US" dirty="0"/>
              <a:t>);</a:t>
            </a:r>
          </a:p>
          <a:p>
            <a:endParaRPr lang="en-US" dirty="0"/>
          </a:p>
        </p:txBody>
      </p:sp>
    </p:spTree>
    <p:extLst>
      <p:ext uri="{BB962C8B-B14F-4D97-AF65-F5344CB8AC3E}">
        <p14:creationId xmlns:p14="http://schemas.microsoft.com/office/powerpoint/2010/main" val="27109230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44480"/>
            <a:ext cx="9601196" cy="423881"/>
          </a:xfrm>
        </p:spPr>
        <p:txBody>
          <a:bodyPr>
            <a:normAutofit fontScale="90000"/>
          </a:bodyPr>
          <a:lstStyle/>
          <a:p>
            <a:r>
              <a:rPr lang="en-US" dirty="0" err="1" smtClean="0"/>
              <a:t>Setcookie</a:t>
            </a:r>
            <a:r>
              <a:rPr lang="en-US" dirty="0"/>
              <a:t>( ) arguments </a:t>
            </a:r>
          </a:p>
        </p:txBody>
      </p:sp>
      <p:sp>
        <p:nvSpPr>
          <p:cNvPr id="3" name="Content Placeholder 2"/>
          <p:cNvSpPr>
            <a:spLocks noGrp="1"/>
          </p:cNvSpPr>
          <p:nvPr>
            <p:ph idx="1"/>
          </p:nvPr>
        </p:nvSpPr>
        <p:spPr>
          <a:xfrm>
            <a:off x="1295401" y="1455174"/>
            <a:ext cx="9601196" cy="4420694"/>
          </a:xfrm>
        </p:spPr>
        <p:txBody>
          <a:bodyPr>
            <a:normAutofit fontScale="85000" lnSpcReduction="20000"/>
          </a:bodyPr>
          <a:lstStyle/>
          <a:p>
            <a:r>
              <a:rPr lang="en-US" b="1" dirty="0"/>
              <a:t>Name</a:t>
            </a:r>
            <a:r>
              <a:rPr lang="en-US" dirty="0"/>
              <a:t> − This sets the name of the cookie and is stored in an environment variable called </a:t>
            </a:r>
            <a:r>
              <a:rPr lang="en-US" dirty="0" smtClean="0"/>
              <a:t>$_COOKIE. </a:t>
            </a:r>
            <a:r>
              <a:rPr lang="en-US" dirty="0"/>
              <a:t>This variable is used while accessing cookies</a:t>
            </a:r>
            <a:r>
              <a:rPr lang="en-US" dirty="0" smtClean="0"/>
              <a:t>.</a:t>
            </a:r>
          </a:p>
          <a:p>
            <a:r>
              <a:rPr lang="en-US" b="1" dirty="0"/>
              <a:t>Value</a:t>
            </a:r>
            <a:r>
              <a:rPr lang="en-US" dirty="0"/>
              <a:t> − This sets the value of the named variable and is the content that you actually want to store</a:t>
            </a:r>
            <a:r>
              <a:rPr lang="en-US" dirty="0" smtClean="0"/>
              <a:t>.</a:t>
            </a:r>
          </a:p>
          <a:p>
            <a:r>
              <a:rPr lang="en-US" b="1" dirty="0"/>
              <a:t>Expiry</a:t>
            </a:r>
            <a:r>
              <a:rPr lang="en-US" dirty="0"/>
              <a:t> </a:t>
            </a:r>
            <a:r>
              <a:rPr lang="en-US" dirty="0" smtClean="0"/>
              <a:t>–time the cookie expires</a:t>
            </a:r>
          </a:p>
          <a:p>
            <a:r>
              <a:rPr lang="en-US" b="1" dirty="0"/>
              <a:t>Path</a:t>
            </a:r>
            <a:r>
              <a:rPr lang="en-US" dirty="0"/>
              <a:t> − This specifies the directories for which the cookie is valid. A single forward slash character permits the cookie to be valid for all directories</a:t>
            </a:r>
            <a:r>
              <a:rPr lang="en-US" dirty="0" smtClean="0"/>
              <a:t>.</a:t>
            </a:r>
          </a:p>
          <a:p>
            <a:r>
              <a:rPr lang="en-US" b="1" dirty="0"/>
              <a:t>Domain</a:t>
            </a:r>
            <a:r>
              <a:rPr lang="en-US" dirty="0"/>
              <a:t> − This can be used to specify the domain name in very large domains and must contain at least two periods to be valid. All cookies are only valid for the host and domain which created them</a:t>
            </a:r>
            <a:r>
              <a:rPr lang="en-US" dirty="0" smtClean="0"/>
              <a:t>.</a:t>
            </a:r>
          </a:p>
          <a:p>
            <a:r>
              <a:rPr lang="en-US" b="1" dirty="0"/>
              <a:t>Security</a:t>
            </a:r>
            <a:r>
              <a:rPr lang="en-US" dirty="0"/>
              <a:t> − This can be set to 1 to specify that the cookie should only be sent by secure transmission using HTTPS otherwise set to 0 which mean cookie can be sent by regular HTTP</a:t>
            </a:r>
            <a:r>
              <a:rPr lang="en-US" dirty="0" smtClean="0"/>
              <a:t>.</a:t>
            </a:r>
          </a:p>
          <a:p>
            <a:r>
              <a:rPr lang="en-US" b="1" dirty="0"/>
              <a:t>The </a:t>
            </a:r>
            <a:r>
              <a:rPr lang="en-US" b="1" dirty="0" err="1"/>
              <a:t>setcookie</a:t>
            </a:r>
            <a:r>
              <a:rPr lang="en-US" b="1" dirty="0"/>
              <a:t>() function must appear BEFORE the &lt;html&gt; tag</a:t>
            </a:r>
          </a:p>
        </p:txBody>
      </p:sp>
    </p:spTree>
    <p:extLst>
      <p:ext uri="{BB962C8B-B14F-4D97-AF65-F5344CB8AC3E}">
        <p14:creationId xmlns:p14="http://schemas.microsoft.com/office/powerpoint/2010/main" val="90898265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To modify a cookie, just set (again) the cookie using the </a:t>
            </a:r>
            <a:r>
              <a:rPr lang="en-US" dirty="0" err="1"/>
              <a:t>setcookie</a:t>
            </a:r>
            <a:r>
              <a:rPr lang="en-US" dirty="0"/>
              <a:t>() </a:t>
            </a:r>
            <a:r>
              <a:rPr lang="en-US" dirty="0" smtClean="0"/>
              <a:t>function</a:t>
            </a:r>
          </a:p>
          <a:p>
            <a:r>
              <a:rPr lang="en-US" dirty="0"/>
              <a:t>To delete a cookie, use the </a:t>
            </a:r>
            <a:r>
              <a:rPr lang="en-US" dirty="0" err="1"/>
              <a:t>setcookie</a:t>
            </a:r>
            <a:r>
              <a:rPr lang="en-US" dirty="0"/>
              <a:t>() function with an expiration date in the past</a:t>
            </a:r>
          </a:p>
        </p:txBody>
      </p:sp>
    </p:spTree>
    <p:extLst>
      <p:ext uri="{BB962C8B-B14F-4D97-AF65-F5344CB8AC3E}">
        <p14:creationId xmlns:p14="http://schemas.microsoft.com/office/powerpoint/2010/main" val="24026046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77333"/>
            <a:ext cx="9601196" cy="787674"/>
          </a:xfrm>
        </p:spPr>
        <p:txBody>
          <a:bodyPr>
            <a:normAutofit/>
          </a:bodyPr>
          <a:lstStyle/>
          <a:p>
            <a:r>
              <a:rPr lang="en-US" b="1" dirty="0"/>
              <a:t>PHP Regular </a:t>
            </a:r>
            <a:r>
              <a:rPr lang="en-US" b="1" dirty="0" smtClean="0"/>
              <a:t>Expressions</a:t>
            </a:r>
            <a:endParaRPr lang="en-US" dirty="0"/>
          </a:p>
        </p:txBody>
      </p:sp>
      <p:sp>
        <p:nvSpPr>
          <p:cNvPr id="3" name="Content Placeholder 2"/>
          <p:cNvSpPr>
            <a:spLocks noGrp="1"/>
          </p:cNvSpPr>
          <p:nvPr>
            <p:ph idx="1"/>
          </p:nvPr>
        </p:nvSpPr>
        <p:spPr>
          <a:xfrm>
            <a:off x="1295401" y="1465007"/>
            <a:ext cx="9601196" cy="4410861"/>
          </a:xfrm>
        </p:spPr>
        <p:txBody>
          <a:bodyPr/>
          <a:lstStyle/>
          <a:p>
            <a:r>
              <a:rPr lang="en-US" dirty="0"/>
              <a:t>A regular expression is a sequence of characters that forms a search pattern. </a:t>
            </a:r>
            <a:endParaRPr lang="en-US" dirty="0" smtClean="0"/>
          </a:p>
          <a:p>
            <a:r>
              <a:rPr lang="en-US" dirty="0" smtClean="0"/>
              <a:t>When </a:t>
            </a:r>
            <a:r>
              <a:rPr lang="en-US" dirty="0"/>
              <a:t>you search for data in a text, you can use this search pattern to describe what you are searching for</a:t>
            </a:r>
            <a:r>
              <a:rPr lang="en-US" dirty="0" smtClean="0"/>
              <a:t>.</a:t>
            </a:r>
          </a:p>
          <a:p>
            <a:r>
              <a:rPr lang="en-US" dirty="0"/>
              <a:t>$</a:t>
            </a:r>
            <a:r>
              <a:rPr lang="en-US" dirty="0" err="1"/>
              <a:t>exp</a:t>
            </a:r>
            <a:r>
              <a:rPr lang="en-US" dirty="0"/>
              <a:t> = </a:t>
            </a:r>
            <a:r>
              <a:rPr lang="en-US" dirty="0" smtClean="0"/>
              <a:t>"/Makerere/i";</a:t>
            </a:r>
          </a:p>
          <a:p>
            <a:r>
              <a:rPr lang="en-US" dirty="0"/>
              <a:t>/ is the </a:t>
            </a:r>
            <a:r>
              <a:rPr lang="en-US" b="1" dirty="0" smtClean="0"/>
              <a:t>delimiter</a:t>
            </a:r>
            <a:r>
              <a:rPr lang="en-US" dirty="0" smtClean="0"/>
              <a:t>, Makerere is the pattern that is being searched for and i  is a modifier that makes the search case insensitive.</a:t>
            </a:r>
          </a:p>
          <a:p>
            <a:endParaRPr lang="en-US" dirty="0" smtClean="0"/>
          </a:p>
          <a:p>
            <a:endParaRPr lang="en-US" dirty="0"/>
          </a:p>
        </p:txBody>
      </p:sp>
    </p:spTree>
    <p:extLst>
      <p:ext uri="{BB962C8B-B14F-4D97-AF65-F5344CB8AC3E}">
        <p14:creationId xmlns:p14="http://schemas.microsoft.com/office/powerpoint/2010/main" val="24343006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551700"/>
          </a:xfrm>
        </p:spPr>
        <p:txBody>
          <a:bodyPr>
            <a:normAutofit fontScale="90000"/>
          </a:bodyPr>
          <a:lstStyle/>
          <a:p>
            <a:r>
              <a:rPr lang="en-US" b="1" dirty="0"/>
              <a:t>Regular Expression </a:t>
            </a:r>
            <a:r>
              <a:rPr lang="en-US" b="1" dirty="0" smtClean="0"/>
              <a:t>Functions</a:t>
            </a:r>
            <a:endParaRPr lang="en-US" dirty="0"/>
          </a:p>
        </p:txBody>
      </p:sp>
      <p:sp>
        <p:nvSpPr>
          <p:cNvPr id="3" name="Content Placeholder 2"/>
          <p:cNvSpPr>
            <a:spLocks noGrp="1"/>
          </p:cNvSpPr>
          <p:nvPr>
            <p:ph idx="1"/>
          </p:nvPr>
        </p:nvSpPr>
        <p:spPr>
          <a:xfrm>
            <a:off x="1187246" y="1790016"/>
            <a:ext cx="9601196" cy="3318936"/>
          </a:xfrm>
        </p:spPr>
        <p:txBody>
          <a:bodyPr/>
          <a:lstStyle/>
          <a:p>
            <a:r>
              <a:rPr lang="en-US" dirty="0" smtClean="0"/>
              <a:t> Many functions.</a:t>
            </a:r>
          </a:p>
          <a:p>
            <a:r>
              <a:rPr lang="en-US" dirty="0" err="1"/>
              <a:t>preg_match</a:t>
            </a:r>
            <a:r>
              <a:rPr lang="en-US" dirty="0"/>
              <a:t>( ): Returns 1 if the pattern was found in the string and 0 if </a:t>
            </a:r>
            <a:r>
              <a:rPr lang="en-US" dirty="0" smtClean="0"/>
              <a:t>not</a:t>
            </a:r>
          </a:p>
          <a:p>
            <a:r>
              <a:rPr lang="en-US" dirty="0" err="1"/>
              <a:t>preg_match_all</a:t>
            </a:r>
            <a:r>
              <a:rPr lang="en-US" dirty="0"/>
              <a:t>( ): Returns the number of times the pattern was found in the string, which may also be </a:t>
            </a:r>
            <a:r>
              <a:rPr lang="en-US" dirty="0" smtClean="0"/>
              <a:t>0.</a:t>
            </a:r>
          </a:p>
          <a:p>
            <a:r>
              <a:rPr lang="en-US" dirty="0" err="1"/>
              <a:t>preg_replace</a:t>
            </a:r>
            <a:r>
              <a:rPr lang="en-US" dirty="0"/>
              <a:t>(): Returns a new string where matched patterns have been replaced with another string</a:t>
            </a:r>
          </a:p>
        </p:txBody>
      </p:sp>
    </p:spTree>
    <p:extLst>
      <p:ext uri="{BB962C8B-B14F-4D97-AF65-F5344CB8AC3E}">
        <p14:creationId xmlns:p14="http://schemas.microsoft.com/office/powerpoint/2010/main" val="38802045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Using </a:t>
            </a:r>
            <a:r>
              <a:rPr lang="en-US" b="1" dirty="0" err="1"/>
              <a:t>preg_match</a:t>
            </a:r>
            <a:r>
              <a:rPr lang="en-US" b="1" dirty="0" smtClean="0"/>
              <a:t>()</a:t>
            </a:r>
            <a:endParaRPr lang="en-US" dirty="0"/>
          </a:p>
        </p:txBody>
      </p:sp>
      <p:sp>
        <p:nvSpPr>
          <p:cNvPr id="3" name="Content Placeholder 2"/>
          <p:cNvSpPr>
            <a:spLocks noGrp="1"/>
          </p:cNvSpPr>
          <p:nvPr>
            <p:ph idx="1"/>
          </p:nvPr>
        </p:nvSpPr>
        <p:spPr/>
        <p:txBody>
          <a:bodyPr/>
          <a:lstStyle/>
          <a:p>
            <a:pPr marL="0" indent="0">
              <a:buNone/>
            </a:pPr>
            <a:r>
              <a:rPr lang="en-US" dirty="0" smtClean="0"/>
              <a:t>&lt;?</a:t>
            </a:r>
            <a:r>
              <a:rPr lang="en-US" dirty="0" err="1" smtClean="0"/>
              <a:t>php</a:t>
            </a:r>
            <a:endParaRPr lang="en-US" dirty="0" smtClean="0"/>
          </a:p>
          <a:p>
            <a:pPr marL="0" indent="0">
              <a:buNone/>
            </a:pPr>
            <a:r>
              <a:rPr lang="en-US" dirty="0" smtClean="0"/>
              <a:t>$string =“Kampala is the capital city of Uganda”;</a:t>
            </a:r>
          </a:p>
          <a:p>
            <a:pPr marL="0" indent="0">
              <a:buNone/>
            </a:pPr>
            <a:r>
              <a:rPr lang="en-US" dirty="0" smtClean="0"/>
              <a:t>$pattern = “/Kampala/i”;</a:t>
            </a:r>
          </a:p>
          <a:p>
            <a:pPr marL="0" indent="0">
              <a:buNone/>
            </a:pPr>
            <a:r>
              <a:rPr lang="en-US" dirty="0" smtClean="0"/>
              <a:t>print </a:t>
            </a:r>
            <a:r>
              <a:rPr lang="en-US" dirty="0" err="1" smtClean="0"/>
              <a:t>preg_match</a:t>
            </a:r>
            <a:r>
              <a:rPr lang="en-US" dirty="0" smtClean="0"/>
              <a:t>(</a:t>
            </a:r>
            <a:r>
              <a:rPr lang="en-US" dirty="0"/>
              <a:t>$pattern </a:t>
            </a:r>
            <a:r>
              <a:rPr lang="en-US" dirty="0" smtClean="0"/>
              <a:t>,$string);</a:t>
            </a:r>
            <a:endParaRPr lang="en-US" dirty="0"/>
          </a:p>
        </p:txBody>
      </p:sp>
    </p:spTree>
    <p:extLst>
      <p:ext uri="{BB962C8B-B14F-4D97-AF65-F5344CB8AC3E}">
        <p14:creationId xmlns:p14="http://schemas.microsoft.com/office/powerpoint/2010/main" val="3752255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825114"/>
            <a:ext cx="9601196" cy="578813"/>
          </a:xfrm>
        </p:spPr>
        <p:txBody>
          <a:bodyPr>
            <a:normAutofit fontScale="90000"/>
          </a:bodyPr>
          <a:lstStyle/>
          <a:p>
            <a:r>
              <a:rPr lang="en-US" b="1" dirty="0"/>
              <a:t>PHP - Strings</a:t>
            </a:r>
            <a:endParaRPr lang="en-US" dirty="0"/>
          </a:p>
        </p:txBody>
      </p:sp>
      <p:sp>
        <p:nvSpPr>
          <p:cNvPr id="3" name="Content Placeholder 2"/>
          <p:cNvSpPr>
            <a:spLocks noGrp="1"/>
          </p:cNvSpPr>
          <p:nvPr>
            <p:ph idx="1"/>
          </p:nvPr>
        </p:nvSpPr>
        <p:spPr>
          <a:xfrm>
            <a:off x="1295402" y="1579419"/>
            <a:ext cx="9601196" cy="3779213"/>
          </a:xfrm>
        </p:spPr>
        <p:txBody>
          <a:bodyPr>
            <a:noAutofit/>
          </a:bodyPr>
          <a:lstStyle/>
          <a:p>
            <a:pPr marL="0" indent="0">
              <a:buNone/>
            </a:pPr>
            <a:r>
              <a:rPr lang="en-US" sz="2800" dirty="0"/>
              <a:t>&lt;?</a:t>
            </a:r>
            <a:r>
              <a:rPr lang="en-US" sz="2800" dirty="0" err="1"/>
              <a:t>php</a:t>
            </a:r>
            <a:endParaRPr lang="en-US" sz="2800" dirty="0"/>
          </a:p>
          <a:p>
            <a:pPr marL="0" indent="0">
              <a:buNone/>
            </a:pPr>
            <a:r>
              <a:rPr lang="en-US" sz="2800" dirty="0"/>
              <a:t>   $variable = "name";</a:t>
            </a:r>
          </a:p>
          <a:p>
            <a:pPr marL="0" indent="0">
              <a:buNone/>
            </a:pPr>
            <a:r>
              <a:rPr lang="en-US" sz="2800" dirty="0"/>
              <a:t>   $literally = 'My $variable will not print!\\n';</a:t>
            </a:r>
          </a:p>
          <a:p>
            <a:pPr marL="0" indent="0">
              <a:buNone/>
            </a:pPr>
            <a:r>
              <a:rPr lang="en-US" sz="2800" dirty="0"/>
              <a:t>   </a:t>
            </a:r>
            <a:r>
              <a:rPr lang="en-US" sz="2800" dirty="0" smtClean="0"/>
              <a:t>   </a:t>
            </a:r>
            <a:r>
              <a:rPr lang="en-US" sz="2800" dirty="0"/>
              <a:t>print($literally);</a:t>
            </a:r>
          </a:p>
          <a:p>
            <a:pPr marL="0" indent="0">
              <a:buNone/>
            </a:pPr>
            <a:r>
              <a:rPr lang="en-US" sz="2800" dirty="0"/>
              <a:t>   print "&lt;</a:t>
            </a:r>
            <a:r>
              <a:rPr lang="en-US" sz="2800" dirty="0" err="1"/>
              <a:t>br</a:t>
            </a:r>
            <a:r>
              <a:rPr lang="en-US" sz="2800" dirty="0"/>
              <a:t> /&gt;";</a:t>
            </a:r>
          </a:p>
          <a:p>
            <a:pPr marL="0" indent="0">
              <a:buNone/>
            </a:pPr>
            <a:r>
              <a:rPr lang="en-US" sz="2800" dirty="0"/>
              <a:t>   </a:t>
            </a:r>
            <a:r>
              <a:rPr lang="en-US" sz="2800" dirty="0" smtClean="0"/>
              <a:t>   </a:t>
            </a:r>
            <a:r>
              <a:rPr lang="en-US" sz="2800" dirty="0"/>
              <a:t>$literally = "My $variable will print!\\n";</a:t>
            </a:r>
          </a:p>
          <a:p>
            <a:pPr marL="0" indent="0">
              <a:buNone/>
            </a:pPr>
            <a:r>
              <a:rPr lang="en-US" sz="2800" dirty="0"/>
              <a:t>   </a:t>
            </a:r>
            <a:r>
              <a:rPr lang="en-US" sz="2800" dirty="0" smtClean="0"/>
              <a:t>   </a:t>
            </a:r>
            <a:r>
              <a:rPr lang="en-US" sz="2800" dirty="0"/>
              <a:t>print($literally);</a:t>
            </a:r>
          </a:p>
          <a:p>
            <a:pPr marL="0" indent="0">
              <a:buNone/>
            </a:pPr>
            <a:r>
              <a:rPr lang="en-US" sz="2800" dirty="0"/>
              <a:t>?&gt;</a:t>
            </a:r>
          </a:p>
        </p:txBody>
      </p:sp>
    </p:spTree>
    <p:extLst>
      <p:ext uri="{BB962C8B-B14F-4D97-AF65-F5344CB8AC3E}">
        <p14:creationId xmlns:p14="http://schemas.microsoft.com/office/powerpoint/2010/main" val="24521832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23881"/>
          </a:xfrm>
        </p:spPr>
        <p:txBody>
          <a:bodyPr>
            <a:normAutofit fontScale="90000"/>
          </a:bodyPr>
          <a:lstStyle/>
          <a:p>
            <a:r>
              <a:rPr lang="en-US" b="1" dirty="0"/>
              <a:t>Using </a:t>
            </a:r>
            <a:r>
              <a:rPr lang="en-US" b="1" dirty="0" err="1"/>
              <a:t>preg_match_all</a:t>
            </a:r>
            <a:r>
              <a:rPr lang="en-US" b="1" dirty="0" smtClean="0"/>
              <a:t>()</a:t>
            </a:r>
            <a:endParaRPr lang="en-US" dirty="0"/>
          </a:p>
        </p:txBody>
      </p:sp>
      <p:sp>
        <p:nvSpPr>
          <p:cNvPr id="3" name="Content Placeholder 2"/>
          <p:cNvSpPr>
            <a:spLocks noGrp="1"/>
          </p:cNvSpPr>
          <p:nvPr>
            <p:ph idx="1"/>
          </p:nvPr>
        </p:nvSpPr>
        <p:spPr>
          <a:xfrm>
            <a:off x="1295401" y="1661652"/>
            <a:ext cx="9601196" cy="4214216"/>
          </a:xfrm>
        </p:spPr>
        <p:txBody>
          <a:bodyPr/>
          <a:lstStyle/>
          <a:p>
            <a:r>
              <a:rPr lang="en-US" dirty="0"/>
              <a:t>The </a:t>
            </a:r>
            <a:r>
              <a:rPr lang="en-US" dirty="0" err="1"/>
              <a:t>preg_match_all</a:t>
            </a:r>
            <a:r>
              <a:rPr lang="en-US" dirty="0"/>
              <a:t>() function will tell you how many matches were found for a pattern in a string.</a:t>
            </a:r>
          </a:p>
          <a:p>
            <a:pPr marL="0" indent="0">
              <a:buNone/>
            </a:pPr>
            <a:r>
              <a:rPr lang="en-US" dirty="0"/>
              <a:t>&lt;?</a:t>
            </a:r>
            <a:r>
              <a:rPr lang="en-US" dirty="0" err="1"/>
              <a:t>php</a:t>
            </a:r>
            <a:r>
              <a:rPr lang="en-US" dirty="0"/>
              <a:t/>
            </a:r>
            <a:br>
              <a:rPr lang="en-US" dirty="0"/>
            </a:br>
            <a:r>
              <a:rPr lang="en-US" dirty="0"/>
              <a:t>$</a:t>
            </a:r>
            <a:r>
              <a:rPr lang="en-US" dirty="0" smtClean="0"/>
              <a:t>string </a:t>
            </a:r>
            <a:r>
              <a:rPr lang="en-US" dirty="0"/>
              <a:t>= </a:t>
            </a:r>
            <a:r>
              <a:rPr lang="en-US" dirty="0" smtClean="0"/>
              <a:t>“Four years ago, four people were killed in four districts.";</a:t>
            </a:r>
            <a:r>
              <a:rPr lang="en-US" dirty="0"/>
              <a:t/>
            </a:r>
            <a:br>
              <a:rPr lang="en-US" dirty="0"/>
            </a:br>
            <a:r>
              <a:rPr lang="en-US" dirty="0"/>
              <a:t>$pattern = </a:t>
            </a:r>
            <a:r>
              <a:rPr lang="en-US" dirty="0" smtClean="0"/>
              <a:t>"/four/i</a:t>
            </a:r>
            <a:r>
              <a:rPr lang="en-US" dirty="0"/>
              <a:t>";</a:t>
            </a:r>
            <a:br>
              <a:rPr lang="en-US" dirty="0"/>
            </a:br>
            <a:r>
              <a:rPr lang="en-US" dirty="0"/>
              <a:t>echo </a:t>
            </a:r>
            <a:r>
              <a:rPr lang="en-US" dirty="0" err="1"/>
              <a:t>preg_match_all</a:t>
            </a:r>
            <a:r>
              <a:rPr lang="en-US" dirty="0"/>
              <a:t>($pattern, $</a:t>
            </a:r>
            <a:r>
              <a:rPr lang="en-US" dirty="0" smtClean="0"/>
              <a:t>string); </a:t>
            </a:r>
            <a:r>
              <a:rPr lang="en-US" dirty="0"/>
              <a:t/>
            </a:r>
            <a:br>
              <a:rPr lang="en-US" dirty="0"/>
            </a:br>
            <a:r>
              <a:rPr lang="en-US" dirty="0"/>
              <a:t>?&gt; </a:t>
            </a:r>
          </a:p>
          <a:p>
            <a:pPr marL="0" indent="0">
              <a:buNone/>
            </a:pPr>
            <a:endParaRPr lang="en-US" dirty="0"/>
          </a:p>
        </p:txBody>
      </p:sp>
    </p:spTree>
    <p:extLst>
      <p:ext uri="{BB962C8B-B14F-4D97-AF65-F5344CB8AC3E}">
        <p14:creationId xmlns:p14="http://schemas.microsoft.com/office/powerpoint/2010/main" val="1542723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903474"/>
            <a:ext cx="9601196" cy="433713"/>
          </a:xfrm>
        </p:spPr>
        <p:txBody>
          <a:bodyPr>
            <a:normAutofit fontScale="90000"/>
          </a:bodyPr>
          <a:lstStyle/>
          <a:p>
            <a:r>
              <a:rPr lang="en-US" b="1" dirty="0"/>
              <a:t>Using </a:t>
            </a:r>
            <a:r>
              <a:rPr lang="en-US" b="1" dirty="0" err="1"/>
              <a:t>preg_replace</a:t>
            </a:r>
            <a:r>
              <a:rPr lang="en-US" b="1" dirty="0"/>
              <a:t>()</a:t>
            </a:r>
            <a:br>
              <a:rPr lang="en-US" b="1" dirty="0"/>
            </a:br>
            <a:endParaRPr lang="en-US" dirty="0"/>
          </a:p>
        </p:txBody>
      </p:sp>
      <p:sp>
        <p:nvSpPr>
          <p:cNvPr id="3" name="Content Placeholder 2"/>
          <p:cNvSpPr>
            <a:spLocks noGrp="1"/>
          </p:cNvSpPr>
          <p:nvPr>
            <p:ph idx="1"/>
          </p:nvPr>
        </p:nvSpPr>
        <p:spPr>
          <a:xfrm>
            <a:off x="1295401" y="1337187"/>
            <a:ext cx="9601196" cy="4538681"/>
          </a:xfrm>
        </p:spPr>
        <p:txBody>
          <a:bodyPr/>
          <a:lstStyle/>
          <a:p>
            <a:r>
              <a:rPr lang="en-US" dirty="0"/>
              <a:t>The </a:t>
            </a:r>
            <a:r>
              <a:rPr lang="en-US" dirty="0" err="1"/>
              <a:t>preg_replace</a:t>
            </a:r>
            <a:r>
              <a:rPr lang="en-US" dirty="0"/>
              <a:t>() function will replace all of the matches of the pattern in a string with another string</a:t>
            </a:r>
            <a:r>
              <a:rPr lang="en-US" dirty="0" smtClean="0"/>
              <a:t>.</a:t>
            </a:r>
          </a:p>
          <a:p>
            <a:pPr marL="0" indent="0">
              <a:buNone/>
            </a:pPr>
            <a:r>
              <a:rPr lang="en-US" dirty="0" smtClean="0"/>
              <a:t>Replace four with three in the string below</a:t>
            </a:r>
            <a:endParaRPr lang="en-US" dirty="0"/>
          </a:p>
          <a:p>
            <a:pPr marL="0" indent="0">
              <a:buNone/>
            </a:pPr>
            <a:r>
              <a:rPr lang="en-US" dirty="0"/>
              <a:t>&lt;?</a:t>
            </a:r>
            <a:r>
              <a:rPr lang="en-US" dirty="0" err="1"/>
              <a:t>php</a:t>
            </a:r>
            <a:r>
              <a:rPr lang="en-US" dirty="0"/>
              <a:t/>
            </a:r>
            <a:br>
              <a:rPr lang="en-US" dirty="0"/>
            </a:br>
            <a:r>
              <a:rPr lang="en-US" dirty="0" smtClean="0"/>
              <a:t>$</a:t>
            </a:r>
            <a:r>
              <a:rPr lang="en-US" dirty="0"/>
              <a:t>string = “Four years ago, four people were killed in four districts.";</a:t>
            </a:r>
            <a:br>
              <a:rPr lang="en-US" dirty="0"/>
            </a:br>
            <a:r>
              <a:rPr lang="en-US" dirty="0"/>
              <a:t>$pattern = "/three/i";</a:t>
            </a:r>
            <a:br>
              <a:rPr lang="en-US" dirty="0"/>
            </a:br>
            <a:r>
              <a:rPr lang="en-US" dirty="0"/>
              <a:t>echo </a:t>
            </a:r>
            <a:r>
              <a:rPr lang="en-US" dirty="0" err="1"/>
              <a:t>preg_replace</a:t>
            </a:r>
            <a:r>
              <a:rPr lang="en-US" dirty="0"/>
              <a:t>($pattern, “four”, $string)</a:t>
            </a:r>
            <a:r>
              <a:rPr lang="en-US" dirty="0" smtClean="0"/>
              <a:t> </a:t>
            </a:r>
            <a:r>
              <a:rPr lang="en-US" dirty="0"/>
              <a:t/>
            </a:r>
            <a:br>
              <a:rPr lang="en-US" dirty="0"/>
            </a:br>
            <a:r>
              <a:rPr lang="en-US" dirty="0"/>
              <a:t>?&gt; </a:t>
            </a:r>
          </a:p>
          <a:p>
            <a:pPr marL="0" indent="0">
              <a:buNone/>
            </a:pPr>
            <a:endParaRPr lang="en-US" dirty="0" smtClean="0"/>
          </a:p>
          <a:p>
            <a:endParaRPr lang="en-US" dirty="0"/>
          </a:p>
        </p:txBody>
      </p:sp>
    </p:spTree>
    <p:extLst>
      <p:ext uri="{BB962C8B-B14F-4D97-AF65-F5344CB8AC3E}">
        <p14:creationId xmlns:p14="http://schemas.microsoft.com/office/powerpoint/2010/main" val="2852887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443545"/>
          </a:xfrm>
        </p:spPr>
        <p:txBody>
          <a:bodyPr>
            <a:normAutofit fontScale="90000"/>
          </a:bodyPr>
          <a:lstStyle/>
          <a:p>
            <a:r>
              <a:rPr lang="en-US" b="1" dirty="0"/>
              <a:t>Regular Expression Modifiers</a:t>
            </a:r>
            <a:br>
              <a:rPr lang="en-US" b="1" dirty="0"/>
            </a:br>
            <a:endParaRPr lang="en-US" dirty="0"/>
          </a:p>
        </p:txBody>
      </p:sp>
      <p:sp>
        <p:nvSpPr>
          <p:cNvPr id="3" name="Content Placeholder 2"/>
          <p:cNvSpPr>
            <a:spLocks noGrp="1"/>
          </p:cNvSpPr>
          <p:nvPr>
            <p:ph idx="1"/>
          </p:nvPr>
        </p:nvSpPr>
        <p:spPr>
          <a:xfrm>
            <a:off x="1295401" y="1661652"/>
            <a:ext cx="9601196" cy="4214216"/>
          </a:xfrm>
        </p:spPr>
        <p:txBody>
          <a:bodyPr/>
          <a:lstStyle/>
          <a:p>
            <a:r>
              <a:rPr lang="en-US" dirty="0"/>
              <a:t>i : Performs a case-insensitive </a:t>
            </a:r>
            <a:r>
              <a:rPr lang="en-US" dirty="0" smtClean="0"/>
              <a:t>search</a:t>
            </a:r>
          </a:p>
          <a:p>
            <a:endParaRPr lang="en-US" dirty="0"/>
          </a:p>
          <a:p>
            <a:r>
              <a:rPr lang="en-US" dirty="0"/>
              <a:t>m: Performs a multiline </a:t>
            </a:r>
            <a:r>
              <a:rPr lang="en-US" dirty="0" smtClean="0"/>
              <a:t>search</a:t>
            </a:r>
          </a:p>
          <a:p>
            <a:endParaRPr lang="en-US" dirty="0"/>
          </a:p>
          <a:p>
            <a:r>
              <a:rPr lang="en-US" dirty="0"/>
              <a:t>u:Enables correct matching of UTF-8 encoded patterns</a:t>
            </a:r>
          </a:p>
        </p:txBody>
      </p:sp>
    </p:spTree>
    <p:extLst>
      <p:ext uri="{BB962C8B-B14F-4D97-AF65-F5344CB8AC3E}">
        <p14:creationId xmlns:p14="http://schemas.microsoft.com/office/powerpoint/2010/main" val="13296181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87165"/>
            <a:ext cx="9601196" cy="600862"/>
          </a:xfrm>
        </p:spPr>
        <p:txBody>
          <a:bodyPr>
            <a:normAutofit fontScale="90000"/>
          </a:bodyPr>
          <a:lstStyle/>
          <a:p>
            <a:r>
              <a:rPr lang="en-US" b="1" dirty="0"/>
              <a:t>Regular Expression </a:t>
            </a:r>
            <a:r>
              <a:rPr lang="en-US" b="1" dirty="0" smtClean="0"/>
              <a:t>Patterns</a:t>
            </a:r>
            <a:endParaRPr lang="en-US" dirty="0"/>
          </a:p>
        </p:txBody>
      </p:sp>
      <p:sp>
        <p:nvSpPr>
          <p:cNvPr id="3" name="Content Placeholder 2"/>
          <p:cNvSpPr>
            <a:spLocks noGrp="1"/>
          </p:cNvSpPr>
          <p:nvPr>
            <p:ph idx="1"/>
          </p:nvPr>
        </p:nvSpPr>
        <p:spPr>
          <a:xfrm>
            <a:off x="1295401" y="1474839"/>
            <a:ext cx="9601196" cy="4401029"/>
          </a:xfrm>
        </p:spPr>
        <p:txBody>
          <a:bodyPr/>
          <a:lstStyle/>
          <a:p>
            <a:r>
              <a:rPr lang="en-US" dirty="0"/>
              <a:t>Brackets are used to find a range of characters:</a:t>
            </a:r>
          </a:p>
          <a:p>
            <a:r>
              <a:rPr lang="en-US" dirty="0"/>
              <a:t>[</a:t>
            </a:r>
            <a:r>
              <a:rPr lang="en-US" dirty="0" err="1"/>
              <a:t>abc</a:t>
            </a:r>
            <a:r>
              <a:rPr lang="en-US" dirty="0"/>
              <a:t>]: Find one character from the options between the </a:t>
            </a:r>
            <a:r>
              <a:rPr lang="en-US" dirty="0" smtClean="0"/>
              <a:t>brackets</a:t>
            </a:r>
          </a:p>
          <a:p>
            <a:r>
              <a:rPr lang="en-US" dirty="0"/>
              <a:t>[^</a:t>
            </a:r>
            <a:r>
              <a:rPr lang="en-US" dirty="0" err="1"/>
              <a:t>abc</a:t>
            </a:r>
            <a:r>
              <a:rPr lang="en-US" dirty="0"/>
              <a:t>]:Find any character NOT between the </a:t>
            </a:r>
            <a:r>
              <a:rPr lang="en-US" dirty="0" smtClean="0"/>
              <a:t>brackets</a:t>
            </a:r>
          </a:p>
          <a:p>
            <a:r>
              <a:rPr lang="en-US" dirty="0"/>
              <a:t>[0-9] Find one character from the range 0 to 9</a:t>
            </a:r>
          </a:p>
        </p:txBody>
      </p:sp>
    </p:spTree>
    <p:extLst>
      <p:ext uri="{BB962C8B-B14F-4D97-AF65-F5344CB8AC3E}">
        <p14:creationId xmlns:p14="http://schemas.microsoft.com/office/powerpoint/2010/main" val="1964111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3"/>
            <a:ext cx="9601196" cy="315726"/>
          </a:xfrm>
        </p:spPr>
        <p:txBody>
          <a:bodyPr>
            <a:normAutofit fontScale="90000"/>
          </a:bodyPr>
          <a:lstStyle/>
          <a:p>
            <a:r>
              <a:rPr lang="en-US" b="1" dirty="0" err="1"/>
              <a:t>Metacharacters</a:t>
            </a:r>
            <a:r>
              <a:rPr lang="en-US" b="1" dirty="0"/>
              <a:t/>
            </a:r>
            <a:br>
              <a:rPr lang="en-US" b="1" dirty="0"/>
            </a:br>
            <a:endParaRPr lang="en-US" dirty="0"/>
          </a:p>
        </p:txBody>
      </p:sp>
      <p:sp>
        <p:nvSpPr>
          <p:cNvPr id="3" name="Content Placeholder 2"/>
          <p:cNvSpPr>
            <a:spLocks noGrp="1"/>
          </p:cNvSpPr>
          <p:nvPr>
            <p:ph idx="1"/>
          </p:nvPr>
        </p:nvSpPr>
        <p:spPr>
          <a:xfrm>
            <a:off x="1295401" y="1297859"/>
            <a:ext cx="9601196" cy="4578009"/>
          </a:xfrm>
        </p:spPr>
        <p:txBody>
          <a:bodyPr/>
          <a:lstStyle/>
          <a:p>
            <a:r>
              <a:rPr lang="en-US" dirty="0" err="1"/>
              <a:t>Metacharacters</a:t>
            </a:r>
            <a:r>
              <a:rPr lang="en-US" dirty="0"/>
              <a:t> are characters with a special meaning:</a:t>
            </a:r>
          </a:p>
          <a:p>
            <a:pPr marL="0" indent="0">
              <a:buNone/>
            </a:pPr>
            <a:endParaRPr lang="en-US" dirty="0"/>
          </a:p>
        </p:txBody>
      </p:sp>
      <p:pic>
        <p:nvPicPr>
          <p:cNvPr id="4" name="Picture 3"/>
          <p:cNvPicPr>
            <a:picLocks noChangeAspect="1"/>
          </p:cNvPicPr>
          <p:nvPr/>
        </p:nvPicPr>
        <p:blipFill>
          <a:blip r:embed="rId2"/>
          <a:stretch>
            <a:fillRect/>
          </a:stretch>
        </p:blipFill>
        <p:spPr>
          <a:xfrm>
            <a:off x="717755" y="1877961"/>
            <a:ext cx="10943304" cy="4356151"/>
          </a:xfrm>
          <a:prstGeom prst="rect">
            <a:avLst/>
          </a:prstGeom>
        </p:spPr>
      </p:pic>
    </p:spTree>
    <p:extLst>
      <p:ext uri="{BB962C8B-B14F-4D97-AF65-F5344CB8AC3E}">
        <p14:creationId xmlns:p14="http://schemas.microsoft.com/office/powerpoint/2010/main" val="734991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0938" y="647836"/>
            <a:ext cx="9601196" cy="532036"/>
          </a:xfrm>
        </p:spPr>
        <p:txBody>
          <a:bodyPr>
            <a:normAutofit fontScale="90000"/>
          </a:bodyPr>
          <a:lstStyle/>
          <a:p>
            <a:r>
              <a:rPr lang="en-US" b="1" dirty="0" smtClean="0"/>
              <a:t>Quantifiers</a:t>
            </a:r>
            <a:endParaRPr lang="en-US" dirty="0"/>
          </a:p>
        </p:txBody>
      </p:sp>
      <p:pic>
        <p:nvPicPr>
          <p:cNvPr id="4" name="Picture 3"/>
          <p:cNvPicPr>
            <a:picLocks noChangeAspect="1"/>
          </p:cNvPicPr>
          <p:nvPr/>
        </p:nvPicPr>
        <p:blipFill>
          <a:blip r:embed="rId2"/>
          <a:stretch>
            <a:fillRect/>
          </a:stretch>
        </p:blipFill>
        <p:spPr>
          <a:xfrm>
            <a:off x="747252" y="1338262"/>
            <a:ext cx="10785988" cy="4492267"/>
          </a:xfrm>
          <a:prstGeom prst="rect">
            <a:avLst/>
          </a:prstGeom>
        </p:spPr>
      </p:pic>
    </p:spTree>
    <p:extLst>
      <p:ext uri="{BB962C8B-B14F-4D97-AF65-F5344CB8AC3E}">
        <p14:creationId xmlns:p14="http://schemas.microsoft.com/office/powerpoint/2010/main" val="1690612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757" y="785487"/>
            <a:ext cx="9601196" cy="502539"/>
          </a:xfrm>
        </p:spPr>
        <p:txBody>
          <a:bodyPr>
            <a:normAutofit fontScale="90000"/>
          </a:bodyPr>
          <a:lstStyle/>
          <a:p>
            <a:r>
              <a:rPr lang="en-US" b="1" dirty="0" smtClean="0"/>
              <a:t>Grouping</a:t>
            </a:r>
            <a:endParaRPr lang="en-US" dirty="0"/>
          </a:p>
        </p:txBody>
      </p:sp>
      <p:sp>
        <p:nvSpPr>
          <p:cNvPr id="3" name="Content Placeholder 2"/>
          <p:cNvSpPr>
            <a:spLocks noGrp="1"/>
          </p:cNvSpPr>
          <p:nvPr>
            <p:ph idx="1"/>
          </p:nvPr>
        </p:nvSpPr>
        <p:spPr>
          <a:xfrm>
            <a:off x="1295401" y="1543665"/>
            <a:ext cx="9601196" cy="4332203"/>
          </a:xfrm>
        </p:spPr>
        <p:txBody>
          <a:bodyPr/>
          <a:lstStyle/>
          <a:p>
            <a:r>
              <a:rPr lang="en-US" dirty="0"/>
              <a:t>You can use parentheses ( ) to apply quantifiers to entire </a:t>
            </a:r>
            <a:r>
              <a:rPr lang="en-US" dirty="0" smtClean="0"/>
              <a:t>patterns</a:t>
            </a:r>
          </a:p>
          <a:p>
            <a:r>
              <a:rPr lang="en-US" dirty="0"/>
              <a:t>Use grouping to search for the word "banana" by looking for </a:t>
            </a:r>
            <a:r>
              <a:rPr lang="en-US" i="1" dirty="0" err="1"/>
              <a:t>ba</a:t>
            </a:r>
            <a:r>
              <a:rPr lang="en-US" dirty="0"/>
              <a:t> followed by two instances of </a:t>
            </a:r>
            <a:r>
              <a:rPr lang="en-US" i="1" dirty="0" err="1"/>
              <a:t>na</a:t>
            </a:r>
            <a:r>
              <a:rPr lang="en-US" dirty="0" smtClean="0"/>
              <a:t>:</a:t>
            </a:r>
          </a:p>
          <a:p>
            <a:pPr marL="0" indent="0">
              <a:buNone/>
            </a:pPr>
            <a:r>
              <a:rPr lang="en-US" dirty="0"/>
              <a:t> &lt;?</a:t>
            </a:r>
            <a:r>
              <a:rPr lang="en-US" dirty="0" err="1"/>
              <a:t>php</a:t>
            </a:r>
            <a:endParaRPr lang="en-US" dirty="0"/>
          </a:p>
          <a:p>
            <a:pPr marL="0" indent="0">
              <a:buNone/>
            </a:pPr>
            <a:r>
              <a:rPr lang="en-US" dirty="0"/>
              <a:t>$</a:t>
            </a:r>
            <a:r>
              <a:rPr lang="en-US" dirty="0" err="1"/>
              <a:t>str</a:t>
            </a:r>
            <a:r>
              <a:rPr lang="en-US" dirty="0"/>
              <a:t> = "Apples and bananas.";</a:t>
            </a:r>
          </a:p>
          <a:p>
            <a:pPr marL="0" indent="0">
              <a:buNone/>
            </a:pPr>
            <a:r>
              <a:rPr lang="en-US" dirty="0"/>
              <a:t>$pattern = "/</a:t>
            </a:r>
            <a:r>
              <a:rPr lang="en-US" dirty="0" err="1"/>
              <a:t>ba</a:t>
            </a:r>
            <a:r>
              <a:rPr lang="en-US" dirty="0"/>
              <a:t>(</a:t>
            </a:r>
            <a:r>
              <a:rPr lang="en-US" dirty="0" err="1"/>
              <a:t>na</a:t>
            </a:r>
            <a:r>
              <a:rPr lang="en-US" dirty="0"/>
              <a:t>){2}/i";</a:t>
            </a:r>
          </a:p>
          <a:p>
            <a:pPr marL="0" indent="0">
              <a:buNone/>
            </a:pPr>
            <a:r>
              <a:rPr lang="en-US" dirty="0"/>
              <a:t>echo </a:t>
            </a:r>
            <a:r>
              <a:rPr lang="en-US" dirty="0" err="1"/>
              <a:t>preg_match</a:t>
            </a:r>
            <a:r>
              <a:rPr lang="en-US" dirty="0"/>
              <a:t>($pattern, $</a:t>
            </a:r>
            <a:r>
              <a:rPr lang="en-US" dirty="0" err="1"/>
              <a:t>str</a:t>
            </a:r>
            <a:r>
              <a:rPr lang="en-US" dirty="0"/>
              <a:t>); // Outputs 1</a:t>
            </a:r>
          </a:p>
          <a:p>
            <a:pPr marL="0" indent="0">
              <a:buNone/>
            </a:pPr>
            <a:r>
              <a:rPr lang="en-US" dirty="0"/>
              <a:t>?&gt; </a:t>
            </a:r>
          </a:p>
        </p:txBody>
      </p:sp>
    </p:spTree>
    <p:extLst>
      <p:ext uri="{BB962C8B-B14F-4D97-AF65-F5344CB8AC3E}">
        <p14:creationId xmlns:p14="http://schemas.microsoft.com/office/powerpoint/2010/main" val="18911055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7415" y="736326"/>
            <a:ext cx="9601196" cy="600862"/>
          </a:xfrm>
        </p:spPr>
        <p:txBody>
          <a:bodyPr>
            <a:normAutofit fontScale="90000"/>
          </a:bodyPr>
          <a:lstStyle/>
          <a:p>
            <a:r>
              <a:rPr lang="en-US" b="1" dirty="0"/>
              <a:t>Password regex PHP</a:t>
            </a:r>
          </a:p>
        </p:txBody>
      </p:sp>
      <p:sp>
        <p:nvSpPr>
          <p:cNvPr id="3" name="Content Placeholder 2"/>
          <p:cNvSpPr>
            <a:spLocks noGrp="1"/>
          </p:cNvSpPr>
          <p:nvPr>
            <p:ph idx="1"/>
          </p:nvPr>
        </p:nvSpPr>
        <p:spPr>
          <a:xfrm>
            <a:off x="1295401" y="1553497"/>
            <a:ext cx="9601196" cy="4562168"/>
          </a:xfrm>
        </p:spPr>
        <p:txBody>
          <a:bodyPr>
            <a:normAutofit fontScale="92500" lnSpcReduction="20000"/>
          </a:bodyPr>
          <a:lstStyle/>
          <a:p>
            <a:r>
              <a:rPr lang="en-US" dirty="0" smtClean="0"/>
              <a:t> Sometimes it is important to check if the user has entered a “strong” password. </a:t>
            </a:r>
            <a:r>
              <a:rPr lang="en-US" dirty="0"/>
              <a:t>The regular expression below </a:t>
            </a:r>
            <a:r>
              <a:rPr lang="en-US" dirty="0" smtClean="0"/>
              <a:t>checks </a:t>
            </a:r>
            <a:r>
              <a:rPr lang="en-US" dirty="0"/>
              <a:t>that a password</a:t>
            </a:r>
            <a:r>
              <a:rPr lang="en-US" dirty="0" smtClean="0"/>
              <a:t>:</a:t>
            </a:r>
          </a:p>
          <a:p>
            <a:r>
              <a:rPr lang="en-US" dirty="0"/>
              <a:t>Has minimum 8 characters in length. Adjust it by modifying </a:t>
            </a:r>
            <a:r>
              <a:rPr lang="en-US" b="1" dirty="0"/>
              <a:t>{8,}</a:t>
            </a:r>
            <a:endParaRPr lang="en-US" dirty="0"/>
          </a:p>
          <a:p>
            <a:r>
              <a:rPr lang="en-US" dirty="0"/>
              <a:t>At least one uppercase English letter. You can remove this condition by removing </a:t>
            </a:r>
            <a:r>
              <a:rPr lang="en-US" b="1" dirty="0"/>
              <a:t>(?=.*?[A-Z])</a:t>
            </a:r>
            <a:endParaRPr lang="en-US" dirty="0"/>
          </a:p>
          <a:p>
            <a:r>
              <a:rPr lang="en-US" dirty="0"/>
              <a:t>At least one lowercase English letter.  You can remove this condition by removing </a:t>
            </a:r>
            <a:r>
              <a:rPr lang="en-US" b="1" dirty="0"/>
              <a:t>(?=.*?[a-z])</a:t>
            </a:r>
            <a:endParaRPr lang="en-US" dirty="0"/>
          </a:p>
          <a:p>
            <a:r>
              <a:rPr lang="en-US" dirty="0"/>
              <a:t>At least one digit. You can remove this condition by removing </a:t>
            </a:r>
            <a:r>
              <a:rPr lang="en-US" b="1" dirty="0"/>
              <a:t>(?=.*?[0-9])</a:t>
            </a:r>
            <a:endParaRPr lang="en-US" dirty="0"/>
          </a:p>
          <a:p>
            <a:r>
              <a:rPr lang="en-US" dirty="0"/>
              <a:t>At least one special character,  You can remove this condition by removing </a:t>
            </a:r>
            <a:r>
              <a:rPr lang="en-US" b="1" dirty="0" smtClean="0"/>
              <a:t>(?=.*?[#?!@$%^&amp;*-])</a:t>
            </a:r>
          </a:p>
          <a:p>
            <a:r>
              <a:rPr lang="en-US" b="1" dirty="0" smtClean="0"/>
              <a:t>$pattern </a:t>
            </a:r>
            <a:r>
              <a:rPr lang="en-US" b="1" dirty="0"/>
              <a:t>= "/^(?=.*?[A-Z])(?=.*?[a-z])(?=.*?[0-9])(?=.*?[#?!@$%^&amp;*-]).{8,}$/"</a:t>
            </a:r>
            <a:endParaRPr lang="en-US" dirty="0"/>
          </a:p>
          <a:p>
            <a:pPr>
              <a:buFont typeface="Wingdings" panose="05000000000000000000" pitchFamily="2" charset="2"/>
              <a:buChar char="ü"/>
            </a:pPr>
            <a:endParaRPr lang="en-US" dirty="0"/>
          </a:p>
        </p:txBody>
      </p:sp>
    </p:spTree>
    <p:extLst>
      <p:ext uri="{BB962C8B-B14F-4D97-AF65-F5344CB8AC3E}">
        <p14:creationId xmlns:p14="http://schemas.microsoft.com/office/powerpoint/2010/main" val="2321766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email </a:t>
            </a:r>
            <a:r>
              <a:rPr lang="en-US" b="1" dirty="0"/>
              <a:t>regex PHP</a:t>
            </a:r>
            <a:endParaRPr lang="en-US" dirty="0"/>
          </a:p>
        </p:txBody>
      </p:sp>
      <p:sp>
        <p:nvSpPr>
          <p:cNvPr id="3" name="Content Placeholder 2"/>
          <p:cNvSpPr>
            <a:spLocks noGrp="1"/>
          </p:cNvSpPr>
          <p:nvPr>
            <p:ph idx="1"/>
          </p:nvPr>
        </p:nvSpPr>
        <p:spPr/>
        <p:txBody>
          <a:bodyPr/>
          <a:lstStyle/>
          <a:p>
            <a:r>
              <a:rPr lang="en-US" dirty="0"/>
              <a:t>$pattern = '/^\S+@\S+\.\S+$/'</a:t>
            </a:r>
          </a:p>
        </p:txBody>
      </p:sp>
    </p:spTree>
    <p:extLst>
      <p:ext uri="{BB962C8B-B14F-4D97-AF65-F5344CB8AC3E}">
        <p14:creationId xmlns:p14="http://schemas.microsoft.com/office/powerpoint/2010/main" val="1987786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502539"/>
          </a:xfrm>
        </p:spPr>
        <p:txBody>
          <a:bodyPr>
            <a:normAutofit fontScale="90000"/>
          </a:bodyPr>
          <a:lstStyle/>
          <a:p>
            <a:r>
              <a:rPr lang="en-US" b="1" dirty="0"/>
              <a:t>PHP Form Handling</a:t>
            </a:r>
            <a:br>
              <a:rPr lang="en-US" b="1" dirty="0"/>
            </a:br>
            <a:endParaRPr lang="en-US" dirty="0"/>
          </a:p>
        </p:txBody>
      </p:sp>
      <p:sp>
        <p:nvSpPr>
          <p:cNvPr id="3" name="Content Placeholder 2"/>
          <p:cNvSpPr>
            <a:spLocks noGrp="1"/>
          </p:cNvSpPr>
          <p:nvPr>
            <p:ph idx="1"/>
          </p:nvPr>
        </p:nvSpPr>
        <p:spPr>
          <a:xfrm>
            <a:off x="1295401" y="1484671"/>
            <a:ext cx="9601196" cy="4391197"/>
          </a:xfrm>
        </p:spPr>
        <p:txBody>
          <a:bodyPr/>
          <a:lstStyle/>
          <a:p>
            <a:r>
              <a:rPr lang="en-US" dirty="0"/>
              <a:t>The PHP </a:t>
            </a:r>
            <a:r>
              <a:rPr lang="en-US" dirty="0" err="1"/>
              <a:t>superglobals</a:t>
            </a:r>
            <a:r>
              <a:rPr lang="en-US" dirty="0"/>
              <a:t> $_GET and $_POST are used to collect form-data.</a:t>
            </a:r>
          </a:p>
          <a:p>
            <a:r>
              <a:rPr lang="en-US" dirty="0"/>
              <a:t>$_GET</a:t>
            </a:r>
            <a:endParaRPr lang="en-US" dirty="0" smtClean="0"/>
          </a:p>
          <a:p>
            <a:r>
              <a:rPr lang="en-US" dirty="0"/>
              <a:t>Appends the form data to the URL, in name/value pairs</a:t>
            </a:r>
          </a:p>
          <a:p>
            <a:r>
              <a:rPr lang="en-US" dirty="0"/>
              <a:t>NEVER use GET to send sensitive data! (the submitted form data is visible in the URL!)</a:t>
            </a:r>
          </a:p>
          <a:p>
            <a:r>
              <a:rPr lang="en-US" dirty="0"/>
              <a:t>The length of a URL is limited (2048 characters)</a:t>
            </a:r>
          </a:p>
          <a:p>
            <a:r>
              <a:rPr lang="en-US" dirty="0"/>
              <a:t>Useful for form submissions where a user wants to bookmark the result</a:t>
            </a:r>
          </a:p>
          <a:p>
            <a:r>
              <a:rPr lang="en-US" dirty="0"/>
              <a:t>GET is good for non-secure data, like query strings in Google</a:t>
            </a:r>
          </a:p>
          <a:p>
            <a:endParaRPr lang="en-US" dirty="0"/>
          </a:p>
        </p:txBody>
      </p:sp>
    </p:spTree>
    <p:extLst>
      <p:ext uri="{BB962C8B-B14F-4D97-AF65-F5344CB8AC3E}">
        <p14:creationId xmlns:p14="http://schemas.microsoft.com/office/powerpoint/2010/main" val="2983117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0057" y="760459"/>
            <a:ext cx="9601196" cy="671177"/>
          </a:xfrm>
        </p:spPr>
        <p:txBody>
          <a:bodyPr>
            <a:normAutofit fontScale="90000"/>
          </a:bodyPr>
          <a:lstStyle/>
          <a:p>
            <a:r>
              <a:rPr lang="en-US" b="1" dirty="0"/>
              <a:t>String Concatenation </a:t>
            </a:r>
            <a:r>
              <a:rPr lang="en-US" b="1" dirty="0" smtClean="0"/>
              <a:t>Operator</a:t>
            </a:r>
            <a:endParaRPr lang="en-US" dirty="0"/>
          </a:p>
        </p:txBody>
      </p:sp>
      <p:sp>
        <p:nvSpPr>
          <p:cNvPr id="3" name="Content Placeholder 2"/>
          <p:cNvSpPr>
            <a:spLocks noGrp="1"/>
          </p:cNvSpPr>
          <p:nvPr>
            <p:ph idx="1"/>
          </p:nvPr>
        </p:nvSpPr>
        <p:spPr>
          <a:xfrm>
            <a:off x="1295401" y="1921163"/>
            <a:ext cx="9601196" cy="3788450"/>
          </a:xfrm>
        </p:spPr>
        <p:txBody>
          <a:bodyPr/>
          <a:lstStyle/>
          <a:p>
            <a:r>
              <a:rPr lang="en-US" dirty="0"/>
              <a:t>To concatenate two string variables together, use the dot (.) operator −</a:t>
            </a:r>
          </a:p>
          <a:p>
            <a:pPr marL="0" indent="0">
              <a:buNone/>
            </a:pPr>
            <a:endParaRPr lang="en-US" dirty="0" smtClean="0"/>
          </a:p>
          <a:p>
            <a:pPr marL="0" indent="0">
              <a:buNone/>
            </a:pPr>
            <a:r>
              <a:rPr lang="en-US" b="1" dirty="0"/>
              <a:t>Using the </a:t>
            </a:r>
            <a:r>
              <a:rPr lang="en-US" b="1" dirty="0" err="1"/>
              <a:t>strlen</a:t>
            </a:r>
            <a:r>
              <a:rPr lang="en-US" b="1" dirty="0"/>
              <a:t>() </a:t>
            </a:r>
            <a:r>
              <a:rPr lang="en-US" b="1" dirty="0" smtClean="0"/>
              <a:t>function</a:t>
            </a:r>
          </a:p>
          <a:p>
            <a:pPr marL="0" indent="0">
              <a:buNone/>
            </a:pPr>
            <a:r>
              <a:rPr lang="en-US" dirty="0"/>
              <a:t>The </a:t>
            </a:r>
            <a:r>
              <a:rPr lang="en-US" dirty="0" err="1"/>
              <a:t>strlen</a:t>
            </a:r>
            <a:r>
              <a:rPr lang="en-US" dirty="0"/>
              <a:t>() function is used to find the length of a string.</a:t>
            </a:r>
          </a:p>
          <a:p>
            <a:pPr marL="0" indent="0">
              <a:buNone/>
            </a:pPr>
            <a:r>
              <a:rPr lang="en-US" b="1" dirty="0"/>
              <a:t>&lt;?</a:t>
            </a:r>
            <a:r>
              <a:rPr lang="en-US" b="1" dirty="0" err="1"/>
              <a:t>php</a:t>
            </a:r>
            <a:endParaRPr lang="en-US" b="1" dirty="0"/>
          </a:p>
          <a:p>
            <a:pPr marL="0" indent="0">
              <a:buNone/>
            </a:pPr>
            <a:r>
              <a:rPr lang="en-US" b="1" dirty="0"/>
              <a:t>   echo </a:t>
            </a:r>
            <a:r>
              <a:rPr lang="en-US" b="1" dirty="0" err="1"/>
              <a:t>strlen</a:t>
            </a:r>
            <a:r>
              <a:rPr lang="en-US" b="1" dirty="0"/>
              <a:t>("Hello world!");</a:t>
            </a:r>
          </a:p>
          <a:p>
            <a:pPr marL="0" indent="0">
              <a:buNone/>
            </a:pPr>
            <a:r>
              <a:rPr lang="en-US" b="1" dirty="0"/>
              <a:t>?&gt;</a:t>
            </a:r>
          </a:p>
          <a:p>
            <a:pPr marL="0" indent="0">
              <a:buNone/>
            </a:pPr>
            <a:endParaRPr lang="en-US" dirty="0"/>
          </a:p>
        </p:txBody>
      </p:sp>
    </p:spTree>
    <p:extLst>
      <p:ext uri="{BB962C8B-B14F-4D97-AF65-F5344CB8AC3E}">
        <p14:creationId xmlns:p14="http://schemas.microsoft.com/office/powerpoint/2010/main" val="22665102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60460"/>
            <a:ext cx="9601196" cy="698886"/>
          </a:xfrm>
        </p:spPr>
        <p:txBody>
          <a:bodyPr>
            <a:normAutofit fontScale="90000"/>
          </a:bodyPr>
          <a:lstStyle/>
          <a:p>
            <a:r>
              <a:rPr lang="en-US" b="1" dirty="0"/>
              <a:t>Using the </a:t>
            </a:r>
            <a:r>
              <a:rPr lang="en-US" b="1" dirty="0" err="1"/>
              <a:t>strpos</a:t>
            </a:r>
            <a:r>
              <a:rPr lang="en-US" b="1" dirty="0"/>
              <a:t>() </a:t>
            </a:r>
            <a:r>
              <a:rPr lang="en-US" b="1" dirty="0" smtClean="0"/>
              <a:t>function</a:t>
            </a:r>
            <a:endParaRPr lang="en-US" dirty="0"/>
          </a:p>
        </p:txBody>
      </p:sp>
      <p:sp>
        <p:nvSpPr>
          <p:cNvPr id="3" name="Content Placeholder 2"/>
          <p:cNvSpPr>
            <a:spLocks noGrp="1"/>
          </p:cNvSpPr>
          <p:nvPr>
            <p:ph idx="1"/>
          </p:nvPr>
        </p:nvSpPr>
        <p:spPr>
          <a:xfrm>
            <a:off x="1295401" y="1662545"/>
            <a:ext cx="9601196" cy="4213323"/>
          </a:xfrm>
        </p:spPr>
        <p:txBody>
          <a:bodyPr/>
          <a:lstStyle/>
          <a:p>
            <a:r>
              <a:rPr lang="en-US" dirty="0"/>
              <a:t>The </a:t>
            </a:r>
            <a:r>
              <a:rPr lang="en-US" dirty="0" err="1"/>
              <a:t>strpos</a:t>
            </a:r>
            <a:r>
              <a:rPr lang="en-US" dirty="0"/>
              <a:t>() function is used to search for a string or character within a </a:t>
            </a:r>
            <a:r>
              <a:rPr lang="en-US" dirty="0" smtClean="0"/>
              <a:t>string</a:t>
            </a:r>
          </a:p>
          <a:p>
            <a:r>
              <a:rPr lang="en-US" dirty="0"/>
              <a:t>If a match is found in the string, this function will return the position of the first match. If no match is found, it will return FALSE</a:t>
            </a:r>
            <a:r>
              <a:rPr lang="en-US" dirty="0" smtClean="0"/>
              <a:t>.</a:t>
            </a:r>
          </a:p>
          <a:p>
            <a:pPr marL="0" indent="0">
              <a:buNone/>
            </a:pPr>
            <a:r>
              <a:rPr lang="en-US" dirty="0"/>
              <a:t>&lt;?</a:t>
            </a:r>
            <a:r>
              <a:rPr lang="en-US" dirty="0" err="1"/>
              <a:t>php</a:t>
            </a:r>
            <a:endParaRPr lang="en-US" dirty="0"/>
          </a:p>
          <a:p>
            <a:pPr marL="0" indent="0">
              <a:buNone/>
            </a:pPr>
            <a:r>
              <a:rPr lang="en-US" dirty="0"/>
              <a:t>   echo </a:t>
            </a:r>
            <a:r>
              <a:rPr lang="en-US" dirty="0" err="1"/>
              <a:t>strpos</a:t>
            </a:r>
            <a:r>
              <a:rPr lang="en-US" dirty="0"/>
              <a:t>("Hello </a:t>
            </a:r>
            <a:r>
              <a:rPr lang="en-US" dirty="0" err="1"/>
              <a:t>world!","world</a:t>
            </a:r>
            <a:r>
              <a:rPr lang="en-US" dirty="0"/>
              <a:t>");</a:t>
            </a:r>
          </a:p>
          <a:p>
            <a:pPr marL="0" indent="0">
              <a:buNone/>
            </a:pPr>
            <a:r>
              <a:rPr lang="en-US" dirty="0"/>
              <a:t>?&gt;</a:t>
            </a:r>
          </a:p>
        </p:txBody>
      </p:sp>
    </p:spTree>
    <p:extLst>
      <p:ext uri="{BB962C8B-B14F-4D97-AF65-F5344CB8AC3E}">
        <p14:creationId xmlns:p14="http://schemas.microsoft.com/office/powerpoint/2010/main" val="15583404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Strings </a:t>
            </a:r>
            <a:endParaRPr lang="en-US" dirty="0"/>
          </a:p>
        </p:txBody>
      </p:sp>
      <p:sp>
        <p:nvSpPr>
          <p:cNvPr id="3" name="Content Placeholder 2"/>
          <p:cNvSpPr>
            <a:spLocks noGrp="1"/>
          </p:cNvSpPr>
          <p:nvPr>
            <p:ph idx="1"/>
          </p:nvPr>
        </p:nvSpPr>
        <p:spPr/>
        <p:txBody>
          <a:bodyPr/>
          <a:lstStyle/>
          <a:p>
            <a:r>
              <a:rPr lang="en-US" dirty="0"/>
              <a:t>trim — Strip whitespace (or other characters) from the beginning and end of a </a:t>
            </a:r>
            <a:r>
              <a:rPr lang="en-US" dirty="0" smtClean="0"/>
              <a:t>string</a:t>
            </a:r>
          </a:p>
          <a:p>
            <a:r>
              <a:rPr lang="en-US" dirty="0" smtClean="0"/>
              <a:t>explode() –splits the string </a:t>
            </a:r>
          </a:p>
          <a:p>
            <a:r>
              <a:rPr lang="en-US" dirty="0"/>
              <a:t>implode() </a:t>
            </a:r>
            <a:r>
              <a:rPr lang="en-US" dirty="0" smtClean="0"/>
              <a:t> -Join </a:t>
            </a:r>
            <a:r>
              <a:rPr lang="en-US" dirty="0"/>
              <a:t>array elements with a </a:t>
            </a:r>
            <a:r>
              <a:rPr lang="en-US" dirty="0" smtClean="0"/>
              <a:t>string</a:t>
            </a:r>
          </a:p>
          <a:p>
            <a:endParaRPr lang="en-US" dirty="0"/>
          </a:p>
          <a:p>
            <a:pPr marL="0" indent="0">
              <a:buNone/>
            </a:pPr>
            <a:r>
              <a:rPr lang="en-US" dirty="0" smtClean="0"/>
              <a:t>There are very many string </a:t>
            </a:r>
            <a:r>
              <a:rPr lang="en-US" dirty="0" err="1" smtClean="0"/>
              <a:t>functions..explore</a:t>
            </a:r>
            <a:r>
              <a:rPr lang="en-US" smtClean="0"/>
              <a:t> more.</a:t>
            </a:r>
            <a:endParaRPr lang="en-US" dirty="0"/>
          </a:p>
          <a:p>
            <a:endParaRPr lang="en-US" dirty="0"/>
          </a:p>
        </p:txBody>
      </p:sp>
    </p:spTree>
    <p:extLst>
      <p:ext uri="{BB962C8B-B14F-4D97-AF65-F5344CB8AC3E}">
        <p14:creationId xmlns:p14="http://schemas.microsoft.com/office/powerpoint/2010/main" val="408533697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638004"/>
            <a:ext cx="9601196" cy="689352"/>
          </a:xfrm>
        </p:spPr>
        <p:txBody>
          <a:bodyPr>
            <a:normAutofit fontScale="90000"/>
          </a:bodyPr>
          <a:lstStyle/>
          <a:p>
            <a:r>
              <a:rPr lang="en-US" b="1" dirty="0"/>
              <a:t>PHP - Files &amp; </a:t>
            </a:r>
            <a:r>
              <a:rPr lang="en-US" b="1" dirty="0" smtClean="0"/>
              <a:t>I/O</a:t>
            </a:r>
            <a:endParaRPr lang="en-US" dirty="0"/>
          </a:p>
        </p:txBody>
      </p:sp>
      <p:sp>
        <p:nvSpPr>
          <p:cNvPr id="3" name="Content Placeholder 2"/>
          <p:cNvSpPr>
            <a:spLocks noGrp="1"/>
          </p:cNvSpPr>
          <p:nvPr>
            <p:ph idx="1"/>
          </p:nvPr>
        </p:nvSpPr>
        <p:spPr>
          <a:xfrm>
            <a:off x="1295401" y="1622323"/>
            <a:ext cx="9601196" cy="4253545"/>
          </a:xfrm>
        </p:spPr>
        <p:txBody>
          <a:bodyPr/>
          <a:lstStyle/>
          <a:p>
            <a:r>
              <a:rPr lang="en-US" dirty="0" smtClean="0"/>
              <a:t> Reading data from a file and writing data to a file is an important component of every application.</a:t>
            </a:r>
          </a:p>
          <a:p>
            <a:r>
              <a:rPr lang="en-US" dirty="0" smtClean="0"/>
              <a:t>PHP provides functions that handle the following:</a:t>
            </a:r>
          </a:p>
          <a:p>
            <a:pPr>
              <a:buFont typeface="Wingdings" panose="05000000000000000000" pitchFamily="2" charset="2"/>
              <a:buChar char="ü"/>
            </a:pPr>
            <a:r>
              <a:rPr lang="en-US" dirty="0"/>
              <a:t>Opening a file</a:t>
            </a:r>
          </a:p>
          <a:p>
            <a:pPr>
              <a:buFont typeface="Wingdings" panose="05000000000000000000" pitchFamily="2" charset="2"/>
              <a:buChar char="ü"/>
            </a:pPr>
            <a:r>
              <a:rPr lang="en-US" dirty="0"/>
              <a:t>Reading a file</a:t>
            </a:r>
          </a:p>
          <a:p>
            <a:pPr>
              <a:buFont typeface="Wingdings" panose="05000000000000000000" pitchFamily="2" charset="2"/>
              <a:buChar char="ü"/>
            </a:pPr>
            <a:r>
              <a:rPr lang="en-US" dirty="0"/>
              <a:t>Writing a file</a:t>
            </a:r>
          </a:p>
          <a:p>
            <a:pPr>
              <a:buFont typeface="Wingdings" panose="05000000000000000000" pitchFamily="2" charset="2"/>
              <a:buChar char="ü"/>
            </a:pPr>
            <a:r>
              <a:rPr lang="en-US" dirty="0"/>
              <a:t>Closing a file</a:t>
            </a:r>
          </a:p>
          <a:p>
            <a:endParaRPr lang="en-US" dirty="0"/>
          </a:p>
        </p:txBody>
      </p:sp>
    </p:spTree>
    <p:extLst>
      <p:ext uri="{BB962C8B-B14F-4D97-AF65-F5344CB8AC3E}">
        <p14:creationId xmlns:p14="http://schemas.microsoft.com/office/powerpoint/2010/main" val="824753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3893" y="765823"/>
            <a:ext cx="9601196" cy="374720"/>
          </a:xfrm>
        </p:spPr>
        <p:txBody>
          <a:bodyPr>
            <a:noAutofit/>
          </a:bodyPr>
          <a:lstStyle/>
          <a:p>
            <a:r>
              <a:rPr lang="en-US" sz="2800" b="1" dirty="0"/>
              <a:t>Opening and Closing Files</a:t>
            </a:r>
            <a:br>
              <a:rPr lang="en-US" sz="2800" b="1" dirty="0"/>
            </a:br>
            <a:endParaRPr lang="en-US" sz="2800" dirty="0"/>
          </a:p>
        </p:txBody>
      </p:sp>
      <p:sp>
        <p:nvSpPr>
          <p:cNvPr id="3" name="Content Placeholder 2"/>
          <p:cNvSpPr>
            <a:spLocks noGrp="1"/>
          </p:cNvSpPr>
          <p:nvPr>
            <p:ph idx="1"/>
          </p:nvPr>
        </p:nvSpPr>
        <p:spPr>
          <a:xfrm>
            <a:off x="1295401" y="1140543"/>
            <a:ext cx="9601196" cy="4735325"/>
          </a:xfrm>
        </p:spPr>
        <p:txBody>
          <a:bodyPr>
            <a:normAutofit fontScale="85000" lnSpcReduction="10000"/>
          </a:bodyPr>
          <a:lstStyle/>
          <a:p>
            <a:r>
              <a:rPr lang="en-US" dirty="0"/>
              <a:t>The PHP </a:t>
            </a:r>
            <a:r>
              <a:rPr lang="en-US" b="1" dirty="0" err="1"/>
              <a:t>fopen</a:t>
            </a:r>
            <a:r>
              <a:rPr lang="en-US" b="1" dirty="0"/>
              <a:t>()</a:t>
            </a:r>
            <a:r>
              <a:rPr lang="en-US" dirty="0"/>
              <a:t> function is used to open a file. It requires two arguments stating first the file name and then mode in which to </a:t>
            </a:r>
            <a:r>
              <a:rPr lang="en-US" dirty="0" smtClean="0"/>
              <a:t>operate.</a:t>
            </a:r>
          </a:p>
          <a:p>
            <a:r>
              <a:rPr lang="en-US" b="1" dirty="0" smtClean="0"/>
              <a:t>File Modes</a:t>
            </a:r>
          </a:p>
          <a:p>
            <a:pPr>
              <a:buFont typeface="Wingdings" panose="05000000000000000000" pitchFamily="2" charset="2"/>
              <a:buChar char="ü"/>
            </a:pPr>
            <a:r>
              <a:rPr lang="en-US" b="1" dirty="0"/>
              <a:t> </a:t>
            </a:r>
            <a:r>
              <a:rPr lang="en-US" b="1" dirty="0" smtClean="0"/>
              <a:t>   r: </a:t>
            </a:r>
            <a:r>
              <a:rPr lang="en-US" dirty="0"/>
              <a:t>Opens the file for reading only</a:t>
            </a:r>
            <a:r>
              <a:rPr lang="en-US" dirty="0" smtClean="0"/>
              <a:t>. Places </a:t>
            </a:r>
            <a:r>
              <a:rPr lang="en-US" dirty="0"/>
              <a:t>the file pointer at the beginning of the file</a:t>
            </a:r>
            <a:r>
              <a:rPr lang="en-US" dirty="0" smtClean="0"/>
              <a:t>.</a:t>
            </a:r>
          </a:p>
          <a:p>
            <a:r>
              <a:rPr lang="en-US" b="1" dirty="0"/>
              <a:t>r</a:t>
            </a:r>
            <a:r>
              <a:rPr lang="en-US" b="1" dirty="0" smtClean="0"/>
              <a:t>+:  </a:t>
            </a:r>
            <a:r>
              <a:rPr lang="en-US" dirty="0"/>
              <a:t>Opens the file for reading and writing</a:t>
            </a:r>
            <a:r>
              <a:rPr lang="en-US" dirty="0" smtClean="0"/>
              <a:t>. Places </a:t>
            </a:r>
            <a:r>
              <a:rPr lang="en-US" dirty="0"/>
              <a:t>the file pointer at the beginning of the file</a:t>
            </a:r>
            <a:r>
              <a:rPr lang="en-US" dirty="0" smtClean="0"/>
              <a:t>.</a:t>
            </a:r>
          </a:p>
          <a:p>
            <a:r>
              <a:rPr lang="en-US" b="1" dirty="0" smtClean="0"/>
              <a:t>w: </a:t>
            </a:r>
            <a:r>
              <a:rPr lang="en-US" dirty="0"/>
              <a:t>Opens the file for writing only</a:t>
            </a:r>
            <a:r>
              <a:rPr lang="en-US" dirty="0" smtClean="0"/>
              <a:t>. Places </a:t>
            </a:r>
            <a:r>
              <a:rPr lang="en-US" dirty="0"/>
              <a:t>the file pointer at the beginning of the </a:t>
            </a:r>
            <a:r>
              <a:rPr lang="en-US" dirty="0" smtClean="0"/>
              <a:t>file and </a:t>
            </a:r>
            <a:r>
              <a:rPr lang="en-US" dirty="0"/>
              <a:t>truncates the file to zero length. If files does </a:t>
            </a:r>
            <a:r>
              <a:rPr lang="en-US" dirty="0" smtClean="0"/>
              <a:t>not exist </a:t>
            </a:r>
            <a:r>
              <a:rPr lang="en-US" dirty="0"/>
              <a:t>then it attempts to create a file</a:t>
            </a:r>
            <a:r>
              <a:rPr lang="en-US" dirty="0" smtClean="0"/>
              <a:t>.</a:t>
            </a:r>
          </a:p>
          <a:p>
            <a:r>
              <a:rPr lang="en-US" b="1" dirty="0"/>
              <a:t>w</a:t>
            </a:r>
            <a:r>
              <a:rPr lang="en-US" b="1" dirty="0" smtClean="0"/>
              <a:t>+: </a:t>
            </a:r>
            <a:r>
              <a:rPr lang="en-US" dirty="0"/>
              <a:t>Opens the file for reading and writing </a:t>
            </a:r>
            <a:r>
              <a:rPr lang="en-US" dirty="0" smtClean="0"/>
              <a:t>only</a:t>
            </a:r>
          </a:p>
          <a:p>
            <a:r>
              <a:rPr lang="en-US" b="1" dirty="0" smtClean="0"/>
              <a:t>a: </a:t>
            </a:r>
            <a:r>
              <a:rPr lang="en-US" dirty="0"/>
              <a:t>Opens the file for writing only</a:t>
            </a:r>
            <a:r>
              <a:rPr lang="en-US" dirty="0" smtClean="0"/>
              <a:t>. Places </a:t>
            </a:r>
            <a:r>
              <a:rPr lang="en-US" dirty="0"/>
              <a:t>the file pointer at the end of the file</a:t>
            </a:r>
            <a:r>
              <a:rPr lang="en-US" dirty="0" smtClean="0"/>
              <a:t>. If </a:t>
            </a:r>
            <a:r>
              <a:rPr lang="en-US" dirty="0"/>
              <a:t>files does not exist then it attempts to create a file</a:t>
            </a:r>
            <a:r>
              <a:rPr lang="en-US" dirty="0" smtClean="0"/>
              <a:t>.</a:t>
            </a:r>
          </a:p>
          <a:p>
            <a:r>
              <a:rPr lang="en-US" dirty="0"/>
              <a:t>a+: Opens the file for reading and writing only</a:t>
            </a:r>
            <a:r>
              <a:rPr lang="en-US" dirty="0" smtClean="0"/>
              <a:t>. Places </a:t>
            </a:r>
            <a:r>
              <a:rPr lang="en-US" dirty="0"/>
              <a:t>the file pointer at the end of the </a:t>
            </a:r>
            <a:r>
              <a:rPr lang="en-US" dirty="0" err="1" smtClean="0"/>
              <a:t>file.If</a:t>
            </a:r>
            <a:r>
              <a:rPr lang="en-US" dirty="0" smtClean="0"/>
              <a:t> </a:t>
            </a:r>
            <a:r>
              <a:rPr lang="en-US" dirty="0"/>
              <a:t>files does not exist then it attempts to create a file.</a:t>
            </a:r>
          </a:p>
          <a:p>
            <a:endParaRPr lang="en-US" dirty="0"/>
          </a:p>
          <a:p>
            <a:endParaRPr lang="en-US" dirty="0"/>
          </a:p>
          <a:p>
            <a:endParaRPr lang="en-US" dirty="0"/>
          </a:p>
          <a:p>
            <a:pPr>
              <a:buFont typeface="Wingdings" panose="05000000000000000000" pitchFamily="2" charset="2"/>
              <a:buChar char="ü"/>
            </a:pPr>
            <a:endParaRPr lang="en-US" dirty="0" smtClean="0"/>
          </a:p>
          <a:p>
            <a:endParaRPr lang="en-US" dirty="0"/>
          </a:p>
          <a:p>
            <a:pPr>
              <a:buFont typeface="Wingdings" panose="05000000000000000000" pitchFamily="2" charset="2"/>
              <a:buChar char="ü"/>
            </a:pPr>
            <a:endParaRPr lang="en-US" b="1" dirty="0"/>
          </a:p>
        </p:txBody>
      </p:sp>
    </p:spTree>
    <p:extLst>
      <p:ext uri="{BB962C8B-B14F-4D97-AF65-F5344CB8AC3E}">
        <p14:creationId xmlns:p14="http://schemas.microsoft.com/office/powerpoint/2010/main" val="236240331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Opening and Closing </a:t>
            </a:r>
            <a:r>
              <a:rPr lang="en-US" b="1" dirty="0" smtClean="0"/>
              <a:t>Files…</a:t>
            </a:r>
            <a:endParaRPr lang="en-US" dirty="0"/>
          </a:p>
        </p:txBody>
      </p:sp>
      <p:sp>
        <p:nvSpPr>
          <p:cNvPr id="3" name="Content Placeholder 2"/>
          <p:cNvSpPr>
            <a:spLocks noGrp="1"/>
          </p:cNvSpPr>
          <p:nvPr>
            <p:ph idx="1"/>
          </p:nvPr>
        </p:nvSpPr>
        <p:spPr/>
        <p:txBody>
          <a:bodyPr/>
          <a:lstStyle/>
          <a:p>
            <a:r>
              <a:rPr lang="en-US" dirty="0"/>
              <a:t>If an attempt to open a file fails then </a:t>
            </a:r>
            <a:r>
              <a:rPr lang="en-US" b="1" dirty="0" err="1"/>
              <a:t>fopen</a:t>
            </a:r>
            <a:r>
              <a:rPr lang="en-US" dirty="0"/>
              <a:t> returns a value of </a:t>
            </a:r>
            <a:r>
              <a:rPr lang="en-US" b="1" dirty="0"/>
              <a:t>false</a:t>
            </a:r>
            <a:r>
              <a:rPr lang="en-US" dirty="0"/>
              <a:t> otherwise it returns a </a:t>
            </a:r>
            <a:r>
              <a:rPr lang="en-US" b="1" dirty="0"/>
              <a:t>file pointer</a:t>
            </a:r>
            <a:r>
              <a:rPr lang="en-US" dirty="0"/>
              <a:t> which is used for further reading or writing to that file</a:t>
            </a:r>
            <a:r>
              <a:rPr lang="en-US" dirty="0" smtClean="0"/>
              <a:t>.</a:t>
            </a:r>
          </a:p>
          <a:p>
            <a:r>
              <a:rPr lang="en-US" dirty="0"/>
              <a:t>After making a changes to the opened file it is important to close it with the </a:t>
            </a:r>
            <a:r>
              <a:rPr lang="en-US" b="1" dirty="0" err="1"/>
              <a:t>fclose</a:t>
            </a:r>
            <a:r>
              <a:rPr lang="en-US" b="1" dirty="0"/>
              <a:t>()</a:t>
            </a:r>
            <a:r>
              <a:rPr lang="en-US" dirty="0"/>
              <a:t> function</a:t>
            </a:r>
            <a:r>
              <a:rPr lang="en-US" dirty="0" smtClean="0"/>
              <a:t>.</a:t>
            </a:r>
          </a:p>
          <a:p>
            <a:r>
              <a:rPr lang="en-US" dirty="0"/>
              <a:t>The </a:t>
            </a:r>
            <a:r>
              <a:rPr lang="en-US" b="1" dirty="0" err="1"/>
              <a:t>fclose</a:t>
            </a:r>
            <a:r>
              <a:rPr lang="en-US" b="1" dirty="0"/>
              <a:t>()</a:t>
            </a:r>
            <a:r>
              <a:rPr lang="en-US" dirty="0"/>
              <a:t> function requires a file pointer as its argument and then returns </a:t>
            </a:r>
            <a:r>
              <a:rPr lang="en-US" b="1" dirty="0"/>
              <a:t>true</a:t>
            </a:r>
            <a:r>
              <a:rPr lang="en-US" dirty="0"/>
              <a:t> when the closure succeeds or </a:t>
            </a:r>
            <a:r>
              <a:rPr lang="en-US" b="1" dirty="0"/>
              <a:t>false</a:t>
            </a:r>
            <a:r>
              <a:rPr lang="en-US" dirty="0"/>
              <a:t> if it fails.</a:t>
            </a:r>
          </a:p>
        </p:txBody>
      </p:sp>
    </p:spTree>
    <p:extLst>
      <p:ext uri="{BB962C8B-B14F-4D97-AF65-F5344CB8AC3E}">
        <p14:creationId xmlns:p14="http://schemas.microsoft.com/office/powerpoint/2010/main" val="29348216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706830"/>
            <a:ext cx="9601196" cy="620526"/>
          </a:xfrm>
        </p:spPr>
        <p:txBody>
          <a:bodyPr>
            <a:normAutofit fontScale="90000"/>
          </a:bodyPr>
          <a:lstStyle/>
          <a:p>
            <a:r>
              <a:rPr lang="en-US" b="1" dirty="0"/>
              <a:t>Reading a </a:t>
            </a:r>
            <a:r>
              <a:rPr lang="en-US" b="1" dirty="0" smtClean="0"/>
              <a:t>file</a:t>
            </a:r>
            <a:endParaRPr lang="en-US" dirty="0"/>
          </a:p>
        </p:txBody>
      </p:sp>
      <p:sp>
        <p:nvSpPr>
          <p:cNvPr id="3" name="Content Placeholder 2"/>
          <p:cNvSpPr>
            <a:spLocks noGrp="1"/>
          </p:cNvSpPr>
          <p:nvPr>
            <p:ph idx="1"/>
          </p:nvPr>
        </p:nvSpPr>
        <p:spPr>
          <a:xfrm>
            <a:off x="1295401" y="1612491"/>
            <a:ext cx="9601196" cy="4263378"/>
          </a:xfrm>
        </p:spPr>
        <p:txBody>
          <a:bodyPr/>
          <a:lstStyle/>
          <a:p>
            <a:r>
              <a:rPr lang="en-US" dirty="0"/>
              <a:t>Once a file is opened using </a:t>
            </a:r>
            <a:r>
              <a:rPr lang="en-US" b="1" dirty="0" err="1"/>
              <a:t>fopen</a:t>
            </a:r>
            <a:r>
              <a:rPr lang="en-US" b="1" dirty="0"/>
              <a:t>()</a:t>
            </a:r>
            <a:r>
              <a:rPr lang="en-US" dirty="0"/>
              <a:t> function it can be read with a function called </a:t>
            </a:r>
            <a:r>
              <a:rPr lang="en-US" b="1" dirty="0" err="1"/>
              <a:t>fread</a:t>
            </a:r>
            <a:r>
              <a:rPr lang="en-US" b="1" dirty="0" smtClean="0"/>
              <a:t>()</a:t>
            </a:r>
            <a:r>
              <a:rPr lang="en-US" dirty="0" smtClean="0"/>
              <a:t>.</a:t>
            </a:r>
          </a:p>
          <a:p>
            <a:r>
              <a:rPr lang="en-US" dirty="0"/>
              <a:t>This function requires two arguments. These must be the file pointer and the length of the file expressed in </a:t>
            </a:r>
            <a:r>
              <a:rPr lang="en-US" dirty="0" smtClean="0"/>
              <a:t>bytes</a:t>
            </a:r>
          </a:p>
          <a:p>
            <a:endParaRPr lang="en-US" dirty="0"/>
          </a:p>
          <a:p>
            <a:r>
              <a:rPr lang="en-US" dirty="0" smtClean="0"/>
              <a:t>The </a:t>
            </a:r>
            <a:r>
              <a:rPr lang="en-US" dirty="0"/>
              <a:t>files length can be found using the </a:t>
            </a:r>
            <a:r>
              <a:rPr lang="en-US" b="1" dirty="0" err="1"/>
              <a:t>filesize</a:t>
            </a:r>
            <a:r>
              <a:rPr lang="en-US" b="1" dirty="0"/>
              <a:t>()</a:t>
            </a:r>
            <a:r>
              <a:rPr lang="en-US" dirty="0"/>
              <a:t> function which takes the file name as its argument and returns the size of the file expressed in bytes</a:t>
            </a:r>
            <a:r>
              <a:rPr lang="en-US" dirty="0" smtClean="0"/>
              <a:t>.</a:t>
            </a:r>
          </a:p>
          <a:p>
            <a:endParaRPr lang="en-US" dirty="0" smtClean="0"/>
          </a:p>
          <a:p>
            <a:endParaRPr lang="en-US" dirty="0"/>
          </a:p>
        </p:txBody>
      </p:sp>
    </p:spTree>
    <p:extLst>
      <p:ext uri="{BB962C8B-B14F-4D97-AF65-F5344CB8AC3E}">
        <p14:creationId xmlns:p14="http://schemas.microsoft.com/office/powerpoint/2010/main" val="374254007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4834</TotalTime>
  <Words>1772</Words>
  <Application>Microsoft Office PowerPoint</Application>
  <PresentationFormat>Widescreen</PresentationFormat>
  <Paragraphs>175</Paragraphs>
  <Slides>29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Garamond</vt:lpstr>
      <vt:lpstr>Wingdings</vt:lpstr>
      <vt:lpstr>Organic</vt:lpstr>
      <vt:lpstr>PHP - Strings</vt:lpstr>
      <vt:lpstr>PHP - Strings</vt:lpstr>
      <vt:lpstr>String Concatenation Operator</vt:lpstr>
      <vt:lpstr>Using the strpos() function</vt:lpstr>
      <vt:lpstr>Strings </vt:lpstr>
      <vt:lpstr>PHP - Files &amp; I/O</vt:lpstr>
      <vt:lpstr>Opening and Closing Files </vt:lpstr>
      <vt:lpstr>Opening and Closing Files…</vt:lpstr>
      <vt:lpstr>Reading a file</vt:lpstr>
      <vt:lpstr>Summary steps required to read a file with PHP</vt:lpstr>
      <vt:lpstr>PowerPoint Presentation</vt:lpstr>
      <vt:lpstr>Writing a file</vt:lpstr>
      <vt:lpstr>PowerPoint Presentation</vt:lpstr>
      <vt:lpstr>PHP - Cookies</vt:lpstr>
      <vt:lpstr>Setcookie( ) arguments </vt:lpstr>
      <vt:lpstr>PowerPoint Presentation</vt:lpstr>
      <vt:lpstr>PHP Regular Expressions</vt:lpstr>
      <vt:lpstr>Regular Expression Functions</vt:lpstr>
      <vt:lpstr>Using preg_match()</vt:lpstr>
      <vt:lpstr>Using preg_match_all()</vt:lpstr>
      <vt:lpstr>Using preg_replace() </vt:lpstr>
      <vt:lpstr>Regular Expression Modifiers </vt:lpstr>
      <vt:lpstr>Regular Expression Patterns</vt:lpstr>
      <vt:lpstr>Metacharacters </vt:lpstr>
      <vt:lpstr>Quantifiers</vt:lpstr>
      <vt:lpstr>Grouping</vt:lpstr>
      <vt:lpstr>Password regex PHP</vt:lpstr>
      <vt:lpstr>email regex PHP</vt:lpstr>
      <vt:lpstr>PHP Form Handling </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PHP</dc:title>
  <dc:creator>nkimbugwe</dc:creator>
  <cp:lastModifiedBy>nkimbugwe</cp:lastModifiedBy>
  <cp:revision>183</cp:revision>
  <dcterms:created xsi:type="dcterms:W3CDTF">2023-02-27T13:50:57Z</dcterms:created>
  <dcterms:modified xsi:type="dcterms:W3CDTF">2023-03-21T03:40:24Z</dcterms:modified>
</cp:coreProperties>
</file>