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237601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94588"/>
  </p:normalViewPr>
  <p:slideViewPr>
    <p:cSldViewPr snapToGrid="0" snapToObjects="1">
      <p:cViewPr>
        <p:scale>
          <a:sx n="102" d="100"/>
          <a:sy n="102" d="100"/>
        </p:scale>
        <p:origin x="88" y="-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9C904-7C72-244E-80DD-67B22DB4CB13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E637B-63EA-3A48-97C7-C823A4938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01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E637B-63EA-3A48-97C7-C823A493892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85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17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79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71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33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7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96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4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32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44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68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73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21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B0FAE8-383B-944E-83A9-DC069EC775B1}"/>
              </a:ext>
            </a:extLst>
          </p:cNvPr>
          <p:cNvSpPr txBox="1"/>
          <p:nvPr/>
        </p:nvSpPr>
        <p:spPr>
          <a:xfrm>
            <a:off x="2305311" y="1280526"/>
            <a:ext cx="1354011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u="sng" dirty="0"/>
              <a:t>Natural Language:</a:t>
            </a:r>
            <a:r>
              <a:rPr kumimoji="1" lang="en-US" altLang="zh-CN" dirty="0"/>
              <a:t> 		</a:t>
            </a:r>
            <a:r>
              <a:rPr kumimoji="1" lang="en-US" altLang="zh-CN" dirty="0">
                <a:latin typeface="Chalkboard" panose="03050602040202020205" pitchFamily="66" charset="0"/>
              </a:rPr>
              <a:t>Find a movie about love or a movie starred by the actor who has won the Oscar but not the golden globe.</a:t>
            </a:r>
            <a:endParaRPr kumimoji="1" lang="zh-CN" altLang="en-US" dirty="0">
              <a:latin typeface="Chalkboard" panose="03050602040202020205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B05416-19A8-8542-AC6F-7C527D165A37}"/>
                  </a:ext>
                </a:extLst>
              </p:cNvPr>
              <p:cNvSpPr txBox="1"/>
              <p:nvPr/>
            </p:nvSpPr>
            <p:spPr>
              <a:xfrm>
                <a:off x="2305310" y="1766170"/>
                <a:ext cx="1354011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zh-CN" u="sng" dirty="0"/>
                  <a:t>Logical Formula: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		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IsAbout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 Love)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[HasActor(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)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Won(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 Oscar)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Won(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 Golden globe)]</a:t>
                </a:r>
                <a:endParaRPr kumimoji="1" lang="zh-CN" altLang="en-US" dirty="0">
                  <a:latin typeface="Chalkboard" panose="03050602040202020205" pitchFamily="66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B05416-19A8-8542-AC6F-7C527D165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10" y="1766170"/>
                <a:ext cx="13540113" cy="369332"/>
              </a:xfrm>
              <a:prstGeom prst="rect">
                <a:avLst/>
              </a:prstGeom>
              <a:blipFill>
                <a:blip r:embed="rId2"/>
                <a:stretch>
                  <a:fillRect l="-375" t="-10000" b="-233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9AEDC1-478A-4249-A5D3-6FD911EE7F65}"/>
                  </a:ext>
                </a:extLst>
              </p:cNvPr>
              <p:cNvSpPr txBox="1"/>
              <p:nvPr/>
            </p:nvSpPr>
            <p:spPr>
              <a:xfrm>
                <a:off x="2305311" y="2251814"/>
                <a:ext cx="1354011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zh-CN" u="sng" dirty="0"/>
                  <a:t>Set Operations:</a:t>
                </a:r>
                <a:r>
                  <a:rPr kumimoji="1" lang="en-US" altLang="zh-CN" dirty="0"/>
                  <a:t> 		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MovieHasActor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ActorWon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(Oscar)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</a:t>
                </a:r>
                <a:r>
                  <a:rPr kumimoji="1" lang="en-US" altLang="zh-CN" u="sng" dirty="0">
                    <a:latin typeface="Chalkboard" panose="03050602040202020205" pitchFamily="66" charset="0"/>
                  </a:rPr>
                  <a:t>Not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ActorWon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(Golden globe)))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MoveIsAbout(Love)</a:t>
                </a:r>
                <a:endParaRPr kumimoji="1" lang="zh-CN" altLang="en-US" dirty="0">
                  <a:latin typeface="Chalkboard" panose="03050602040202020205" pitchFamily="66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9AEDC1-478A-4249-A5D3-6FD911EE7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11" y="2251814"/>
                <a:ext cx="13540112" cy="369332"/>
              </a:xfrm>
              <a:prstGeom prst="rect">
                <a:avLst/>
              </a:prstGeom>
              <a:blipFill>
                <a:blip r:embed="rId3"/>
                <a:stretch>
                  <a:fillRect l="-375" t="-6667" b="-2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21A5EC8-21FC-014D-894D-011942B08AE4}"/>
              </a:ext>
            </a:extLst>
          </p:cNvPr>
          <p:cNvSpPr txBox="1"/>
          <p:nvPr/>
        </p:nvSpPr>
        <p:spPr>
          <a:xfrm>
            <a:off x="2305311" y="2671540"/>
            <a:ext cx="95327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u="sng" dirty="0" err="1"/>
              <a:t>OpsTree</a:t>
            </a:r>
            <a:endParaRPr kumimoji="1" lang="zh-CN" altLang="en-US" u="sng" dirty="0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4AD3412-20C3-CF42-8702-D9BE69257E33}"/>
              </a:ext>
            </a:extLst>
          </p:cNvPr>
          <p:cNvGrpSpPr/>
          <p:nvPr/>
        </p:nvGrpSpPr>
        <p:grpSpPr>
          <a:xfrm>
            <a:off x="3505117" y="2645028"/>
            <a:ext cx="8765236" cy="2112535"/>
            <a:chOff x="3527661" y="2922124"/>
            <a:chExt cx="8765236" cy="211253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2BF91B4-195F-6049-9602-02C3B5B9389E}"/>
                </a:ext>
              </a:extLst>
            </p:cNvPr>
            <p:cNvSpPr/>
            <p:nvPr/>
          </p:nvSpPr>
          <p:spPr>
            <a:xfrm>
              <a:off x="4572000" y="3370929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3CEFEE-5879-3340-9982-BEC6F85F51BF}"/>
                </a:ext>
              </a:extLst>
            </p:cNvPr>
            <p:cNvSpPr txBox="1"/>
            <p:nvPr/>
          </p:nvSpPr>
          <p:spPr>
            <a:xfrm>
              <a:off x="3603161" y="3368362"/>
              <a:ext cx="71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Oscar</a:t>
              </a:r>
              <a:endParaRPr kumimoji="1"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2A17B52-4EF8-C245-816D-F1EB4BCE46B6}"/>
                </a:ext>
              </a:extLst>
            </p:cNvPr>
            <p:cNvSpPr/>
            <p:nvPr/>
          </p:nvSpPr>
          <p:spPr>
            <a:xfrm>
              <a:off x="4572000" y="4201709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5001CBA-8730-A045-9397-7A9CCCF6E20B}"/>
                </a:ext>
              </a:extLst>
            </p:cNvPr>
            <p:cNvSpPr txBox="1"/>
            <p:nvPr/>
          </p:nvSpPr>
          <p:spPr>
            <a:xfrm>
              <a:off x="3527661" y="4018996"/>
              <a:ext cx="8643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Golden</a:t>
              </a:r>
            </a:p>
            <a:p>
              <a:r>
                <a:rPr kumimoji="1" lang="en-US" altLang="zh-CN" dirty="0"/>
                <a:t>Globe</a:t>
              </a:r>
              <a:endParaRPr kumimoji="1" lang="zh-CN" altLang="en-US" dirty="0"/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E6E3B0F0-FDE4-654A-8804-BBA8AC890F48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4932000" y="3548362"/>
              <a:ext cx="1051780" cy="25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9338294A-201E-BA46-8A63-3010A34C829A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932000" y="4381709"/>
              <a:ext cx="8150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222D64B5-9B29-A44A-927C-24B211CBF4EB}"/>
                </a:ext>
              </a:extLst>
            </p:cNvPr>
            <p:cNvGrpSpPr/>
            <p:nvPr/>
          </p:nvGrpSpPr>
          <p:grpSpPr>
            <a:xfrm>
              <a:off x="5361415" y="4201709"/>
              <a:ext cx="1131335" cy="832950"/>
              <a:chOff x="5992166" y="4325542"/>
              <a:chExt cx="1131335" cy="832950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F7AC7A2-B270-5E43-9FBB-B2D01B6525C4}"/>
                  </a:ext>
                </a:extLst>
              </p:cNvPr>
              <p:cNvSpPr/>
              <p:nvPr/>
            </p:nvSpPr>
            <p:spPr>
              <a:xfrm>
                <a:off x="6377833" y="4325542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B0B5BA7-B2E7-3243-B565-17AAA22003DD}"/>
                  </a:ext>
                </a:extLst>
              </p:cNvPr>
              <p:cNvSpPr txBox="1"/>
              <p:nvPr/>
            </p:nvSpPr>
            <p:spPr>
              <a:xfrm>
                <a:off x="5992166" y="4789160"/>
                <a:ext cx="1131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ActorWon</a:t>
                </a:r>
                <a:endParaRPr kumimoji="1" lang="zh-CN" altLang="en-US" dirty="0"/>
              </a:p>
            </p:txBody>
          </p:sp>
        </p:grp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1846D897-FE89-9240-87B7-44C9A8C29369}"/>
                </a:ext>
              </a:extLst>
            </p:cNvPr>
            <p:cNvCxnSpPr>
              <a:cxnSpLocks/>
              <a:stCxn id="12" idx="6"/>
              <a:endCxn id="19" idx="2"/>
            </p:cNvCxnSpPr>
            <p:nvPr/>
          </p:nvCxnSpPr>
          <p:spPr>
            <a:xfrm>
              <a:off x="6107082" y="4381709"/>
              <a:ext cx="11530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D5DE2284-EA3D-7745-A4CB-0648972736F3}"/>
                </a:ext>
              </a:extLst>
            </p:cNvPr>
            <p:cNvGrpSpPr/>
            <p:nvPr/>
          </p:nvGrpSpPr>
          <p:grpSpPr>
            <a:xfrm>
              <a:off x="6922165" y="4201709"/>
              <a:ext cx="1035861" cy="832950"/>
              <a:chOff x="7645137" y="4325542"/>
              <a:chExt cx="1035861" cy="83295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7C0C030-901A-CB4E-BBEC-807DC3F3B456}"/>
                  </a:ext>
                </a:extLst>
              </p:cNvPr>
              <p:cNvSpPr/>
              <p:nvPr/>
            </p:nvSpPr>
            <p:spPr>
              <a:xfrm>
                <a:off x="7983067" y="4325542"/>
                <a:ext cx="360000" cy="360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F80FA24-2883-314D-9E73-64708FD56E5D}"/>
                  </a:ext>
                </a:extLst>
              </p:cNvPr>
              <p:cNvSpPr txBox="1"/>
              <p:nvPr/>
            </p:nvSpPr>
            <p:spPr>
              <a:xfrm>
                <a:off x="7645137" y="4789160"/>
                <a:ext cx="1035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Negation</a:t>
                </a:r>
                <a:endParaRPr kumimoji="1" lang="zh-CN" altLang="en-US" dirty="0"/>
              </a:p>
            </p:txBody>
          </p:sp>
        </p:grp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2DA847A7-42FD-5B4B-AE7E-25074E04D14F}"/>
                </a:ext>
              </a:extLst>
            </p:cNvPr>
            <p:cNvCxnSpPr>
              <a:cxnSpLocks/>
              <a:stCxn id="11" idx="6"/>
              <a:endCxn id="28" idx="2"/>
            </p:cNvCxnSpPr>
            <p:nvPr/>
          </p:nvCxnSpPr>
          <p:spPr>
            <a:xfrm>
              <a:off x="6343780" y="3548362"/>
              <a:ext cx="1524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1AD668D-591F-1842-A064-80DEAF42E933}"/>
                </a:ext>
              </a:extLst>
            </p:cNvPr>
            <p:cNvCxnSpPr>
              <a:cxnSpLocks/>
              <a:stCxn id="19" idx="7"/>
              <a:endCxn id="28" idx="3"/>
            </p:cNvCxnSpPr>
            <p:nvPr/>
          </p:nvCxnSpPr>
          <p:spPr>
            <a:xfrm flipV="1">
              <a:off x="7567374" y="3675641"/>
              <a:ext cx="353202" cy="5787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7586876B-85D3-894D-80F4-88C308CE7AE7}"/>
                </a:ext>
              </a:extLst>
            </p:cNvPr>
            <p:cNvGrpSpPr/>
            <p:nvPr/>
          </p:nvGrpSpPr>
          <p:grpSpPr>
            <a:xfrm>
              <a:off x="7395561" y="2922124"/>
              <a:ext cx="1304588" cy="806238"/>
              <a:chOff x="7925312" y="3045957"/>
              <a:chExt cx="1304588" cy="806238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87BF3E9-42AA-D045-B3AC-C2EE9F231DD4}"/>
                  </a:ext>
                </a:extLst>
              </p:cNvPr>
              <p:cNvSpPr/>
              <p:nvPr/>
            </p:nvSpPr>
            <p:spPr>
              <a:xfrm>
                <a:off x="8397606" y="3492195"/>
                <a:ext cx="360000" cy="360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EBD031A-AF6D-6E44-87A4-BD31C3F996BA}"/>
                  </a:ext>
                </a:extLst>
              </p:cNvPr>
              <p:cNvSpPr txBox="1"/>
              <p:nvPr/>
            </p:nvSpPr>
            <p:spPr>
              <a:xfrm>
                <a:off x="7925312" y="3045957"/>
                <a:ext cx="1304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Intersection</a:t>
                </a:r>
                <a:endParaRPr kumimoji="1" lang="zh-CN" altLang="en-US" dirty="0"/>
              </a:p>
            </p:txBody>
          </p:sp>
        </p:grp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E582F620-0BAA-AA4F-A594-EC52EC8F3D84}"/>
                </a:ext>
              </a:extLst>
            </p:cNvPr>
            <p:cNvCxnSpPr>
              <a:cxnSpLocks/>
              <a:stCxn id="28" idx="6"/>
              <a:endCxn id="35" idx="2"/>
            </p:cNvCxnSpPr>
            <p:nvPr/>
          </p:nvCxnSpPr>
          <p:spPr>
            <a:xfrm>
              <a:off x="8227855" y="3548362"/>
              <a:ext cx="17720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F0735044-5C3B-2B40-9A28-C5ADB0DBED28}"/>
                </a:ext>
              </a:extLst>
            </p:cNvPr>
            <p:cNvGrpSpPr/>
            <p:nvPr/>
          </p:nvGrpSpPr>
          <p:grpSpPr>
            <a:xfrm>
              <a:off x="9366262" y="2922124"/>
              <a:ext cx="1627305" cy="806238"/>
              <a:chOff x="9474970" y="3045957"/>
              <a:chExt cx="1627305" cy="80623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ECC21553-0AC5-734C-918B-D892B7D2257F}"/>
                  </a:ext>
                </a:extLst>
              </p:cNvPr>
              <p:cNvSpPr/>
              <p:nvPr/>
            </p:nvSpPr>
            <p:spPr>
              <a:xfrm>
                <a:off x="10108622" y="3492195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B61E87B-CE88-A14D-9E2E-C0D4279882EA}"/>
                  </a:ext>
                </a:extLst>
              </p:cNvPr>
              <p:cNvSpPr txBox="1"/>
              <p:nvPr/>
            </p:nvSpPr>
            <p:spPr>
              <a:xfrm>
                <a:off x="9474970" y="3045957"/>
                <a:ext cx="162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MovieHasActor</a:t>
                </a:r>
                <a:endParaRPr kumimoji="1" lang="zh-CN" altLang="en-US" dirty="0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381EBD19-9A7E-E541-AC7D-0E66810FEE8A}"/>
                </a:ext>
              </a:extLst>
            </p:cNvPr>
            <p:cNvGrpSpPr/>
            <p:nvPr/>
          </p:nvGrpSpPr>
          <p:grpSpPr>
            <a:xfrm>
              <a:off x="8387441" y="4201709"/>
              <a:ext cx="620619" cy="832950"/>
              <a:chOff x="8854351" y="4325542"/>
              <a:chExt cx="620619" cy="83295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0528911-1107-E946-871E-055AA73069B1}"/>
                  </a:ext>
                </a:extLst>
              </p:cNvPr>
              <p:cNvSpPr/>
              <p:nvPr/>
            </p:nvSpPr>
            <p:spPr>
              <a:xfrm>
                <a:off x="8984660" y="4325542"/>
                <a:ext cx="360000" cy="360000"/>
              </a:xfrm>
              <a:prstGeom prst="ellips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99E29A5-562B-1047-814F-103CC8F315B9}"/>
                  </a:ext>
                </a:extLst>
              </p:cNvPr>
              <p:cNvSpPr txBox="1"/>
              <p:nvPr/>
            </p:nvSpPr>
            <p:spPr>
              <a:xfrm>
                <a:off x="8854351" y="4789160"/>
                <a:ext cx="62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Love</a:t>
                </a:r>
                <a:endParaRPr kumimoji="1" lang="zh-CN" altLang="en-US" dirty="0"/>
              </a:p>
            </p:txBody>
          </p:sp>
        </p:grp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F44CA9DA-E228-8E4E-B199-79AFB3B8110E}"/>
                </a:ext>
              </a:extLst>
            </p:cNvPr>
            <p:cNvCxnSpPr>
              <a:cxnSpLocks/>
              <a:stCxn id="29" idx="6"/>
              <a:endCxn id="52" idx="2"/>
            </p:cNvCxnSpPr>
            <p:nvPr/>
          </p:nvCxnSpPr>
          <p:spPr>
            <a:xfrm>
              <a:off x="8877750" y="4381709"/>
              <a:ext cx="11287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59E7B1C-D736-5644-B722-EA23C3C53CE9}"/>
                </a:ext>
              </a:extLst>
            </p:cNvPr>
            <p:cNvGrpSpPr/>
            <p:nvPr/>
          </p:nvGrpSpPr>
          <p:grpSpPr>
            <a:xfrm>
              <a:off x="9437475" y="4201709"/>
              <a:ext cx="1498102" cy="832950"/>
              <a:chOff x="10146196" y="4325542"/>
              <a:chExt cx="1498102" cy="832950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05996509-2646-6646-863F-3E0B703EF089}"/>
                  </a:ext>
                </a:extLst>
              </p:cNvPr>
              <p:cNvSpPr/>
              <p:nvPr/>
            </p:nvSpPr>
            <p:spPr>
              <a:xfrm>
                <a:off x="10715247" y="4325542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A70851A-A06D-4643-9E5F-6B6CB611BA7E}"/>
                  </a:ext>
                </a:extLst>
              </p:cNvPr>
              <p:cNvSpPr txBox="1"/>
              <p:nvPr/>
            </p:nvSpPr>
            <p:spPr>
              <a:xfrm>
                <a:off x="10146196" y="4789160"/>
                <a:ext cx="149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MovieIsAbout</a:t>
                </a:r>
                <a:endParaRPr kumimoji="1" lang="zh-CN" altLang="en-US" dirty="0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83C70C7-0151-DA41-8007-D68CA7C4CCD1}"/>
                </a:ext>
              </a:extLst>
            </p:cNvPr>
            <p:cNvGrpSpPr/>
            <p:nvPr/>
          </p:nvGrpSpPr>
          <p:grpSpPr>
            <a:xfrm>
              <a:off x="11542371" y="3325243"/>
              <a:ext cx="750526" cy="806238"/>
              <a:chOff x="11622101" y="3045957"/>
              <a:chExt cx="750526" cy="806238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2C991E04-E4D1-6A47-897C-CFCF8C249EC8}"/>
                  </a:ext>
                </a:extLst>
              </p:cNvPr>
              <p:cNvSpPr/>
              <p:nvPr/>
            </p:nvSpPr>
            <p:spPr>
              <a:xfrm>
                <a:off x="11817364" y="3492195"/>
                <a:ext cx="360000" cy="360000"/>
              </a:xfrm>
              <a:prstGeom prst="ellips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C7A4FBA-519B-AB4C-B31D-7FB90E8EF8B3}"/>
                  </a:ext>
                </a:extLst>
              </p:cNvPr>
              <p:cNvSpPr txBox="1"/>
              <p:nvPr/>
            </p:nvSpPr>
            <p:spPr>
              <a:xfrm>
                <a:off x="11622101" y="3045957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Union</a:t>
                </a:r>
                <a:endParaRPr kumimoji="1" lang="zh-CN" altLang="en-US" dirty="0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17B0871-2841-0C46-BEB9-982C29E46DBE}"/>
                </a:ext>
              </a:extLst>
            </p:cNvPr>
            <p:cNvGrpSpPr/>
            <p:nvPr/>
          </p:nvGrpSpPr>
          <p:grpSpPr>
            <a:xfrm>
              <a:off x="5598113" y="2922124"/>
              <a:ext cx="1131335" cy="806238"/>
              <a:chOff x="5992166" y="3045957"/>
              <a:chExt cx="1131335" cy="806238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3F24D3A-F5E1-E344-BFCA-144FE1609DC4}"/>
                  </a:ext>
                </a:extLst>
              </p:cNvPr>
              <p:cNvSpPr/>
              <p:nvPr/>
            </p:nvSpPr>
            <p:spPr>
              <a:xfrm>
                <a:off x="6377833" y="3492195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332D9A5-9F2B-0E47-97A9-C4D889E23508}"/>
                  </a:ext>
                </a:extLst>
              </p:cNvPr>
              <p:cNvSpPr txBox="1"/>
              <p:nvPr/>
            </p:nvSpPr>
            <p:spPr>
              <a:xfrm>
                <a:off x="5992166" y="3045957"/>
                <a:ext cx="1131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ActorWon</a:t>
                </a:r>
                <a:endParaRPr kumimoji="1" lang="zh-CN" altLang="en-US" dirty="0"/>
              </a:p>
            </p:txBody>
          </p:sp>
        </p:grp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E8BE870C-2390-414C-806B-394351304DCB}"/>
                </a:ext>
              </a:extLst>
            </p:cNvPr>
            <p:cNvCxnSpPr>
              <a:stCxn id="35" idx="6"/>
              <a:endCxn id="70" idx="2"/>
            </p:cNvCxnSpPr>
            <p:nvPr/>
          </p:nvCxnSpPr>
          <p:spPr>
            <a:xfrm>
              <a:off x="10359914" y="3548362"/>
              <a:ext cx="1377720" cy="4031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8E7141B1-C6B1-E64A-8744-89067CF50858}"/>
                </a:ext>
              </a:extLst>
            </p:cNvPr>
            <p:cNvCxnSpPr>
              <a:cxnSpLocks/>
              <a:stCxn id="52" idx="6"/>
              <a:endCxn id="70" idx="2"/>
            </p:cNvCxnSpPr>
            <p:nvPr/>
          </p:nvCxnSpPr>
          <p:spPr>
            <a:xfrm flipV="1">
              <a:off x="10366526" y="3951481"/>
              <a:ext cx="1371108" cy="4302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8CDBC156-3404-D54A-82A6-F9D6AA1E1BAF}"/>
              </a:ext>
            </a:extLst>
          </p:cNvPr>
          <p:cNvSpPr txBox="1"/>
          <p:nvPr/>
        </p:nvSpPr>
        <p:spPr>
          <a:xfrm>
            <a:off x="2382131" y="4799128"/>
            <a:ext cx="13463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u="sng" dirty="0"/>
              <a:t>Query Type (LISP-like)</a:t>
            </a:r>
            <a:r>
              <a:rPr kumimoji="1" lang="en-US" altLang="zh-CN" dirty="0"/>
              <a:t>: 	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(u,(p,(e)),(p,(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,(p,(e)),(n,(p,(e))))))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759C6F1-E14E-A04F-BCC3-C064E4AB0164}"/>
              </a:ext>
            </a:extLst>
          </p:cNvPr>
          <p:cNvSpPr/>
          <p:nvPr/>
        </p:nvSpPr>
        <p:spPr>
          <a:xfrm>
            <a:off x="13092810" y="3494385"/>
            <a:ext cx="360000" cy="36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689A4D21-1FF9-6C49-8119-67846838A718}"/>
              </a:ext>
            </a:extLst>
          </p:cNvPr>
          <p:cNvSpPr/>
          <p:nvPr/>
        </p:nvSpPr>
        <p:spPr>
          <a:xfrm>
            <a:off x="13571076" y="3494385"/>
            <a:ext cx="360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CD55431-E518-4344-AE04-9FB4F9625347}"/>
              </a:ext>
            </a:extLst>
          </p:cNvPr>
          <p:cNvSpPr/>
          <p:nvPr/>
        </p:nvSpPr>
        <p:spPr>
          <a:xfrm>
            <a:off x="14049342" y="3494385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88E1AA0-C80F-7B46-B228-908A5753DF65}"/>
              </a:ext>
            </a:extLst>
          </p:cNvPr>
          <p:cNvSpPr/>
          <p:nvPr/>
        </p:nvSpPr>
        <p:spPr>
          <a:xfrm>
            <a:off x="15005874" y="3494385"/>
            <a:ext cx="360000" cy="36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F1412CC7-79D7-0F49-A1D4-13A5A5A5A492}"/>
              </a:ext>
            </a:extLst>
          </p:cNvPr>
          <p:cNvSpPr/>
          <p:nvPr/>
        </p:nvSpPr>
        <p:spPr>
          <a:xfrm>
            <a:off x="14527608" y="349438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C75F75F-E2FD-3A41-B7F9-657760EF0C40}"/>
              </a:ext>
            </a:extLst>
          </p:cNvPr>
          <p:cNvSpPr txBox="1"/>
          <p:nvPr/>
        </p:nvSpPr>
        <p:spPr>
          <a:xfrm>
            <a:off x="13571076" y="2901934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7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圆角矩形 148">
            <a:extLst>
              <a:ext uri="{FF2B5EF4-FFF2-40B4-BE49-F238E27FC236}">
                <a16:creationId xmlns:a16="http://schemas.microsoft.com/office/drawing/2014/main" id="{04FCF5C2-2B40-0C42-B82E-DC25E207A88A}"/>
              </a:ext>
            </a:extLst>
          </p:cNvPr>
          <p:cNvSpPr/>
          <p:nvPr/>
        </p:nvSpPr>
        <p:spPr>
          <a:xfrm>
            <a:off x="7383165" y="7468667"/>
            <a:ext cx="3343082" cy="1569660"/>
          </a:xfrm>
          <a:prstGeom prst="roundRect">
            <a:avLst>
              <a:gd name="adj" fmla="val 4402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904BF45A-865A-6542-A635-6C7678327D1E}"/>
              </a:ext>
            </a:extLst>
          </p:cNvPr>
          <p:cNvSpPr/>
          <p:nvPr/>
        </p:nvSpPr>
        <p:spPr>
          <a:xfrm>
            <a:off x="10973353" y="3213789"/>
            <a:ext cx="2556183" cy="5633915"/>
          </a:xfrm>
          <a:prstGeom prst="roundRect">
            <a:avLst>
              <a:gd name="adj" fmla="val 7847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圆角矩形 146">
            <a:extLst>
              <a:ext uri="{FF2B5EF4-FFF2-40B4-BE49-F238E27FC236}">
                <a16:creationId xmlns:a16="http://schemas.microsoft.com/office/drawing/2014/main" id="{BB6341B3-B547-6C45-BEBE-FDCBF660CA86}"/>
              </a:ext>
            </a:extLst>
          </p:cNvPr>
          <p:cNvSpPr/>
          <p:nvPr/>
        </p:nvSpPr>
        <p:spPr>
          <a:xfrm>
            <a:off x="10837274" y="3363276"/>
            <a:ext cx="2556183" cy="5633915"/>
          </a:xfrm>
          <a:prstGeom prst="roundRect">
            <a:avLst>
              <a:gd name="adj" fmla="val 7847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6A424F2F-639B-A243-8625-E75E3EFC8350}"/>
              </a:ext>
            </a:extLst>
          </p:cNvPr>
          <p:cNvSpPr/>
          <p:nvPr/>
        </p:nvSpPr>
        <p:spPr>
          <a:xfrm>
            <a:off x="10705983" y="3529442"/>
            <a:ext cx="2556183" cy="5633915"/>
          </a:xfrm>
          <a:prstGeom prst="roundRect">
            <a:avLst>
              <a:gd name="adj" fmla="val 7847"/>
            </a:avLst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08A2582-25A8-5F49-90BB-713D19AC2A1D}"/>
              </a:ext>
            </a:extLst>
          </p:cNvPr>
          <p:cNvSpPr/>
          <p:nvPr/>
        </p:nvSpPr>
        <p:spPr>
          <a:xfrm>
            <a:off x="1767551" y="4969430"/>
            <a:ext cx="5584070" cy="4085143"/>
          </a:xfrm>
          <a:prstGeom prst="roundRect">
            <a:avLst>
              <a:gd name="adj" fmla="val 4402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3DB36A11-6043-0C43-AB95-644EE3165E20}"/>
              </a:ext>
            </a:extLst>
          </p:cNvPr>
          <p:cNvSpPr/>
          <p:nvPr/>
        </p:nvSpPr>
        <p:spPr>
          <a:xfrm>
            <a:off x="1767552" y="3420658"/>
            <a:ext cx="8782134" cy="1425311"/>
          </a:xfrm>
          <a:prstGeom prst="roundRect">
            <a:avLst>
              <a:gd name="adj" fmla="val 8921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5428CF-5248-B84B-905C-96496339A588}"/>
              </a:ext>
            </a:extLst>
          </p:cNvPr>
          <p:cNvSpPr txBox="1"/>
          <p:nvPr/>
        </p:nvSpPr>
        <p:spPr>
          <a:xfrm>
            <a:off x="4673221" y="3578011"/>
            <a:ext cx="241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u="sng" dirty="0"/>
              <a:t>EFO-1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Formula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(Original)</a:t>
            </a:r>
            <a:endParaRPr kumimoji="1" lang="zh-CN" altLang="en-US" u="sng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F56F9B-A813-B144-AD35-CD1EAA4C3C39}"/>
              </a:ext>
            </a:extLst>
          </p:cNvPr>
          <p:cNvSpPr txBox="1"/>
          <p:nvPr/>
        </p:nvSpPr>
        <p:spPr>
          <a:xfrm>
            <a:off x="7334829" y="3578011"/>
            <a:ext cx="299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u="sng" dirty="0"/>
              <a:t>Normal Forms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(</a:t>
            </a:r>
            <a:r>
              <a:rPr kumimoji="1" lang="en-US" altLang="zh-CN" u="sng" dirty="0" err="1"/>
              <a:t>DNF+MultiIUD</a:t>
            </a:r>
            <a:r>
              <a:rPr kumimoji="1" lang="en-US" altLang="zh-CN" u="sng" dirty="0"/>
              <a:t>)</a:t>
            </a:r>
            <a:endParaRPr kumimoji="1" lang="zh-CN" altLang="en-US" u="sng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18ABC6-BAA1-A743-90B4-F1E6A4401A9D}"/>
              </a:ext>
            </a:extLst>
          </p:cNvPr>
          <p:cNvSpPr txBox="1"/>
          <p:nvPr/>
        </p:nvSpPr>
        <p:spPr>
          <a:xfrm>
            <a:off x="5053133" y="3947344"/>
            <a:ext cx="17988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,(n,(p,(p,(e)))),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(p,(u,(p,(e)),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(p,(e)))))</a:t>
            </a:r>
            <a:endParaRPr kumimoji="1"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0C8D2B-CBE8-5648-A3C6-CA0601169084}"/>
              </a:ext>
            </a:extLst>
          </p:cNvPr>
          <p:cNvSpPr txBox="1"/>
          <p:nvPr/>
        </p:nvSpPr>
        <p:spPr>
          <a:xfrm>
            <a:off x="7431316" y="3947344"/>
            <a:ext cx="29033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(u,(D,(p,(p,(e))), (p,(p,(e)))),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(D,(p,(p,(e))), (p,(p,(e)))))</a:t>
            </a:r>
            <a:endParaRPr kumimoji="1"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AD57261-1281-1C4C-8087-5925171024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85237" y="3762677"/>
            <a:ext cx="24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F49ED9C-4694-D649-85DB-376D5B5F1321}"/>
              </a:ext>
            </a:extLst>
          </p:cNvPr>
          <p:cNvSpPr/>
          <p:nvPr/>
        </p:nvSpPr>
        <p:spPr>
          <a:xfrm>
            <a:off x="1955976" y="6924757"/>
            <a:ext cx="51554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{o:i,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a:[{o:n,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a:{o:p, a:[[169]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:[[168],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a:[2711]}]}]}},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a:[[277],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{o:u, a:[{o:p, a:[[7],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a:[6724]}]},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 a:[[276],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a:[8671]}]}]}]}]}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6CC7A2A-60EE-5A42-B11A-5850501979C0}"/>
              </a:ext>
            </a:extLst>
          </p:cNvPr>
          <p:cNvGrpSpPr/>
          <p:nvPr/>
        </p:nvGrpSpPr>
        <p:grpSpPr>
          <a:xfrm>
            <a:off x="7823474" y="5646234"/>
            <a:ext cx="2280810" cy="1390664"/>
            <a:chOff x="3167831" y="2708902"/>
            <a:chExt cx="2280810" cy="1390664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145B4DE-591A-0B41-8B35-466FFC275106}"/>
                </a:ext>
              </a:extLst>
            </p:cNvPr>
            <p:cNvSpPr/>
            <p:nvPr/>
          </p:nvSpPr>
          <p:spPr>
            <a:xfrm>
              <a:off x="3167831" y="3069000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F044B82-98F8-C447-8ECE-C6BE715C55DA}"/>
                </a:ext>
              </a:extLst>
            </p:cNvPr>
            <p:cNvSpPr/>
            <p:nvPr/>
          </p:nvSpPr>
          <p:spPr>
            <a:xfrm>
              <a:off x="3580784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36FAFE5-0EB5-7349-A94E-41F867BBB098}"/>
                </a:ext>
              </a:extLst>
            </p:cNvPr>
            <p:cNvSpPr/>
            <p:nvPr/>
          </p:nvSpPr>
          <p:spPr>
            <a:xfrm>
              <a:off x="3580784" y="3429000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0AB6D60-36D9-6E4C-B7EE-CD227C604DB5}"/>
                </a:ext>
              </a:extLst>
            </p:cNvPr>
            <p:cNvSpPr/>
            <p:nvPr/>
          </p:nvSpPr>
          <p:spPr>
            <a:xfrm>
              <a:off x="4080821" y="3429000"/>
              <a:ext cx="360000" cy="360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F32CDE7-1D37-C34B-896D-25EBF21DD0AE}"/>
                </a:ext>
              </a:extLst>
            </p:cNvPr>
            <p:cNvSpPr/>
            <p:nvPr/>
          </p:nvSpPr>
          <p:spPr>
            <a:xfrm>
              <a:off x="4080821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32D0810-D71F-184E-8DFA-3B289A4B67F9}"/>
                </a:ext>
              </a:extLst>
            </p:cNvPr>
            <p:cNvSpPr/>
            <p:nvPr/>
          </p:nvSpPr>
          <p:spPr>
            <a:xfrm>
              <a:off x="4580858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056633C-9BE8-DD4D-A2F3-2B27501801B1}"/>
                </a:ext>
              </a:extLst>
            </p:cNvPr>
            <p:cNvSpPr/>
            <p:nvPr/>
          </p:nvSpPr>
          <p:spPr>
            <a:xfrm>
              <a:off x="5080895" y="2708902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CED930E-0528-C443-BDB3-BE6FDCB26DFB}"/>
                </a:ext>
              </a:extLst>
            </p:cNvPr>
            <p:cNvSpPr/>
            <p:nvPr/>
          </p:nvSpPr>
          <p:spPr>
            <a:xfrm>
              <a:off x="4580858" y="3140001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8E2FD22-73A9-3C44-81FF-D5D4FFBEAD37}"/>
                </a:ext>
              </a:extLst>
            </p:cNvPr>
            <p:cNvSpPr/>
            <p:nvPr/>
          </p:nvSpPr>
          <p:spPr>
            <a:xfrm>
              <a:off x="4580858" y="3739566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B975C76-0E1A-4F43-83D1-E8E4D0099762}"/>
                </a:ext>
              </a:extLst>
            </p:cNvPr>
            <p:cNvSpPr/>
            <p:nvPr/>
          </p:nvSpPr>
          <p:spPr>
            <a:xfrm>
              <a:off x="5088641" y="3140001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2D236B8-4B2C-E04F-BB35-022E2498DB6C}"/>
                </a:ext>
              </a:extLst>
            </p:cNvPr>
            <p:cNvSpPr/>
            <p:nvPr/>
          </p:nvSpPr>
          <p:spPr>
            <a:xfrm>
              <a:off x="5088641" y="3739566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BB3922CC-EEF6-244E-B01D-75A6FBBC6968}"/>
                </a:ext>
              </a:extLst>
            </p:cNvPr>
            <p:cNvCxnSpPr>
              <a:stCxn id="31" idx="2"/>
              <a:endCxn id="30" idx="6"/>
            </p:cNvCxnSpPr>
            <p:nvPr/>
          </p:nvCxnSpPr>
          <p:spPr>
            <a:xfrm flipH="1">
              <a:off x="4940858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7DD7CBFB-6D2D-7046-830A-E05EC1B37289}"/>
                </a:ext>
              </a:extLst>
            </p:cNvPr>
            <p:cNvCxnSpPr>
              <a:stCxn id="30" idx="2"/>
              <a:endCxn id="29" idx="6"/>
            </p:cNvCxnSpPr>
            <p:nvPr/>
          </p:nvCxnSpPr>
          <p:spPr>
            <a:xfrm flipH="1">
              <a:off x="4440821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850EEAE1-2DE7-7E4F-A4F1-8ABF381F2D7A}"/>
                </a:ext>
              </a:extLst>
            </p:cNvPr>
            <p:cNvCxnSpPr>
              <a:stCxn id="29" idx="2"/>
              <a:endCxn id="26" idx="6"/>
            </p:cNvCxnSpPr>
            <p:nvPr/>
          </p:nvCxnSpPr>
          <p:spPr>
            <a:xfrm flipH="1">
              <a:off x="3940784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8EB3A0AF-48FC-5444-998C-EDB3ADCFFD7A}"/>
                </a:ext>
              </a:extLst>
            </p:cNvPr>
            <p:cNvCxnSpPr>
              <a:stCxn id="26" idx="3"/>
              <a:endCxn id="25" idx="7"/>
            </p:cNvCxnSpPr>
            <p:nvPr/>
          </p:nvCxnSpPr>
          <p:spPr>
            <a:xfrm flipH="1">
              <a:off x="3475110" y="3016181"/>
              <a:ext cx="158395" cy="10554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38C0B575-3E43-2B47-8DAF-74483E492C98}"/>
                </a:ext>
              </a:extLst>
            </p:cNvPr>
            <p:cNvCxnSpPr>
              <a:stCxn id="35" idx="2"/>
              <a:endCxn id="32" idx="6"/>
            </p:cNvCxnSpPr>
            <p:nvPr/>
          </p:nvCxnSpPr>
          <p:spPr>
            <a:xfrm flipH="1">
              <a:off x="4940858" y="3320001"/>
              <a:ext cx="147783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DA7ED409-78D9-3E4C-950D-4C4C3C819BE8}"/>
                </a:ext>
              </a:extLst>
            </p:cNvPr>
            <p:cNvCxnSpPr>
              <a:stCxn id="36" idx="2"/>
              <a:endCxn id="33" idx="6"/>
            </p:cNvCxnSpPr>
            <p:nvPr/>
          </p:nvCxnSpPr>
          <p:spPr>
            <a:xfrm flipH="1">
              <a:off x="4940858" y="3919566"/>
              <a:ext cx="147783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9D08037B-DE97-3148-9D2E-1F13774B66EB}"/>
                </a:ext>
              </a:extLst>
            </p:cNvPr>
            <p:cNvCxnSpPr>
              <a:cxnSpLocks/>
              <a:stCxn id="33" idx="2"/>
              <a:endCxn id="28" idx="5"/>
            </p:cNvCxnSpPr>
            <p:nvPr/>
          </p:nvCxnSpPr>
          <p:spPr>
            <a:xfrm flipH="1" flipV="1">
              <a:off x="4388100" y="3736279"/>
              <a:ext cx="192758" cy="1832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C3F8A1E2-233E-064B-806C-C42D30FA3153}"/>
                </a:ext>
              </a:extLst>
            </p:cNvPr>
            <p:cNvCxnSpPr>
              <a:stCxn id="32" idx="2"/>
              <a:endCxn id="28" idx="7"/>
            </p:cNvCxnSpPr>
            <p:nvPr/>
          </p:nvCxnSpPr>
          <p:spPr>
            <a:xfrm flipH="1">
              <a:off x="4388100" y="3320001"/>
              <a:ext cx="192758" cy="16172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355CA736-745E-7C47-B29B-CF008EE477B5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3940784" y="3609000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029E6216-ADE4-C043-9689-DEEE6131F07F}"/>
                </a:ext>
              </a:extLst>
            </p:cNvPr>
            <p:cNvCxnSpPr>
              <a:stCxn id="27" idx="1"/>
              <a:endCxn id="25" idx="5"/>
            </p:cNvCxnSpPr>
            <p:nvPr/>
          </p:nvCxnSpPr>
          <p:spPr>
            <a:xfrm flipH="1" flipV="1">
              <a:off x="3475110" y="3376279"/>
              <a:ext cx="158395" cy="10544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4DD38D7B-A0D7-004B-99C4-85F83A691219}"/>
              </a:ext>
            </a:extLst>
          </p:cNvPr>
          <p:cNvSpPr txBox="1"/>
          <p:nvPr/>
        </p:nvSpPr>
        <p:spPr>
          <a:xfrm>
            <a:off x="7531806" y="5234177"/>
            <a:ext cx="100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u="sng" dirty="0" err="1"/>
              <a:t>OpsTree</a:t>
            </a:r>
            <a:endParaRPr kumimoji="1" lang="zh-CN" altLang="en-US" u="sng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A2AC79F-19C3-A148-A4B8-4C23A76CA6FF}"/>
              </a:ext>
            </a:extLst>
          </p:cNvPr>
          <p:cNvSpPr/>
          <p:nvPr/>
        </p:nvSpPr>
        <p:spPr>
          <a:xfrm>
            <a:off x="2576585" y="5527547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88D5F559-5D0E-A346-B902-0C5F8F401115}"/>
              </a:ext>
            </a:extLst>
          </p:cNvPr>
          <p:cNvSpPr/>
          <p:nvPr/>
        </p:nvSpPr>
        <p:spPr>
          <a:xfrm>
            <a:off x="1924130" y="576164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0381066-3C03-5043-82C4-70D574B2FE28}"/>
              </a:ext>
            </a:extLst>
          </p:cNvPr>
          <p:cNvSpPr/>
          <p:nvPr/>
        </p:nvSpPr>
        <p:spPr>
          <a:xfrm>
            <a:off x="2857111" y="61664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A98CE7A-1379-EE4E-9DED-B6F89380FCFD}"/>
              </a:ext>
            </a:extLst>
          </p:cNvPr>
          <p:cNvSpPr/>
          <p:nvPr/>
        </p:nvSpPr>
        <p:spPr>
          <a:xfrm>
            <a:off x="3037111" y="5642918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BB4775D-3282-CA4D-9E9C-EE9F4FBAD8E0}"/>
              </a:ext>
            </a:extLst>
          </p:cNvPr>
          <p:cNvSpPr/>
          <p:nvPr/>
        </p:nvSpPr>
        <p:spPr>
          <a:xfrm>
            <a:off x="2396585" y="5888411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BCA58E6F-6630-0D47-9149-73A9912F75FD}"/>
              </a:ext>
            </a:extLst>
          </p:cNvPr>
          <p:cNvCxnSpPr>
            <a:cxnSpLocks/>
            <a:stCxn id="88" idx="4"/>
            <a:endCxn id="94" idx="7"/>
          </p:cNvCxnSpPr>
          <p:nvPr/>
        </p:nvCxnSpPr>
        <p:spPr>
          <a:xfrm flipH="1">
            <a:off x="2550225" y="5707547"/>
            <a:ext cx="116360" cy="207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3AB4275D-83A2-AE40-A58C-65B9D9089BE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2104131" y="5851647"/>
            <a:ext cx="292455" cy="126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A6BB8C53-374C-A94D-BBCF-68E816CC6502}"/>
              </a:ext>
            </a:extLst>
          </p:cNvPr>
          <p:cNvCxnSpPr>
            <a:cxnSpLocks/>
            <a:stCxn id="94" idx="5"/>
            <a:endCxn id="90" idx="2"/>
          </p:cNvCxnSpPr>
          <p:nvPr/>
        </p:nvCxnSpPr>
        <p:spPr>
          <a:xfrm>
            <a:off x="2550225" y="6042052"/>
            <a:ext cx="306886" cy="214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070A045D-F8CC-A44C-BAF0-5C84DD71E80A}"/>
              </a:ext>
            </a:extLst>
          </p:cNvPr>
          <p:cNvCxnSpPr>
            <a:cxnSpLocks/>
            <a:stCxn id="90" idx="7"/>
            <a:endCxn id="91" idx="4"/>
          </p:cNvCxnSpPr>
          <p:nvPr/>
        </p:nvCxnSpPr>
        <p:spPr>
          <a:xfrm flipV="1">
            <a:off x="3010751" y="5822918"/>
            <a:ext cx="116360" cy="3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EF03B1B-CC7C-8C43-93D7-C98093E66386}"/>
              </a:ext>
            </a:extLst>
          </p:cNvPr>
          <p:cNvSpPr txBox="1"/>
          <p:nvPr/>
        </p:nvSpPr>
        <p:spPr>
          <a:xfrm>
            <a:off x="1955975" y="8496941"/>
            <a:ext cx="47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JSON-like grounded query on KG (Appendix D)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E0A87FB-0ACD-4A4E-BE4B-FDBBBF4DAEC8}"/>
              </a:ext>
            </a:extLst>
          </p:cNvPr>
          <p:cNvSpPr txBox="1"/>
          <p:nvPr/>
        </p:nvSpPr>
        <p:spPr>
          <a:xfrm>
            <a:off x="10908456" y="3598491"/>
            <a:ext cx="21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Parametrized Ops Set</a:t>
            </a:r>
            <a:endParaRPr kumimoji="1" lang="zh-CN" altLang="en-US" dirty="0"/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530A3F67-29E3-5249-853C-856F23935A59}"/>
              </a:ext>
            </a:extLst>
          </p:cNvPr>
          <p:cNvSpPr/>
          <p:nvPr/>
        </p:nvSpPr>
        <p:spPr>
          <a:xfrm>
            <a:off x="10908456" y="4049009"/>
            <a:ext cx="360000" cy="36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6783F7DF-ABB4-3F41-A779-29D78DC0343F}"/>
              </a:ext>
            </a:extLst>
          </p:cNvPr>
          <p:cNvSpPr/>
          <p:nvPr/>
        </p:nvSpPr>
        <p:spPr>
          <a:xfrm>
            <a:off x="11386722" y="4049009"/>
            <a:ext cx="360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7" name="圆角矩形 116">
            <a:extLst>
              <a:ext uri="{FF2B5EF4-FFF2-40B4-BE49-F238E27FC236}">
                <a16:creationId xmlns:a16="http://schemas.microsoft.com/office/drawing/2014/main" id="{19CEE185-6E10-084C-B347-A05136DE27A5}"/>
              </a:ext>
            </a:extLst>
          </p:cNvPr>
          <p:cNvSpPr/>
          <p:nvPr/>
        </p:nvSpPr>
        <p:spPr>
          <a:xfrm>
            <a:off x="11864988" y="4049009"/>
            <a:ext cx="360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0A5B3FF3-95A5-C543-9D86-20266E942214}"/>
              </a:ext>
            </a:extLst>
          </p:cNvPr>
          <p:cNvSpPr/>
          <p:nvPr/>
        </p:nvSpPr>
        <p:spPr>
          <a:xfrm>
            <a:off x="12821520" y="4049009"/>
            <a:ext cx="36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A614585C-BC24-0F4E-9A5F-0892133C1FE2}"/>
              </a:ext>
            </a:extLst>
          </p:cNvPr>
          <p:cNvSpPr/>
          <p:nvPr/>
        </p:nvSpPr>
        <p:spPr>
          <a:xfrm>
            <a:off x="12343254" y="4049009"/>
            <a:ext cx="36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右箭头 119">
            <a:extLst>
              <a:ext uri="{FF2B5EF4-FFF2-40B4-BE49-F238E27FC236}">
                <a16:creationId xmlns:a16="http://schemas.microsoft.com/office/drawing/2014/main" id="{4B0D7357-E38C-1240-B744-F475DF92C24E}"/>
              </a:ext>
            </a:extLst>
          </p:cNvPr>
          <p:cNvSpPr/>
          <p:nvPr/>
        </p:nvSpPr>
        <p:spPr>
          <a:xfrm>
            <a:off x="15920484" y="4843981"/>
            <a:ext cx="3137217" cy="1261922"/>
          </a:xfrm>
          <a:prstGeom prst="rightArrow">
            <a:avLst>
              <a:gd name="adj1" fmla="val 50000"/>
              <a:gd name="adj2" fmla="val 37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Estimate Target Embedding </a:t>
            </a:r>
            <a:br>
              <a:rPr kumimoji="1" lang="en-US" altLang="zh-CN" dirty="0"/>
            </a:br>
            <a:r>
              <a:rPr kumimoji="1" lang="en-US" altLang="zh-CN" dirty="0"/>
              <a:t>by Parametrized Ops Tree</a:t>
            </a:r>
            <a:endParaRPr kumimoji="1" lang="zh-CN" altLang="en-US" dirty="0"/>
          </a:p>
        </p:txBody>
      </p:sp>
      <p:sp>
        <p:nvSpPr>
          <p:cNvPr id="123" name="下箭头 122">
            <a:extLst>
              <a:ext uri="{FF2B5EF4-FFF2-40B4-BE49-F238E27FC236}">
                <a16:creationId xmlns:a16="http://schemas.microsoft.com/office/drawing/2014/main" id="{878462C2-808E-BD4D-8E96-9541D32FEB8D}"/>
              </a:ext>
            </a:extLst>
          </p:cNvPr>
          <p:cNvSpPr/>
          <p:nvPr/>
        </p:nvSpPr>
        <p:spPr>
          <a:xfrm rot="16200000">
            <a:off x="7877640" y="7766159"/>
            <a:ext cx="270887" cy="120588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C02ECE2-15AC-0B4D-8BBF-2E61929866E7}"/>
              </a:ext>
            </a:extLst>
          </p:cNvPr>
          <p:cNvSpPr txBox="1"/>
          <p:nvPr/>
        </p:nvSpPr>
        <p:spPr>
          <a:xfrm>
            <a:off x="7416518" y="7554879"/>
            <a:ext cx="28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Answer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KGs</a:t>
            </a:r>
            <a:endParaRPr kumimoji="1"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3ADBCBC-3BC4-4048-865B-0728A7947C63}"/>
              </a:ext>
            </a:extLst>
          </p:cNvPr>
          <p:cNvSpPr/>
          <p:nvPr/>
        </p:nvSpPr>
        <p:spPr>
          <a:xfrm>
            <a:off x="8754570" y="7918123"/>
            <a:ext cx="179511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[14467, 12707,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14408, 14536,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7720, 9931,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11159, 6359, …]</a:t>
            </a:r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8251DD2-7023-A34C-A987-68BB892E741B}"/>
              </a:ext>
            </a:extLst>
          </p:cNvPr>
          <p:cNvSpPr txBox="1"/>
          <p:nvPr/>
        </p:nvSpPr>
        <p:spPr>
          <a:xfrm>
            <a:off x="14889494" y="10138827"/>
            <a:ext cx="2388795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Answer Set</a:t>
            </a:r>
            <a:endParaRPr kumimoji="1" lang="zh-CN" altLang="en-US" u="sng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3D131F8-A320-4C46-9D34-5E186E512CE7}"/>
              </a:ext>
            </a:extLst>
          </p:cNvPr>
          <p:cNvSpPr txBox="1"/>
          <p:nvPr/>
        </p:nvSpPr>
        <p:spPr>
          <a:xfrm>
            <a:off x="2152223" y="6273946"/>
            <a:ext cx="753732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KG</a:t>
            </a:r>
            <a:endParaRPr kumimoji="1" lang="zh-CN" altLang="en-US" dirty="0"/>
          </a:p>
        </p:txBody>
      </p: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4F4341F1-1398-2F4E-940F-449F0533BB39}"/>
              </a:ext>
            </a:extLst>
          </p:cNvPr>
          <p:cNvSpPr/>
          <p:nvPr/>
        </p:nvSpPr>
        <p:spPr>
          <a:xfrm>
            <a:off x="10903972" y="7893863"/>
            <a:ext cx="1427963" cy="892101"/>
          </a:xfrm>
          <a:prstGeom prst="roundRect">
            <a:avLst>
              <a:gd name="adj" fmla="val 118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Evaluation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Protocol</a:t>
            </a:r>
            <a:br>
              <a:rPr kumimoji="1" lang="en-US" altLang="zh-CN" sz="1600" dirty="0"/>
            </a:br>
            <a:r>
              <a:rPr kumimoji="1" lang="en-US" altLang="zh-CN" sz="1600" dirty="0"/>
              <a:t>(Section 3.4)</a:t>
            </a:r>
            <a:endParaRPr kumimoji="1" lang="zh-CN" altLang="en-US" sz="1600" dirty="0"/>
          </a:p>
        </p:txBody>
      </p:sp>
      <p:sp>
        <p:nvSpPr>
          <p:cNvPr id="132" name="下箭头 131">
            <a:extLst>
              <a:ext uri="{FF2B5EF4-FFF2-40B4-BE49-F238E27FC236}">
                <a16:creationId xmlns:a16="http://schemas.microsoft.com/office/drawing/2014/main" id="{10AC913E-8ED8-754A-8C66-B94FA6AF7995}"/>
              </a:ext>
            </a:extLst>
          </p:cNvPr>
          <p:cNvSpPr/>
          <p:nvPr/>
        </p:nvSpPr>
        <p:spPr>
          <a:xfrm rot="5400000">
            <a:off x="12086363" y="6136458"/>
            <a:ext cx="262055" cy="235107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9AE5A8-61AB-1B4B-BFE2-18416886C092}"/>
              </a:ext>
            </a:extLst>
          </p:cNvPr>
          <p:cNvSpPr txBox="1"/>
          <p:nvPr/>
        </p:nvSpPr>
        <p:spPr>
          <a:xfrm>
            <a:off x="1823922" y="3420658"/>
            <a:ext cx="2953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Abstract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Level</a:t>
            </a:r>
          </a:p>
          <a:p>
            <a:endParaRPr kumimoji="1" lang="en-US" altLang="zh-CN" u="sng" dirty="0"/>
          </a:p>
          <a:p>
            <a:r>
              <a:rPr kumimoji="1" lang="en-US" altLang="zh-CN" dirty="0"/>
              <a:t>EFO-1 queries are generated</a:t>
            </a:r>
          </a:p>
          <a:p>
            <a:r>
              <a:rPr kumimoji="1" lang="en-US" altLang="zh-CN" dirty="0"/>
              <a:t>by the grammar (Appendix A)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41FCEB-6D75-0F47-81F2-48B5E1CBC0A3}"/>
              </a:ext>
            </a:extLst>
          </p:cNvPr>
          <p:cNvSpPr txBox="1"/>
          <p:nvPr/>
        </p:nvSpPr>
        <p:spPr>
          <a:xfrm>
            <a:off x="1767551" y="4969430"/>
            <a:ext cx="166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Grounded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Level</a:t>
            </a:r>
            <a:endParaRPr kumimoji="1" lang="zh-CN" altLang="en-US" u="sng" dirty="0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38F9AD30-A5B1-464E-B820-A93E30F63928}"/>
              </a:ext>
            </a:extLst>
          </p:cNvPr>
          <p:cNvSpPr/>
          <p:nvPr/>
        </p:nvSpPr>
        <p:spPr>
          <a:xfrm rot="18817139">
            <a:off x="6928459" y="4526173"/>
            <a:ext cx="526093" cy="881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DB78555-7A6F-ED47-A372-F5085EF56C44}"/>
              </a:ext>
            </a:extLst>
          </p:cNvPr>
          <p:cNvGrpSpPr/>
          <p:nvPr/>
        </p:nvGrpSpPr>
        <p:grpSpPr>
          <a:xfrm>
            <a:off x="3691726" y="5499504"/>
            <a:ext cx="2593960" cy="1290456"/>
            <a:chOff x="3167831" y="2809110"/>
            <a:chExt cx="2593960" cy="1290456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589D52C-D59B-2747-BA4F-27DC6468BA0E}"/>
                </a:ext>
              </a:extLst>
            </p:cNvPr>
            <p:cNvSpPr/>
            <p:nvPr/>
          </p:nvSpPr>
          <p:spPr>
            <a:xfrm>
              <a:off x="3167831" y="3169208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D7D4306-A616-6D4A-8622-074A8B06DBE0}"/>
                </a:ext>
              </a:extLst>
            </p:cNvPr>
            <p:cNvSpPr/>
            <p:nvPr/>
          </p:nvSpPr>
          <p:spPr>
            <a:xfrm>
              <a:off x="3731096" y="2809110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FE643F4-28AA-6241-9EC7-DAA9E319B88C}"/>
                </a:ext>
              </a:extLst>
            </p:cNvPr>
            <p:cNvSpPr/>
            <p:nvPr/>
          </p:nvSpPr>
          <p:spPr>
            <a:xfrm>
              <a:off x="3731096" y="3479104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CF41BEE-D581-F641-98A4-7D662A4583B7}"/>
                </a:ext>
              </a:extLst>
            </p:cNvPr>
            <p:cNvSpPr/>
            <p:nvPr/>
          </p:nvSpPr>
          <p:spPr>
            <a:xfrm>
              <a:off x="4293763" y="3479104"/>
              <a:ext cx="360000" cy="360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788217-8B28-5B4C-AB84-754682BD6897}"/>
                </a:ext>
              </a:extLst>
            </p:cNvPr>
            <p:cNvSpPr/>
            <p:nvPr/>
          </p:nvSpPr>
          <p:spPr>
            <a:xfrm>
              <a:off x="4293763" y="2809110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7242E2A6-3306-BE46-A77B-DF929F5F02F7}"/>
                </a:ext>
              </a:extLst>
            </p:cNvPr>
            <p:cNvSpPr/>
            <p:nvPr/>
          </p:nvSpPr>
          <p:spPr>
            <a:xfrm>
              <a:off x="4843904" y="2809110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97D89687-0FEC-CF47-99A2-2CE2DC52C2AD}"/>
                </a:ext>
              </a:extLst>
            </p:cNvPr>
            <p:cNvSpPr/>
            <p:nvPr/>
          </p:nvSpPr>
          <p:spPr>
            <a:xfrm>
              <a:off x="5394045" y="2809110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CAE18E4-3C9D-354E-8979-C7CAA7803EA2}"/>
                </a:ext>
              </a:extLst>
            </p:cNvPr>
            <p:cNvSpPr/>
            <p:nvPr/>
          </p:nvSpPr>
          <p:spPr>
            <a:xfrm>
              <a:off x="4843904" y="3240209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F066806-B9AF-7641-9D0C-921FF301818B}"/>
                </a:ext>
              </a:extLst>
            </p:cNvPr>
            <p:cNvSpPr/>
            <p:nvPr/>
          </p:nvSpPr>
          <p:spPr>
            <a:xfrm>
              <a:off x="4843904" y="3739566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6BC4F7C4-D544-F748-A25B-32AC1D851C38}"/>
                </a:ext>
              </a:extLst>
            </p:cNvPr>
            <p:cNvSpPr/>
            <p:nvPr/>
          </p:nvSpPr>
          <p:spPr>
            <a:xfrm>
              <a:off x="5401791" y="3240209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C299280-2A7A-B640-B28B-0F29F105295B}"/>
                </a:ext>
              </a:extLst>
            </p:cNvPr>
            <p:cNvSpPr/>
            <p:nvPr/>
          </p:nvSpPr>
          <p:spPr>
            <a:xfrm>
              <a:off x="5401791" y="3739566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7" name="直线箭头连接符 96">
              <a:extLst>
                <a:ext uri="{FF2B5EF4-FFF2-40B4-BE49-F238E27FC236}">
                  <a16:creationId xmlns:a16="http://schemas.microsoft.com/office/drawing/2014/main" id="{57B0E109-7680-4945-A53B-6E9B06D14595}"/>
                </a:ext>
              </a:extLst>
            </p:cNvPr>
            <p:cNvCxnSpPr>
              <a:stCxn id="82" idx="2"/>
              <a:endCxn id="81" idx="6"/>
            </p:cNvCxnSpPr>
            <p:nvPr/>
          </p:nvCxnSpPr>
          <p:spPr>
            <a:xfrm flipH="1">
              <a:off x="5203904" y="2989110"/>
              <a:ext cx="1901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线箭头连接符 97">
              <a:extLst>
                <a:ext uri="{FF2B5EF4-FFF2-40B4-BE49-F238E27FC236}">
                  <a16:creationId xmlns:a16="http://schemas.microsoft.com/office/drawing/2014/main" id="{D8000E7B-59E5-E54B-86D5-6504F2F96FDB}"/>
                </a:ext>
              </a:extLst>
            </p:cNvPr>
            <p:cNvCxnSpPr>
              <a:stCxn id="81" idx="2"/>
              <a:endCxn id="80" idx="6"/>
            </p:cNvCxnSpPr>
            <p:nvPr/>
          </p:nvCxnSpPr>
          <p:spPr>
            <a:xfrm flipH="1">
              <a:off x="4653763" y="2989110"/>
              <a:ext cx="1901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线箭头连接符 98">
              <a:extLst>
                <a:ext uri="{FF2B5EF4-FFF2-40B4-BE49-F238E27FC236}">
                  <a16:creationId xmlns:a16="http://schemas.microsoft.com/office/drawing/2014/main" id="{0B6E8557-ED14-BA49-9486-2BD864CB80BA}"/>
                </a:ext>
              </a:extLst>
            </p:cNvPr>
            <p:cNvCxnSpPr>
              <a:stCxn id="80" idx="2"/>
              <a:endCxn id="77" idx="6"/>
            </p:cNvCxnSpPr>
            <p:nvPr/>
          </p:nvCxnSpPr>
          <p:spPr>
            <a:xfrm flipH="1">
              <a:off x="4091096" y="2989110"/>
              <a:ext cx="2026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040FADFD-6D33-3847-8990-A2265A8DF2E4}"/>
                </a:ext>
              </a:extLst>
            </p:cNvPr>
            <p:cNvCxnSpPr>
              <a:cxnSpLocks/>
              <a:stCxn id="77" idx="2"/>
              <a:endCxn id="76" idx="7"/>
            </p:cNvCxnSpPr>
            <p:nvPr/>
          </p:nvCxnSpPr>
          <p:spPr>
            <a:xfrm flipH="1">
              <a:off x="3475110" y="2989110"/>
              <a:ext cx="255986" cy="2328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线箭头连接符 102">
              <a:extLst>
                <a:ext uri="{FF2B5EF4-FFF2-40B4-BE49-F238E27FC236}">
                  <a16:creationId xmlns:a16="http://schemas.microsoft.com/office/drawing/2014/main" id="{83ED4C22-8CA3-9445-AF55-6E6806D39ADF}"/>
                </a:ext>
              </a:extLst>
            </p:cNvPr>
            <p:cNvCxnSpPr>
              <a:stCxn id="93" idx="2"/>
              <a:endCxn id="84" idx="6"/>
            </p:cNvCxnSpPr>
            <p:nvPr/>
          </p:nvCxnSpPr>
          <p:spPr>
            <a:xfrm flipH="1">
              <a:off x="5203904" y="3420209"/>
              <a:ext cx="19788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733FD283-687C-3C40-B066-FF20DFFAE44F}"/>
                </a:ext>
              </a:extLst>
            </p:cNvPr>
            <p:cNvCxnSpPr>
              <a:stCxn id="95" idx="2"/>
              <a:endCxn id="92" idx="6"/>
            </p:cNvCxnSpPr>
            <p:nvPr/>
          </p:nvCxnSpPr>
          <p:spPr>
            <a:xfrm flipH="1">
              <a:off x="5203904" y="3919566"/>
              <a:ext cx="19788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线箭头连接符 104">
              <a:extLst>
                <a:ext uri="{FF2B5EF4-FFF2-40B4-BE49-F238E27FC236}">
                  <a16:creationId xmlns:a16="http://schemas.microsoft.com/office/drawing/2014/main" id="{2E993B3C-085D-2E43-806E-F99D564AC271}"/>
                </a:ext>
              </a:extLst>
            </p:cNvPr>
            <p:cNvCxnSpPr>
              <a:cxnSpLocks/>
              <a:stCxn id="92" idx="2"/>
              <a:endCxn id="79" idx="5"/>
            </p:cNvCxnSpPr>
            <p:nvPr/>
          </p:nvCxnSpPr>
          <p:spPr>
            <a:xfrm flipH="1" flipV="1">
              <a:off x="4601042" y="3786383"/>
              <a:ext cx="242862" cy="13318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57FC75E6-28C0-254A-B44E-CB3FAA2F400A}"/>
                </a:ext>
              </a:extLst>
            </p:cNvPr>
            <p:cNvCxnSpPr>
              <a:stCxn id="84" idx="2"/>
              <a:endCxn id="79" idx="7"/>
            </p:cNvCxnSpPr>
            <p:nvPr/>
          </p:nvCxnSpPr>
          <p:spPr>
            <a:xfrm flipH="1">
              <a:off x="4601042" y="3420209"/>
              <a:ext cx="242862" cy="11161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D6F69598-F11E-2544-B7F4-0AB342565590}"/>
                </a:ext>
              </a:extLst>
            </p:cNvPr>
            <p:cNvCxnSpPr>
              <a:stCxn id="79" idx="2"/>
              <a:endCxn id="78" idx="6"/>
            </p:cNvCxnSpPr>
            <p:nvPr/>
          </p:nvCxnSpPr>
          <p:spPr>
            <a:xfrm flipH="1">
              <a:off x="4091096" y="3659104"/>
              <a:ext cx="2026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id="{E94F730E-B064-2F48-A1A9-085F8F195338}"/>
                </a:ext>
              </a:extLst>
            </p:cNvPr>
            <p:cNvCxnSpPr>
              <a:cxnSpLocks/>
              <a:stCxn id="78" idx="2"/>
              <a:endCxn id="76" idx="5"/>
            </p:cNvCxnSpPr>
            <p:nvPr/>
          </p:nvCxnSpPr>
          <p:spPr>
            <a:xfrm flipH="1" flipV="1">
              <a:off x="3475110" y="3476487"/>
              <a:ext cx="255986" cy="18261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8E74A3D8-A625-E04C-B511-6926D5B2189D}"/>
              </a:ext>
            </a:extLst>
          </p:cNvPr>
          <p:cNvSpPr txBox="1"/>
          <p:nvPr/>
        </p:nvSpPr>
        <p:spPr>
          <a:xfrm>
            <a:off x="3658965" y="5070986"/>
            <a:ext cx="341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backward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p,e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ops</a:t>
            </a: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55EA241-4DAE-4144-846B-CA339AB380F9}"/>
              </a:ext>
            </a:extLst>
          </p:cNvPr>
          <p:cNvGrpSpPr/>
          <p:nvPr/>
        </p:nvGrpSpPr>
        <p:grpSpPr>
          <a:xfrm>
            <a:off x="10842274" y="5572845"/>
            <a:ext cx="2280810" cy="1390664"/>
            <a:chOff x="3167831" y="2708902"/>
            <a:chExt cx="2280810" cy="1390664"/>
          </a:xfrm>
        </p:grpSpPr>
        <p:sp>
          <p:nvSpPr>
            <p:cNvPr id="111" name="圆角矩形 110">
              <a:extLst>
                <a:ext uri="{FF2B5EF4-FFF2-40B4-BE49-F238E27FC236}">
                  <a16:creationId xmlns:a16="http://schemas.microsoft.com/office/drawing/2014/main" id="{B938BE45-7FE4-C349-98C9-B98F247FC82B}"/>
                </a:ext>
              </a:extLst>
            </p:cNvPr>
            <p:cNvSpPr/>
            <p:nvPr/>
          </p:nvSpPr>
          <p:spPr>
            <a:xfrm>
              <a:off x="3167831" y="3069000"/>
              <a:ext cx="360000" cy="360000"/>
            </a:xfrm>
            <a:prstGeom prst="roundRect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圆角矩形 112">
              <a:extLst>
                <a:ext uri="{FF2B5EF4-FFF2-40B4-BE49-F238E27FC236}">
                  <a16:creationId xmlns:a16="http://schemas.microsoft.com/office/drawing/2014/main" id="{A7E9EF0E-8E92-B743-A53E-010B58FEB411}"/>
                </a:ext>
              </a:extLst>
            </p:cNvPr>
            <p:cNvSpPr/>
            <p:nvPr/>
          </p:nvSpPr>
          <p:spPr>
            <a:xfrm>
              <a:off x="3580784" y="2708902"/>
              <a:ext cx="360000" cy="360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1" name="圆角矩形 120">
              <a:extLst>
                <a:ext uri="{FF2B5EF4-FFF2-40B4-BE49-F238E27FC236}">
                  <a16:creationId xmlns:a16="http://schemas.microsoft.com/office/drawing/2014/main" id="{44D3C5DC-8B98-0C44-B621-17E3E262C314}"/>
                </a:ext>
              </a:extLst>
            </p:cNvPr>
            <p:cNvSpPr/>
            <p:nvPr/>
          </p:nvSpPr>
          <p:spPr>
            <a:xfrm>
              <a:off x="3580784" y="3429000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63C2A501-026D-CC45-A42D-BEE48695AB87}"/>
                </a:ext>
              </a:extLst>
            </p:cNvPr>
            <p:cNvSpPr/>
            <p:nvPr/>
          </p:nvSpPr>
          <p:spPr>
            <a:xfrm>
              <a:off x="4080821" y="3429000"/>
              <a:ext cx="360000" cy="3600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5" name="圆角矩形 124">
              <a:extLst>
                <a:ext uri="{FF2B5EF4-FFF2-40B4-BE49-F238E27FC236}">
                  <a16:creationId xmlns:a16="http://schemas.microsoft.com/office/drawing/2014/main" id="{FA901A34-44AE-B04A-B987-F52D0603364D}"/>
                </a:ext>
              </a:extLst>
            </p:cNvPr>
            <p:cNvSpPr/>
            <p:nvPr/>
          </p:nvSpPr>
          <p:spPr>
            <a:xfrm>
              <a:off x="4080821" y="2708902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圆角矩形 128">
              <a:extLst>
                <a:ext uri="{FF2B5EF4-FFF2-40B4-BE49-F238E27FC236}">
                  <a16:creationId xmlns:a16="http://schemas.microsoft.com/office/drawing/2014/main" id="{1EA03D8C-D211-C848-A75E-CD20CE16894E}"/>
                </a:ext>
              </a:extLst>
            </p:cNvPr>
            <p:cNvSpPr/>
            <p:nvPr/>
          </p:nvSpPr>
          <p:spPr>
            <a:xfrm>
              <a:off x="4580858" y="2708902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146E077F-7D6D-CB42-BD18-540E9F5EDE69}"/>
                </a:ext>
              </a:extLst>
            </p:cNvPr>
            <p:cNvSpPr/>
            <p:nvPr/>
          </p:nvSpPr>
          <p:spPr>
            <a:xfrm>
              <a:off x="5080895" y="2708902"/>
              <a:ext cx="360000" cy="36000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圆角矩形 132">
              <a:extLst>
                <a:ext uri="{FF2B5EF4-FFF2-40B4-BE49-F238E27FC236}">
                  <a16:creationId xmlns:a16="http://schemas.microsoft.com/office/drawing/2014/main" id="{0F264E30-FDF9-F344-94F2-F0FB0334C050}"/>
                </a:ext>
              </a:extLst>
            </p:cNvPr>
            <p:cNvSpPr/>
            <p:nvPr/>
          </p:nvSpPr>
          <p:spPr>
            <a:xfrm>
              <a:off x="4580858" y="3140001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B5518EF8-3F85-264A-9408-7E116A6967F4}"/>
                </a:ext>
              </a:extLst>
            </p:cNvPr>
            <p:cNvSpPr/>
            <p:nvPr/>
          </p:nvSpPr>
          <p:spPr>
            <a:xfrm>
              <a:off x="4580858" y="3739566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5" name="圆角矩形 134">
              <a:extLst>
                <a:ext uri="{FF2B5EF4-FFF2-40B4-BE49-F238E27FC236}">
                  <a16:creationId xmlns:a16="http://schemas.microsoft.com/office/drawing/2014/main" id="{8647F4C2-2CB1-0E44-9C1C-635278DC11B5}"/>
                </a:ext>
              </a:extLst>
            </p:cNvPr>
            <p:cNvSpPr/>
            <p:nvPr/>
          </p:nvSpPr>
          <p:spPr>
            <a:xfrm>
              <a:off x="5088641" y="3140001"/>
              <a:ext cx="360000" cy="36000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6" name="圆角矩形 135">
              <a:extLst>
                <a:ext uri="{FF2B5EF4-FFF2-40B4-BE49-F238E27FC236}">
                  <a16:creationId xmlns:a16="http://schemas.microsoft.com/office/drawing/2014/main" id="{08BEAB0A-E5E9-E748-B623-982B6A39CC0F}"/>
                </a:ext>
              </a:extLst>
            </p:cNvPr>
            <p:cNvSpPr/>
            <p:nvPr/>
          </p:nvSpPr>
          <p:spPr>
            <a:xfrm>
              <a:off x="5088641" y="3739566"/>
              <a:ext cx="360000" cy="36000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D316B5B5-1150-1C46-A90F-5BBF254547DC}"/>
                </a:ext>
              </a:extLst>
            </p:cNvPr>
            <p:cNvCxnSpPr/>
            <p:nvPr/>
          </p:nvCxnSpPr>
          <p:spPr>
            <a:xfrm flipH="1">
              <a:off x="4940858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B2D1A3B5-252E-7D4E-BD95-7D0B2C487651}"/>
                </a:ext>
              </a:extLst>
            </p:cNvPr>
            <p:cNvCxnSpPr/>
            <p:nvPr/>
          </p:nvCxnSpPr>
          <p:spPr>
            <a:xfrm flipH="1">
              <a:off x="4440821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线箭头连接符 138">
              <a:extLst>
                <a:ext uri="{FF2B5EF4-FFF2-40B4-BE49-F238E27FC236}">
                  <a16:creationId xmlns:a16="http://schemas.microsoft.com/office/drawing/2014/main" id="{C1E5CF98-21CF-D247-8C74-4A4C104138AD}"/>
                </a:ext>
              </a:extLst>
            </p:cNvPr>
            <p:cNvCxnSpPr/>
            <p:nvPr/>
          </p:nvCxnSpPr>
          <p:spPr>
            <a:xfrm flipH="1">
              <a:off x="3940784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B9C1A498-59D9-554D-8756-4215030525C1}"/>
                </a:ext>
              </a:extLst>
            </p:cNvPr>
            <p:cNvCxnSpPr/>
            <p:nvPr/>
          </p:nvCxnSpPr>
          <p:spPr>
            <a:xfrm flipH="1">
              <a:off x="3475110" y="3016181"/>
              <a:ext cx="158395" cy="10554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线箭头连接符 140">
              <a:extLst>
                <a:ext uri="{FF2B5EF4-FFF2-40B4-BE49-F238E27FC236}">
                  <a16:creationId xmlns:a16="http://schemas.microsoft.com/office/drawing/2014/main" id="{583B460D-00B8-8442-BC6E-5B1EACBFCBD3}"/>
                </a:ext>
              </a:extLst>
            </p:cNvPr>
            <p:cNvCxnSpPr/>
            <p:nvPr/>
          </p:nvCxnSpPr>
          <p:spPr>
            <a:xfrm flipH="1">
              <a:off x="4940858" y="3320001"/>
              <a:ext cx="147783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线箭头连接符 141">
              <a:extLst>
                <a:ext uri="{FF2B5EF4-FFF2-40B4-BE49-F238E27FC236}">
                  <a16:creationId xmlns:a16="http://schemas.microsoft.com/office/drawing/2014/main" id="{48AA39CF-3FBE-B249-93EA-6AA3CB7883AE}"/>
                </a:ext>
              </a:extLst>
            </p:cNvPr>
            <p:cNvCxnSpPr/>
            <p:nvPr/>
          </p:nvCxnSpPr>
          <p:spPr>
            <a:xfrm flipH="1">
              <a:off x="4940858" y="3919566"/>
              <a:ext cx="147783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线箭头连接符 142">
              <a:extLst>
                <a:ext uri="{FF2B5EF4-FFF2-40B4-BE49-F238E27FC236}">
                  <a16:creationId xmlns:a16="http://schemas.microsoft.com/office/drawing/2014/main" id="{16FA8EEC-EDE3-664C-9868-6EFE55CF1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8100" y="3736279"/>
              <a:ext cx="192758" cy="1832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D2394CE1-1869-A545-B800-12AD6D5BAB47}"/>
                </a:ext>
              </a:extLst>
            </p:cNvPr>
            <p:cNvCxnSpPr/>
            <p:nvPr/>
          </p:nvCxnSpPr>
          <p:spPr>
            <a:xfrm flipH="1">
              <a:off x="4388100" y="3320001"/>
              <a:ext cx="192758" cy="16172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线箭头连接符 144">
              <a:extLst>
                <a:ext uri="{FF2B5EF4-FFF2-40B4-BE49-F238E27FC236}">
                  <a16:creationId xmlns:a16="http://schemas.microsoft.com/office/drawing/2014/main" id="{743A0861-3920-5646-970D-81B1F90A1388}"/>
                </a:ext>
              </a:extLst>
            </p:cNvPr>
            <p:cNvCxnSpPr/>
            <p:nvPr/>
          </p:nvCxnSpPr>
          <p:spPr>
            <a:xfrm flipH="1">
              <a:off x="3940784" y="3609000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690F875F-43D9-EC44-8B4C-7A53474FA5A7}"/>
                </a:ext>
              </a:extLst>
            </p:cNvPr>
            <p:cNvCxnSpPr/>
            <p:nvPr/>
          </p:nvCxnSpPr>
          <p:spPr>
            <a:xfrm flipH="1" flipV="1">
              <a:off x="3475110" y="3376279"/>
              <a:ext cx="158395" cy="10544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976BF48-B6AC-3941-BE47-EF331FFDF993}"/>
              </a:ext>
            </a:extLst>
          </p:cNvPr>
          <p:cNvSpPr txBox="1"/>
          <p:nvPr/>
        </p:nvSpPr>
        <p:spPr>
          <a:xfrm>
            <a:off x="10908694" y="4548188"/>
            <a:ext cx="220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Computational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Graph</a:t>
            </a:r>
            <a:br>
              <a:rPr kumimoji="1" lang="en-US" altLang="zh-CN" u="sng" dirty="0"/>
            </a:br>
            <a:r>
              <a:rPr kumimoji="1" lang="en-US" altLang="zh-CN" u="sng" dirty="0"/>
              <a:t>       (Section 3.3)</a:t>
            </a:r>
            <a:endParaRPr kumimoji="1" lang="zh-CN" altLang="en-US" u="sng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B13CA98-C452-CC48-8A8D-4459CFCB348D}"/>
              </a:ext>
            </a:extLst>
          </p:cNvPr>
          <p:cNvSpPr txBox="1"/>
          <p:nvPr/>
        </p:nvSpPr>
        <p:spPr>
          <a:xfrm rot="2464586">
            <a:off x="6764032" y="4732401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Parser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DB54AF93-DEC4-AF48-B1A9-D87E67C9A5B7}"/>
              </a:ext>
            </a:extLst>
          </p:cNvPr>
          <p:cNvSpPr/>
          <p:nvPr/>
        </p:nvSpPr>
        <p:spPr>
          <a:xfrm rot="2500109">
            <a:off x="10802212" y="3093735"/>
            <a:ext cx="136840" cy="484731"/>
          </a:xfrm>
          <a:prstGeom prst="lef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7F969D7-DB6B-4941-874E-65E364F95A00}"/>
              </a:ext>
            </a:extLst>
          </p:cNvPr>
          <p:cNvSpPr txBox="1"/>
          <p:nvPr/>
        </p:nvSpPr>
        <p:spPr>
          <a:xfrm>
            <a:off x="10964068" y="3194127"/>
            <a:ext cx="228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Different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choice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of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operators</a:t>
            </a:r>
            <a:endParaRPr kumimoji="1"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E547AF6-E980-C746-A5FD-1079CB48696E}"/>
              </a:ext>
            </a:extLst>
          </p:cNvPr>
          <p:cNvSpPr txBox="1"/>
          <p:nvPr/>
        </p:nvSpPr>
        <p:spPr>
          <a:xfrm>
            <a:off x="11225939" y="6917538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AF43966-C7B1-964F-8528-CB8C5317D478}"/>
              </a:ext>
            </a:extLst>
          </p:cNvPr>
          <p:cNvSpPr txBox="1"/>
          <p:nvPr/>
        </p:nvSpPr>
        <p:spPr>
          <a:xfrm>
            <a:off x="10863058" y="5218364"/>
            <a:ext cx="228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backward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propagation</a:t>
            </a:r>
            <a:endParaRPr kumimoji="1" lang="zh-CN" altLang="en-US" dirty="0"/>
          </a:p>
        </p:txBody>
      </p:sp>
      <p:sp>
        <p:nvSpPr>
          <p:cNvPr id="151" name="下箭头 150">
            <a:extLst>
              <a:ext uri="{FF2B5EF4-FFF2-40B4-BE49-F238E27FC236}">
                <a16:creationId xmlns:a16="http://schemas.microsoft.com/office/drawing/2014/main" id="{4F7F8FE2-3BB3-4444-B673-8812252A6EDA}"/>
              </a:ext>
            </a:extLst>
          </p:cNvPr>
          <p:cNvSpPr/>
          <p:nvPr/>
        </p:nvSpPr>
        <p:spPr>
          <a:xfrm rot="16200000">
            <a:off x="11816174" y="4002070"/>
            <a:ext cx="262055" cy="235107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1E6012E6-028F-6544-B97D-EFB9AF77FC8E}"/>
              </a:ext>
            </a:extLst>
          </p:cNvPr>
          <p:cNvCxnSpPr>
            <a:cxnSpLocks/>
            <a:stCxn id="111" idx="1"/>
            <a:endCxn id="130" idx="1"/>
          </p:cNvCxnSpPr>
          <p:nvPr/>
        </p:nvCxnSpPr>
        <p:spPr>
          <a:xfrm rot="10800000" flipH="1" flipV="1">
            <a:off x="10842274" y="6112942"/>
            <a:ext cx="61698" cy="2226971"/>
          </a:xfrm>
          <a:prstGeom prst="bentConnector3">
            <a:avLst>
              <a:gd name="adj1" fmla="val -370514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肘形连接符 151">
            <a:extLst>
              <a:ext uri="{FF2B5EF4-FFF2-40B4-BE49-F238E27FC236}">
                <a16:creationId xmlns:a16="http://schemas.microsoft.com/office/drawing/2014/main" id="{3D412CB0-59CC-0843-90F1-164AC5EB9555}"/>
              </a:ext>
            </a:extLst>
          </p:cNvPr>
          <p:cNvCxnSpPr>
            <a:cxnSpLocks/>
            <a:stCxn id="126" idx="3"/>
            <a:endCxn id="130" idx="1"/>
          </p:cNvCxnSpPr>
          <p:nvPr/>
        </p:nvCxnSpPr>
        <p:spPr>
          <a:xfrm>
            <a:off x="10549686" y="8333622"/>
            <a:ext cx="354286" cy="629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折角形 70">
            <a:extLst>
              <a:ext uri="{FF2B5EF4-FFF2-40B4-BE49-F238E27FC236}">
                <a16:creationId xmlns:a16="http://schemas.microsoft.com/office/drawing/2014/main" id="{E2DFBA9F-3398-F04F-9B95-8C166BB4AC97}"/>
              </a:ext>
            </a:extLst>
          </p:cNvPr>
          <p:cNvSpPr/>
          <p:nvPr/>
        </p:nvSpPr>
        <p:spPr>
          <a:xfrm>
            <a:off x="12547026" y="8111364"/>
            <a:ext cx="752648" cy="444516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Scores</a:t>
            </a:r>
            <a:endParaRPr kumimoji="1" lang="zh-CN" altLang="en-US" sz="1600" dirty="0"/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DD7024D7-8E8D-0A4E-96AC-6C02580FDE27}"/>
              </a:ext>
            </a:extLst>
          </p:cNvPr>
          <p:cNvCxnSpPr>
            <a:cxnSpLocks/>
            <a:stCxn id="130" idx="3"/>
            <a:endCxn id="71" idx="1"/>
          </p:cNvCxnSpPr>
          <p:nvPr/>
        </p:nvCxnSpPr>
        <p:spPr>
          <a:xfrm flipV="1">
            <a:off x="12331935" y="8333622"/>
            <a:ext cx="215091" cy="6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BFCE5DC1-4C9D-E04D-B1EE-FF747AACE4FD}"/>
              </a:ext>
            </a:extLst>
          </p:cNvPr>
          <p:cNvSpPr txBox="1"/>
          <p:nvPr/>
        </p:nvSpPr>
        <p:spPr>
          <a:xfrm>
            <a:off x="3572607" y="655141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(Section 3.2)</a:t>
            </a:r>
            <a:endParaRPr kumimoji="1" lang="zh-CN" altLang="en-US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B5054FB-C2F2-A248-B98E-8E9569451C6F}"/>
              </a:ext>
            </a:extLst>
          </p:cNvPr>
          <p:cNvSpPr txBox="1"/>
          <p:nvPr/>
        </p:nvSpPr>
        <p:spPr>
          <a:xfrm>
            <a:off x="7379010" y="791812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(Section 3.2)</a:t>
            </a:r>
            <a:endParaRPr kumimoji="1"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F261315-32F6-DC48-A8BE-36DA13B23115}"/>
              </a:ext>
            </a:extLst>
          </p:cNvPr>
          <p:cNvSpPr txBox="1"/>
          <p:nvPr/>
        </p:nvSpPr>
        <p:spPr>
          <a:xfrm>
            <a:off x="8183474" y="440760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(Section 2.3)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93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11166</TotalTime>
  <Words>501</Words>
  <Application>Microsoft Macintosh PowerPoint</Application>
  <PresentationFormat>自定义</PresentationFormat>
  <Paragraphs>103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Cambria Math</vt:lpstr>
      <vt:lpstr>Chalkboard</vt:lpstr>
      <vt:lpstr>Consolas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Zihao</dc:creator>
  <cp:lastModifiedBy>WANG Zihao</cp:lastModifiedBy>
  <cp:revision>61</cp:revision>
  <dcterms:created xsi:type="dcterms:W3CDTF">2021-08-20T03:01:56Z</dcterms:created>
  <dcterms:modified xsi:type="dcterms:W3CDTF">2021-08-30T12:25:23Z</dcterms:modified>
</cp:coreProperties>
</file>