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0" r:id="rId3"/>
    <p:sldId id="291" r:id="rId4"/>
    <p:sldId id="295" r:id="rId5"/>
    <p:sldId id="292" r:id="rId6"/>
    <p:sldId id="294" r:id="rId7"/>
    <p:sldId id="293" r:id="rId8"/>
    <p:sldId id="297" r:id="rId9"/>
    <p:sldId id="299" r:id="rId10"/>
    <p:sldId id="300" r:id="rId11"/>
    <p:sldId id="298" r:id="rId12"/>
    <p:sldId id="301" r:id="rId13"/>
    <p:sldId id="296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66070" y="91440"/>
            <a:ext cx="113538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392535" y="91440"/>
            <a:ext cx="78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38630" y="2644775"/>
            <a:ext cx="8714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/>
              <a:t>Discussion</a:t>
            </a:r>
            <a:endParaRPr lang="en-US" altLang="en-US" sz="9600"/>
          </a:p>
        </p:txBody>
      </p:sp>
      <p:sp>
        <p:nvSpPr>
          <p:cNvPr id="3" name="Text Box 2"/>
          <p:cNvSpPr txBox="1"/>
          <p:nvPr/>
        </p:nvSpPr>
        <p:spPr>
          <a:xfrm>
            <a:off x="8914765" y="520827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26</a:t>
            </a:r>
            <a:r>
              <a:rPr lang="en-US" altLang="en-US"/>
              <a:t>, September, 2019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beam_energy_69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946785"/>
            <a:ext cx="10058400" cy="534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Uneven distribution of momentum</a:t>
            </a:r>
            <a:r>
              <a:rPr lang="en-US" altLang="en-US"/>
              <a:t> (Run = </a:t>
            </a:r>
            <a:r>
              <a:rPr lang="" altLang="en-US"/>
              <a:t>69612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6" name="Picture 5" descr="inv_mass"/>
          <p:cNvPicPr>
            <a:picLocks noChangeAspect="1"/>
          </p:cNvPicPr>
          <p:nvPr/>
        </p:nvPicPr>
        <p:blipFill>
          <a:blip r:embed="rId1"/>
          <a:srcRect l="2355" r="8391"/>
          <a:stretch>
            <a:fillRect/>
          </a:stretch>
        </p:blipFill>
        <p:spPr>
          <a:xfrm>
            <a:off x="628015" y="844550"/>
            <a:ext cx="10567670" cy="57340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95930" y="1995170"/>
            <a:ext cx="4018280" cy="1266825"/>
            <a:chOff x="2516" y="3461"/>
            <a:chExt cx="6328" cy="1995"/>
          </a:xfrm>
        </p:grpSpPr>
        <p:sp>
          <p:nvSpPr>
            <p:cNvPr id="8" name="Rectangle 7"/>
            <p:cNvSpPr/>
            <p:nvPr/>
          </p:nvSpPr>
          <p:spPr>
            <a:xfrm>
              <a:off x="2516" y="4983"/>
              <a:ext cx="471" cy="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2987" y="4028"/>
              <a:ext cx="707" cy="11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3236" y="3461"/>
              <a:ext cx="56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FF0000"/>
                  </a:solidFill>
                </a:rPr>
                <a:t>RunNumber = </a:t>
              </a:r>
              <a:r>
                <a:rPr lang="" altLang="en-US" sz="1400">
                  <a:solidFill>
                    <a:srgbClr val="FF0000"/>
                  </a:solidFill>
                </a:rPr>
                <a:t>69816</a:t>
              </a:r>
              <a:endParaRPr lang="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Invariant mass for each run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Abn</a:t>
            </a:r>
            <a:r>
              <a:rPr lang="en-US" altLang="en-US"/>
              <a:t>ormal shape of invariant mass distribution </a:t>
            </a:r>
            <a:r>
              <a:rPr lang="" altLang="en-US"/>
              <a:t>(Run = 69816)</a:t>
            </a:r>
            <a:endParaRPr lang="" altLang="en-US"/>
          </a:p>
        </p:txBody>
      </p:sp>
      <p:pic>
        <p:nvPicPr>
          <p:cNvPr id="3" name="Picture 2" descr="inv_mass_abnormal_69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930275"/>
            <a:ext cx="10058400" cy="53454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741295" y="3868420"/>
            <a:ext cx="34461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015740" y="3929380"/>
            <a:ext cx="140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FWHM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recoiled_proton_abnormal_69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961390"/>
            <a:ext cx="10058400" cy="534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Abnormal shape of </a:t>
            </a:r>
            <a:r>
              <a:rPr lang="" altLang="en-US"/>
              <a:t>angle</a:t>
            </a:r>
            <a:r>
              <a:rPr lang="en-US" altLang="en-US"/>
              <a:t> distribution </a:t>
            </a:r>
            <a:r>
              <a:rPr lang="" altLang="en-US"/>
              <a:t>of recoiled proton </a:t>
            </a:r>
            <a:r>
              <a:rPr lang="en-US" altLang="en-US"/>
              <a:t>(Run = 69816)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024505" y="961390"/>
            <a:ext cx="5828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/>
              <a:t>The angle (theta) distribution of recoiled proton</a:t>
            </a:r>
            <a:endParaRPr lang="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7235" y="4887595"/>
            <a:ext cx="142430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806950" y="4281170"/>
            <a:ext cx="444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width at 23% of maximal value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71010" y="4553585"/>
            <a:ext cx="615315" cy="316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width_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989330"/>
            <a:ext cx="10058400" cy="51968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87040" y="3032760"/>
            <a:ext cx="2541905" cy="1266825"/>
            <a:chOff x="2516" y="3461"/>
            <a:chExt cx="4003" cy="1995"/>
          </a:xfrm>
        </p:grpSpPr>
        <p:sp>
          <p:nvSpPr>
            <p:cNvPr id="8" name="Rectangle 7"/>
            <p:cNvSpPr/>
            <p:nvPr/>
          </p:nvSpPr>
          <p:spPr>
            <a:xfrm>
              <a:off x="2516" y="4983"/>
              <a:ext cx="471" cy="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10" idx="2"/>
            </p:cNvCxnSpPr>
            <p:nvPr/>
          </p:nvCxnSpPr>
          <p:spPr>
            <a:xfrm flipV="1">
              <a:off x="2987" y="3944"/>
              <a:ext cx="1891" cy="12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3236" y="3461"/>
              <a:ext cx="32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FF0000"/>
                  </a:solidFill>
                </a:rPr>
                <a:t>RunNumber = 69816</a:t>
              </a:r>
              <a:endParaRPr lang="en-US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7395" y="2966085"/>
            <a:ext cx="1294130" cy="2096770"/>
            <a:chOff x="949" y="4693"/>
            <a:chExt cx="2038" cy="3302"/>
          </a:xfrm>
        </p:grpSpPr>
        <p:sp>
          <p:nvSpPr>
            <p:cNvPr id="13" name="Rectangle 12"/>
            <p:cNvSpPr/>
            <p:nvPr/>
          </p:nvSpPr>
          <p:spPr>
            <a:xfrm>
              <a:off x="2516" y="4983"/>
              <a:ext cx="471" cy="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2"/>
              <a:endCxn id="15" idx="0"/>
            </p:cNvCxnSpPr>
            <p:nvPr/>
          </p:nvCxnSpPr>
          <p:spPr>
            <a:xfrm flipH="1">
              <a:off x="1432" y="5456"/>
              <a:ext cx="1320" cy="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 rot="5400000">
              <a:off x="-461" y="6102"/>
              <a:ext cx="330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FF0000"/>
                  </a:solidFill>
                </a:rPr>
                <a:t>RunNumber = 6981</a:t>
              </a:r>
              <a:r>
                <a:rPr lang="" altLang="en-US" sz="1400">
                  <a:solidFill>
                    <a:srgbClr val="FF0000"/>
                  </a:solidFill>
                </a:rPr>
                <a:t>1</a:t>
              </a:r>
              <a:endParaRPr lang="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4585" y="3434080"/>
            <a:ext cx="3253105" cy="715010"/>
            <a:chOff x="-2136" y="4330"/>
            <a:chExt cx="5123" cy="1126"/>
          </a:xfrm>
        </p:grpSpPr>
        <p:sp>
          <p:nvSpPr>
            <p:cNvPr id="17" name="Rectangle 16"/>
            <p:cNvSpPr/>
            <p:nvPr/>
          </p:nvSpPr>
          <p:spPr>
            <a:xfrm>
              <a:off x="2516" y="4983"/>
              <a:ext cx="471" cy="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001" y="4764"/>
              <a:ext cx="1509" cy="4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-2136" y="4330"/>
              <a:ext cx="44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FF0000"/>
                  </a:solidFill>
                </a:rPr>
                <a:t>RunNumber = </a:t>
              </a:r>
              <a:r>
                <a:rPr lang="" altLang="en-US" sz="1400">
                  <a:solidFill>
                    <a:srgbClr val="FF0000"/>
                  </a:solidFill>
                </a:rPr>
                <a:t>70650, 70655</a:t>
              </a:r>
              <a:endParaRPr lang="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3500" y="1125855"/>
            <a:ext cx="3302635" cy="785495"/>
            <a:chOff x="-2136" y="4330"/>
            <a:chExt cx="5201" cy="1237"/>
          </a:xfrm>
        </p:grpSpPr>
        <p:sp>
          <p:nvSpPr>
            <p:cNvPr id="21" name="Rectangle 20"/>
            <p:cNvSpPr/>
            <p:nvPr/>
          </p:nvSpPr>
          <p:spPr>
            <a:xfrm>
              <a:off x="2594" y="5094"/>
              <a:ext cx="471" cy="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1001" y="4764"/>
              <a:ext cx="1509" cy="4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1"/>
            <p:nvPr/>
          </p:nvSpPr>
          <p:spPr>
            <a:xfrm>
              <a:off x="-2136" y="4330"/>
              <a:ext cx="44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FF0000"/>
                  </a:solidFill>
                </a:rPr>
                <a:t>RunNumber = 70</a:t>
              </a:r>
              <a:r>
                <a:rPr lang="" altLang="en-US" sz="1400">
                  <a:solidFill>
                    <a:srgbClr val="FF0000"/>
                  </a:solidFill>
                </a:rPr>
                <a:t>054</a:t>
              </a:r>
              <a:endParaRPr lang="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4725" y="2439035"/>
            <a:ext cx="2242185" cy="1011555"/>
            <a:chOff x="1425" y="3974"/>
            <a:chExt cx="3531" cy="1593"/>
          </a:xfrm>
        </p:grpSpPr>
        <p:sp>
          <p:nvSpPr>
            <p:cNvPr id="25" name="Rectangle 24"/>
            <p:cNvSpPr/>
            <p:nvPr/>
          </p:nvSpPr>
          <p:spPr>
            <a:xfrm>
              <a:off x="2594" y="5094"/>
              <a:ext cx="471" cy="473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0"/>
              <a:endCxn id="27" idx="2"/>
            </p:cNvCxnSpPr>
            <p:nvPr/>
          </p:nvCxnSpPr>
          <p:spPr>
            <a:xfrm flipV="1">
              <a:off x="2830" y="4457"/>
              <a:ext cx="361" cy="637"/>
            </a:xfrm>
            <a:prstGeom prst="straightConnector1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6"/>
            <p:cNvSpPr txBox="1"/>
            <p:nvPr/>
          </p:nvSpPr>
          <p:spPr>
            <a:xfrm>
              <a:off x="1425" y="3974"/>
              <a:ext cx="3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rgbClr val="002060"/>
                  </a:solidFill>
                </a:rPr>
                <a:t>RunNumber = </a:t>
              </a:r>
              <a:r>
                <a:rPr lang="" altLang="en-US" sz="1400">
                  <a:solidFill>
                    <a:srgbClr val="002060"/>
                  </a:solidFill>
                </a:rPr>
                <a:t>69816</a:t>
              </a:r>
              <a:endParaRPr lang="" altLang="en-US" sz="1400">
                <a:solidFill>
                  <a:srgbClr val="002060"/>
                </a:solidFill>
              </a:endParaRPr>
            </a:p>
          </p:txBody>
        </p:sp>
      </p:grpSp>
      <p:sp>
        <p:nvSpPr>
          <p:cNvPr id="28" name="Text Box 27"/>
          <p:cNvSpPr txBox="1"/>
          <p:nvPr/>
        </p:nvSpPr>
        <p:spPr>
          <a:xfrm>
            <a:off x="499110" y="245745"/>
            <a:ext cx="1062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Comparison between the width of invariant mass and of scattering angle of recoild proton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4" name="Picture 3" descr="recoiled_proton_abnormal_70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993775"/>
            <a:ext cx="10981690" cy="5318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Abnormal shape of angle distribution of recoiled proton (Run = </a:t>
            </a:r>
            <a:r>
              <a:rPr lang="" altLang="en-US"/>
              <a:t>70054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756660" y="2106295"/>
            <a:ext cx="467804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600"/>
              <a:t>End</a:t>
            </a:r>
            <a:endParaRPr lang="" altLang="en-US" sz="1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ar_mass_ECAL1_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988695"/>
            <a:ext cx="1005840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ar_mass_ECA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997585"/>
            <a:ext cx="1005840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ar_mass_EC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830580"/>
            <a:ext cx="1005840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_mass_normal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895985"/>
            <a:ext cx="10058400" cy="534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876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Normal shape of invariant mass distribution (Run = 69853)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ar_mass_n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842010"/>
            <a:ext cx="10840720" cy="57613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588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Normalized invariant mass distribution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_mass"/>
          <p:cNvPicPr>
            <a:picLocks noChangeAspect="1"/>
          </p:cNvPicPr>
          <p:nvPr/>
        </p:nvPicPr>
        <p:blipFill>
          <a:blip r:embed="rId1"/>
          <a:srcRect l="2355" r="8391"/>
          <a:stretch>
            <a:fillRect/>
          </a:stretch>
        </p:blipFill>
        <p:spPr>
          <a:xfrm>
            <a:off x="628015" y="844550"/>
            <a:ext cx="10567670" cy="57340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24330" y="2197735"/>
            <a:ext cx="4009390" cy="1511935"/>
            <a:chOff x="2558" y="3461"/>
            <a:chExt cx="6314" cy="2381"/>
          </a:xfrm>
        </p:grpSpPr>
        <p:sp>
          <p:nvSpPr>
            <p:cNvPr id="4" name="Rectangle 3"/>
            <p:cNvSpPr/>
            <p:nvPr/>
          </p:nvSpPr>
          <p:spPr>
            <a:xfrm>
              <a:off x="2558" y="4762"/>
              <a:ext cx="553" cy="1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40" y="4028"/>
              <a:ext cx="554" cy="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3264" y="3461"/>
              <a:ext cx="56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>
                  <a:solidFill>
                    <a:srgbClr val="FF0000"/>
                  </a:solidFill>
                </a:rPr>
                <a:t>RunNumber = 69611, 69612</a:t>
              </a:r>
              <a:endParaRPr lang="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Invariant mass for each run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beam_energy_69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31545"/>
            <a:ext cx="10058400" cy="534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Uneven distribution of momentum (Run = 6961</a:t>
            </a:r>
            <a:r>
              <a:rPr lang="" altLang="en-US"/>
              <a:t>1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beam_energy_normal_69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817245"/>
            <a:ext cx="10058400" cy="534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110" y="245745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Normal even</a:t>
            </a:r>
            <a:r>
              <a:rPr lang="en-US" altLang="en-US"/>
              <a:t> distribution of momentum (Run = </a:t>
            </a:r>
            <a:r>
              <a:rPr lang="" altLang="en-US"/>
              <a:t>69690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宽屏</PresentationFormat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Calibri Light</vt:lpstr>
      <vt:lpstr>SimSun</vt:lpstr>
      <vt:lpstr>PakType Naskh Basic</vt:lpstr>
      <vt:lpstr>SimSun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7</cp:revision>
  <dcterms:created xsi:type="dcterms:W3CDTF">2019-09-25T20:09:24Z</dcterms:created>
  <dcterms:modified xsi:type="dcterms:W3CDTF">2019-09-25T20:09:24Z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