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90" r:id="rId3"/>
    <p:sldId id="295" r:id="rId4"/>
    <p:sldId id="292" r:id="rId5"/>
    <p:sldId id="315" r:id="rId6"/>
    <p:sldId id="293" r:id="rId7"/>
    <p:sldId id="344" r:id="rId8"/>
    <p:sldId id="345" r:id="rId9"/>
    <p:sldId id="347" r:id="rId10"/>
    <p:sldId id="296" r:id="rId11"/>
    <p:sldId id="297" r:id="rId12"/>
    <p:sldId id="333" r:id="rId13"/>
    <p:sldId id="336" r:id="rId14"/>
    <p:sldId id="332" r:id="rId15"/>
    <p:sldId id="334" r:id="rId16"/>
    <p:sldId id="337" r:id="rId17"/>
    <p:sldId id="338" r:id="rId18"/>
    <p:sldId id="348" r:id="rId19"/>
    <p:sldId id="339" r:id="rId20"/>
    <p:sldId id="299" r:id="rId21"/>
    <p:sldId id="335" r:id="rId22"/>
    <p:sldId id="298" r:id="rId23"/>
    <p:sldId id="331" r:id="rId24"/>
    <p:sldId id="301" r:id="rId25"/>
    <p:sldId id="307" r:id="rId26"/>
    <p:sldId id="349" r:id="rId27"/>
    <p:sldId id="350" r:id="rId28"/>
    <p:sldId id="308" r:id="rId29"/>
    <p:sldId id="309" r:id="rId30"/>
    <p:sldId id="343" r:id="rId31"/>
    <p:sldId id="342" r:id="rId32"/>
    <p:sldId id="310" r:id="rId33"/>
    <p:sldId id="351" r:id="rId34"/>
    <p:sldId id="31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æ·±è²æ ·å¼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95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16005" y="9461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/25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19630" y="2644775"/>
            <a:ext cx="7953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800"/>
              <a:t>Stability test of 2008 COMPASS data</a:t>
            </a:r>
            <a:endParaRPr lang="en-US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9459595" y="5400675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Yanzhao Wang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Parameters investigated 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35560" y="1536700"/>
            <a:ext cx="11581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Invariant mass of three pions</a:t>
            </a:r>
            <a:endParaRPr lang="en-US" altLang="en-US" sz="2800">
              <a:sym typeface="+mn-ea"/>
            </a:endParaRPr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Photon number from different Calorimeters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total invariant mass 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Angular distribution of </a:t>
            </a:r>
            <a:r>
              <a:rPr lang="en-US" altLang="en-US" sz="2800">
                <a:sym typeface="+mn-ea"/>
              </a:rPr>
              <a:t>recoiled proton</a:t>
            </a:r>
            <a:endParaRPr lang="en-US" altLang="en-US" sz="2800">
              <a:sym typeface="+mn-ea"/>
            </a:endParaRPr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" altLang="en-US" sz="2800"/>
              <a:t>The FWHM width of invariant mass histogram</a:t>
            </a:r>
            <a:endParaRPr lang="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29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 </a:t>
            </a:r>
            <a:r>
              <a:rPr lang="" altLang="en-US" sz="3600">
                <a:sym typeface="+mn-ea"/>
              </a:rPr>
              <a:t>(Normalized)</a:t>
            </a:r>
            <a:endParaRPr lang="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23850" y="102870"/>
            <a:ext cx="945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 </a:t>
            </a:r>
            <a:r>
              <a:rPr lang="en-US" altLang="en-US" sz="3600">
                <a:sym typeface="+mn-ea"/>
              </a:rPr>
              <a:t>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55345" y="6233795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=69853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40635" y="125666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I</a:t>
            </a:r>
            <a:r>
              <a:rPr lang="en-US" altLang="en-US" sz="3600">
                <a:sym typeface="+mn-ea"/>
              </a:rPr>
              <a:t>nvariant mass </a:t>
            </a:r>
            <a:r>
              <a:rPr lang="" altLang="en-US" sz="3600">
                <a:sym typeface="+mn-ea"/>
              </a:rPr>
              <a:t>of 3 pions</a:t>
            </a:r>
            <a:r>
              <a:rPr lang="en-US" altLang="en-US" sz="2400">
                <a:sym typeface="+mn-ea"/>
              </a:rPr>
              <a:t>( Run = 69853)</a:t>
            </a:r>
            <a:endParaRPr lang="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95015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844165" y="632206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</a:t>
            </a:r>
            <a:r>
              <a:rPr lang="" altLang="en-US">
                <a:solidFill>
                  <a:srgbClr val="FF0000"/>
                </a:solidFill>
              </a:rPr>
              <a:t>2</a:t>
            </a:r>
            <a:endParaRPr lang="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69030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466465" y="6322060"/>
            <a:ext cx="72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1.6</a:t>
            </a:r>
            <a:r>
              <a:rPr lang="" altLang="en-US">
                <a:solidFill>
                  <a:srgbClr val="FF0000"/>
                </a:solidFill>
              </a:rPr>
              <a:t>7</a:t>
            </a:r>
            <a:endParaRPr lang="" altLang="en-US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02990" y="3516630"/>
            <a:ext cx="97155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389120" y="3520440"/>
            <a:ext cx="3305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FF0000"/>
                </a:solidFill>
              </a:rPr>
              <a:t>55% of maximum</a:t>
            </a:r>
            <a:endParaRPr lang="en-US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3 pions invariant mass</a:t>
            </a:r>
            <a:endParaRPr lang="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pic>
        <p:nvPicPr>
          <p:cNvPr id="6" name="Picture 5" descr="mass_Three_pion_69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5" y="733425"/>
            <a:ext cx="3438525" cy="486854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4" name="Straight Arrow Connector 3"/>
          <p:cNvCxnSpPr/>
          <p:nvPr/>
        </p:nvCxnSpPr>
        <p:spPr>
          <a:xfrm flipV="1">
            <a:off x="3622040" y="3780155"/>
            <a:ext cx="4271645" cy="598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energy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en-US" altLang="en-US" sz="3600"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535" y="813435"/>
            <a:ext cx="10497820" cy="5716270"/>
            <a:chOff x="1141" y="1281"/>
            <a:chExt cx="16532" cy="9002"/>
          </a:xfrm>
        </p:grpSpPr>
        <p:pic>
          <p:nvPicPr>
            <p:cNvPr id="4" name="Picture 3" descr="Photon_energy_69853"/>
            <p:cNvPicPr>
              <a:picLocks noChangeAspect="1"/>
            </p:cNvPicPr>
            <p:nvPr/>
          </p:nvPicPr>
          <p:blipFill>
            <a:blip r:embed="rId1"/>
            <a:srcRect l="2273" r="8744" b="2117"/>
            <a:stretch>
              <a:fillRect/>
            </a:stretch>
          </p:blipFill>
          <p:spPr>
            <a:xfrm>
              <a:off x="1141" y="1281"/>
              <a:ext cx="16533" cy="900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29" y="1314"/>
              <a:ext cx="3295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hoton_number"/>
          <p:cNvPicPr>
            <a:picLocks noChangeAspect="1"/>
          </p:cNvPicPr>
          <p:nvPr/>
        </p:nvPicPr>
        <p:blipFill>
          <a:blip r:embed="rId1"/>
          <a:srcRect l="2109" t="-609" r="9154" b="609"/>
          <a:stretch>
            <a:fillRect/>
          </a:stretch>
        </p:blipFill>
        <p:spPr>
          <a:xfrm>
            <a:off x="8890" y="1077595"/>
            <a:ext cx="8925560" cy="500761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649335" y="2543175"/>
            <a:ext cx="3390900" cy="1962785"/>
          </a:xfrm>
          <a:prstGeom prst="wedgeRoundRectCallout">
            <a:avLst>
              <a:gd name="adj1" fmla="val -140767"/>
              <a:gd name="adj2" fmla="val 619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Photon energy cut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" altLang="en-US" sz="3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34450" y="2543175"/>
            <a:ext cx="186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Cut condition:</a:t>
            </a:r>
            <a:endParaRPr lang="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934450" y="3004820"/>
          <a:ext cx="3030220" cy="1153160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1636395"/>
                <a:gridCol w="139382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Calorimeter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Energy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ECAL1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&gt;1 GeV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0">
                          <a:solidFill>
                            <a:schemeClr val="tx1"/>
                          </a:solidFill>
                        </a:rPr>
                        <a:t>ECAL2</a:t>
                      </a:r>
                      <a:endParaRPr lang="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0">
                          <a:solidFill>
                            <a:schemeClr val="tx1"/>
                          </a:solidFill>
                        </a:rPr>
                        <a:t>&gt;4 GeV</a:t>
                      </a:r>
                      <a:endParaRPr lang="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" altLang="en-US" sz="3600">
                <a:sym typeface="+mn-ea"/>
              </a:rPr>
              <a:t>(normalized)</a:t>
            </a:r>
            <a:endParaRPr lang="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7091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The goals of analysis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643255" y="1983105"/>
            <a:ext cx="882840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Selecting out bad runs with abnormal properties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Individual investigation of the bad runs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Postulate of probable cause of the bad runs 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310" y="637159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</a:t>
            </a:r>
            <a:r>
              <a:rPr lang="" altLang="en-US">
                <a:solidFill>
                  <a:srgbClr val="7030A0"/>
                </a:solidFill>
              </a:rPr>
              <a:t>y </a:t>
            </a:r>
            <a:r>
              <a:rPr lang="en-US" altLang="en-US">
                <a:solidFill>
                  <a:srgbClr val="7030A0"/>
                </a:solidFill>
              </a:rPr>
              <a:t>at </a:t>
            </a:r>
            <a:r>
              <a:rPr lang="" altLang="en-US">
                <a:solidFill>
                  <a:srgbClr val="7030A0"/>
                </a:solidFill>
              </a:rPr>
              <a:t>x </a:t>
            </a:r>
            <a:r>
              <a:rPr lang="en-US" altLang="en-US">
                <a:solidFill>
                  <a:srgbClr val="7030A0"/>
                </a:solidFill>
              </a:rPr>
              <a:t>=</a:t>
            </a:r>
            <a:r>
              <a:rPr lang="" altLang="en-US">
                <a:solidFill>
                  <a:srgbClr val="7030A0"/>
                </a:solidFill>
              </a:rPr>
              <a:t>69853</a:t>
            </a:r>
            <a:endParaRPr lang="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98750" y="1344930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" altLang="en-US" sz="2400">
                <a:sym typeface="+mn-ea"/>
              </a:rPr>
              <a:t>( Run = 69853)</a:t>
            </a:r>
            <a:endParaRPr lang="" altLang="en-US" sz="2400">
              <a:sym typeface="+mn-ea"/>
            </a:endParaRPr>
          </a:p>
        </p:txBody>
      </p:sp>
      <p:pic>
        <p:nvPicPr>
          <p:cNvPr id="4" name="Picture 3" descr="inv_mass_normal_69853"/>
          <p:cNvPicPr>
            <a:picLocks noChangeAspect="1"/>
          </p:cNvPicPr>
          <p:nvPr/>
        </p:nvPicPr>
        <p:blipFill>
          <a:blip r:embed="rId1"/>
          <a:srcRect t="5527"/>
          <a:stretch>
            <a:fillRect/>
          </a:stretch>
        </p:blipFill>
        <p:spPr>
          <a:xfrm>
            <a:off x="572135" y="963295"/>
            <a:ext cx="11207115" cy="55359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534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572385" y="6229985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</a:t>
            </a:r>
            <a:endParaRPr lang="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471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230245" y="622998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" altLang="en-US">
                <a:solidFill>
                  <a:srgbClr val="FF0000"/>
                </a:solidFill>
              </a:rPr>
              <a:t>6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78830" y="642874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</a:t>
            </a:r>
            <a:r>
              <a:rPr lang="" altLang="en-US">
                <a:solidFill>
                  <a:srgbClr val="7030A0"/>
                </a:solidFill>
              </a:rPr>
              <a:t>70650</a:t>
            </a:r>
            <a:endParaRPr lang="" altLang="en-US">
              <a:solidFill>
                <a:srgbClr val="7030A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43875" y="151701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en-US" altLang="en-US" sz="2400">
                <a:sym typeface="+mn-ea"/>
              </a:rPr>
              <a:t>( Run = </a:t>
            </a:r>
            <a:r>
              <a:rPr lang="" altLang="en-US" sz="2400">
                <a:sym typeface="+mn-ea"/>
              </a:rPr>
              <a:t>70650</a:t>
            </a:r>
            <a:r>
              <a:rPr lang="en-US" altLang="en-US" sz="2400">
                <a:sym typeface="+mn-ea"/>
              </a:rPr>
              <a:t>)</a:t>
            </a:r>
            <a:endParaRPr lang="en-US" altLang="en-US" sz="2400">
              <a:sym typeface="+mn-ea"/>
            </a:endParaRPr>
          </a:p>
        </p:txBody>
      </p:sp>
      <p:pic>
        <p:nvPicPr>
          <p:cNvPr id="5" name="Picture 4" descr="invariant_mass_70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865505"/>
            <a:ext cx="11412220" cy="57029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20010" y="3751580"/>
            <a:ext cx="398653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46425" y="3913505"/>
            <a:ext cx="284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FWHM </a:t>
            </a:r>
            <a:r>
              <a:rPr lang="" altLang="en-US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≈ 3.45 GeV</a:t>
            </a:r>
            <a:endParaRPr lang="" altLang="en-US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FWHM of total invariant mass</a:t>
            </a:r>
            <a:endParaRPr lang="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409305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36305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99130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26130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42465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69465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69610" y="1385570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66460" y="1385570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2200" y="1388745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59050" y="1388745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54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Recoiled Proton angular distribution</a:t>
            </a:r>
            <a:endParaRPr lang="" altLang="en-US" sz="3600">
              <a:sym typeface="+mn-ea"/>
            </a:endParaRPr>
          </a:p>
        </p:txBody>
      </p:sp>
      <p:pic>
        <p:nvPicPr>
          <p:cNvPr id="4" name="Picture 3" descr="rec_proton_comp"/>
          <p:cNvPicPr>
            <a:picLocks noChangeAspect="1"/>
          </p:cNvPicPr>
          <p:nvPr/>
        </p:nvPicPr>
        <p:blipFill>
          <a:blip r:embed="rId1"/>
          <a:srcRect l="1489" r="8668" b="2284"/>
          <a:stretch>
            <a:fillRect/>
          </a:stretch>
        </p:blipFill>
        <p:spPr>
          <a:xfrm>
            <a:off x="332740" y="780415"/>
            <a:ext cx="10952480" cy="59315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156585" y="5198745"/>
            <a:ext cx="182118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18405" y="5198745"/>
            <a:ext cx="1274445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292850" y="4830445"/>
            <a:ext cx="324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7030A0"/>
                </a:solidFill>
              </a:rPr>
              <a:t>Width at 23% of maximum</a:t>
            </a:r>
            <a:endParaRPr lang="" altLang="en-US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9750" y="780415"/>
            <a:ext cx="4078605" cy="40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>
                <a:sym typeface="+mn-ea"/>
              </a:rPr>
              <a:t>Comparison of widths from invariant mass and angles of recoiled proton </a:t>
            </a:r>
            <a:endParaRPr lang="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</a:t>
            </a:r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816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Detector Layout</a:t>
            </a:r>
            <a:endParaRPr lang="en-US" alt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873760"/>
            <a:ext cx="9853295" cy="537972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V="1">
            <a:off x="2070735" y="4893945"/>
            <a:ext cx="1957705" cy="369570"/>
          </a:xfrm>
          <a:prstGeom prst="curvedConnector3">
            <a:avLst>
              <a:gd name="adj1" fmla="val 1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234690" y="588518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Target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09215" y="869950"/>
            <a:ext cx="663829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</a:t>
            </a:r>
            <a:r>
              <a:rPr lang="" altLang="en-US" sz="2000">
                <a:sym typeface="+mn-ea"/>
              </a:rPr>
              <a:t>ECAL1 percentage and FWHM of invariant mass</a:t>
            </a:r>
            <a:r>
              <a:rPr lang="en-US" altLang="en-US" sz="2000">
                <a:sym typeface="+mn-ea"/>
              </a:rPr>
              <a:t>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</a:t>
            </a:r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~ </a:t>
            </a:r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70240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</a:t>
            </a:r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448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09215" y="869950"/>
            <a:ext cx="663829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 ~ 70240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70448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3" name="Picture 2" descr="ECAL2_decre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20" y="635000"/>
            <a:ext cx="3714115" cy="417893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00825" y="641350"/>
            <a:ext cx="3719195" cy="4176395"/>
          </a:xfrm>
          <a:prstGeom prst="wedgeRectCallout">
            <a:avLst>
              <a:gd name="adj1" fmla="val -72366"/>
              <a:gd name="adj2" fmla="val -7822"/>
            </a:avLst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49870" y="1036955"/>
            <a:ext cx="0" cy="35433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64500" y="931545"/>
            <a:ext cx="0" cy="364871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Summary</a:t>
            </a:r>
            <a:endParaRPr lang="en-US" altLang="en-US" sz="3600"/>
          </a:p>
        </p:txBody>
      </p:sp>
      <p:graphicFrame>
        <p:nvGraphicFramePr>
          <p:cNvPr id="6" name="Table 5"/>
          <p:cNvGraphicFramePr/>
          <p:nvPr/>
        </p:nvGraphicFramePr>
        <p:xfrm>
          <a:off x="555625" y="1227455"/>
          <a:ext cx="10820400" cy="5069205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3606800"/>
                <a:gridCol w="2657475"/>
                <a:gridCol w="4556125"/>
              </a:tblGrid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Run number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Probable Cause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Log book/Comments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70195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Disorder of Spill time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69612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recoiled proton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69816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no sandwich veto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70650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triggers without sandwich veto, stopped due to MW1 errors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70654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triggers without sandwich veto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0">
                          <a:solidFill>
                            <a:schemeClr val="tx1"/>
                          </a:solidFill>
                        </a:rPr>
                        <a:t>decrease of number of photons from ECAL2</a:t>
                      </a:r>
                      <a:endParaRPr lang="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detector test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69687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70223 ~ 70240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High voltage on ECAL2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b="0">
                          <a:solidFill>
                            <a:schemeClr val="tx1"/>
                          </a:solidFill>
                        </a:rPr>
                        <a:t>70448</a:t>
                      </a:r>
                      <a:endParaRPr lang="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CPS Booster problem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graphicFrame>
        <p:nvGraphicFramePr>
          <p:cNvPr id="3" name="Table 2"/>
          <p:cNvGraphicFramePr/>
          <p:nvPr/>
        </p:nvGraphicFramePr>
        <p:xfrm>
          <a:off x="2162175" y="1271270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69697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70161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32740" y="135255"/>
            <a:ext cx="1037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Structure of data storage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252095" y="127190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Run Number: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162175" y="3057525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52095" y="305752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Spill Number:</a:t>
            </a:r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64715" y="1643380"/>
            <a:ext cx="1851660" cy="1416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6965" y="1643380"/>
            <a:ext cx="6455410" cy="1406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2164715" y="4532630"/>
          <a:ext cx="9220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event 100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32001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32002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32003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174875" y="3428365"/>
            <a:ext cx="2762250" cy="1112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47715" y="3428365"/>
            <a:ext cx="5524500" cy="1102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0550" y="4607560"/>
            <a:ext cx="107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Events:</a:t>
            </a:r>
            <a:endParaRPr lang="en-US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017770" y="5441315"/>
            <a:ext cx="5525770" cy="708660"/>
          </a:xfrm>
          <a:prstGeom prst="wedgeRoundRectCallout">
            <a:avLst>
              <a:gd name="adj1" fmla="val -40864"/>
              <a:gd name="adj2" fmla="val -105734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Particles, tracks, vertices, recoiled protons...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42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Datasets and pre-selection: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516890" y="3701415"/>
            <a:ext cx="1078865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A best primary vertex was found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Primary vertex Z-position Z_pv: -200 cm &lt; Z_pv &lt; 160 cm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Exactly </a:t>
            </a:r>
            <a:r>
              <a:rPr lang="" altLang="en-US" sz="2400"/>
              <a:t>one or</a:t>
            </a:r>
            <a:r>
              <a:rPr lang="en-US" sz="2400"/>
              <a:t> three charged tracks, leaving the primary vertex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Charge sum of all three tracks = -1</a:t>
            </a:r>
            <a:endParaRPr lang="en-US" sz="2400"/>
          </a:p>
        </p:txBody>
      </p:sp>
      <p:sp>
        <p:nvSpPr>
          <p:cNvPr id="5" name="Pentagon 4"/>
          <p:cNvSpPr/>
          <p:nvPr/>
        </p:nvSpPr>
        <p:spPr>
          <a:xfrm>
            <a:off x="332740" y="966470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Datasets info:</a:t>
            </a:r>
            <a:endParaRPr lang="en-US" altLang="en-US"/>
          </a:p>
        </p:txBody>
      </p:sp>
      <p:sp>
        <p:nvSpPr>
          <p:cNvPr id="6" name="Pentagon 5"/>
          <p:cNvSpPr/>
          <p:nvPr/>
        </p:nvSpPr>
        <p:spPr>
          <a:xfrm>
            <a:off x="332740" y="3080385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Conditions of filtering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16890" y="1506855"/>
          <a:ext cx="700913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5"/>
                <a:gridCol w="4794885"/>
              </a:tblGrid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 33, 35, 37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/>
                        <a:t>Run number</a:t>
                      </a:r>
                      <a:endParaRPr lang="en-US" altLang="en-US" sz="2400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</a:rPr>
                        <a:t>69595 ~ 70963</a:t>
                      </a:r>
                      <a:endParaRPr lang="en-US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5" name="Picture 4" descr="event_distribution_or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993140"/>
            <a:ext cx="11870690" cy="5749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5" name="Picture 4" descr="event_distribution_or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993140"/>
            <a:ext cx="11870690" cy="574929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29885" y="4678045"/>
            <a:ext cx="167005" cy="1670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event_distribution_orginal_70195"/>
          <p:cNvPicPr>
            <a:picLocks noChangeAspect="1"/>
          </p:cNvPicPr>
          <p:nvPr/>
        </p:nvPicPr>
        <p:blipFill>
          <a:blip r:embed="rId2"/>
          <a:srcRect l="3097" t="9412" r="9751" b="6248"/>
          <a:stretch>
            <a:fillRect/>
          </a:stretch>
        </p:blipFill>
        <p:spPr>
          <a:xfrm>
            <a:off x="6742430" y="1344295"/>
            <a:ext cx="3284855" cy="453771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741795" y="1344930"/>
            <a:ext cx="3314700" cy="4536440"/>
          </a:xfrm>
          <a:prstGeom prst="wedgeRectCallout">
            <a:avLst>
              <a:gd name="adj1" fmla="val -83697"/>
              <a:gd name="adj2" fmla="val 2529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18170" y="4192905"/>
            <a:ext cx="316230" cy="31623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1067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Event distribution of each spill </a:t>
            </a:r>
            <a:r>
              <a:rPr lang="en-US" altLang="en-US" sz="2400">
                <a:sym typeface="+mn-ea"/>
              </a:rPr>
              <a:t>( Run = </a:t>
            </a:r>
            <a:r>
              <a:rPr lang="" altLang="en-US" sz="2400">
                <a:sym typeface="+mn-ea"/>
              </a:rPr>
              <a:t>70195</a:t>
            </a:r>
            <a:r>
              <a:rPr lang="en-US" altLang="en-US" sz="2400">
                <a:sym typeface="+mn-ea"/>
              </a:rPr>
              <a:t>)</a:t>
            </a:r>
            <a:endParaRPr lang="en-US" altLang="en-US" sz="3600"/>
          </a:p>
        </p:txBody>
      </p:sp>
      <p:grpSp>
        <p:nvGrpSpPr>
          <p:cNvPr id="6" name="Group 5"/>
          <p:cNvGrpSpPr/>
          <p:nvPr/>
        </p:nvGrpSpPr>
        <p:grpSpPr>
          <a:xfrm>
            <a:off x="361950" y="1108710"/>
            <a:ext cx="11466830" cy="5272405"/>
            <a:chOff x="570" y="1746"/>
            <a:chExt cx="18058" cy="8303"/>
          </a:xfrm>
        </p:grpSpPr>
        <p:pic>
          <p:nvPicPr>
            <p:cNvPr id="3" name="Picture 2" descr="Spill_Time_Event70195"/>
            <p:cNvPicPr>
              <a:picLocks noChangeAspect="1"/>
            </p:cNvPicPr>
            <p:nvPr/>
          </p:nvPicPr>
          <p:blipFill>
            <a:blip r:embed="rId1"/>
            <a:srcRect l="3321" t="7450" r="1212" b="2523"/>
            <a:stretch>
              <a:fillRect/>
            </a:stretch>
          </p:blipFill>
          <p:spPr>
            <a:xfrm>
              <a:off x="570" y="1746"/>
              <a:ext cx="18059" cy="8183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5106" y="9567"/>
              <a:ext cx="2977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" altLang="en-US" sz="1400"/>
                <a:t>Spill number</a:t>
              </a:r>
              <a:endParaRPr lang="" altLang="en-US" sz="1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4" name="Picture 3" descr="event_distribution"/>
          <p:cNvPicPr>
            <a:picLocks noChangeAspect="1"/>
          </p:cNvPicPr>
          <p:nvPr/>
        </p:nvPicPr>
        <p:blipFill>
          <a:blip r:embed="rId1"/>
          <a:srcRect l="2715" b="1957"/>
          <a:stretch>
            <a:fillRect/>
          </a:stretch>
        </p:blipFill>
        <p:spPr>
          <a:xfrm>
            <a:off x="122555" y="1011555"/>
            <a:ext cx="11253470" cy="526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2858</Words>
  <Application>WPS Presentation</Application>
  <PresentationFormat>宽屏</PresentationFormat>
  <Paragraphs>351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SimSun</vt:lpstr>
      <vt:lpstr>PakType Naskh Basic</vt:lpstr>
      <vt:lpstr>SimSun</vt:lpstr>
      <vt:lpstr>Calibri Light</vt:lpstr>
      <vt:lpstr>MT Extra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19</cp:revision>
  <dcterms:created xsi:type="dcterms:W3CDTF">2019-09-29T21:07:39Z</dcterms:created>
  <dcterms:modified xsi:type="dcterms:W3CDTF">2019-09-29T21:07:39Z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