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90" r:id="rId3"/>
    <p:sldId id="295" r:id="rId4"/>
    <p:sldId id="292" r:id="rId5"/>
    <p:sldId id="293" r:id="rId6"/>
    <p:sldId id="294" r:id="rId7"/>
    <p:sldId id="315" r:id="rId8"/>
    <p:sldId id="296" r:id="rId9"/>
    <p:sldId id="297" r:id="rId10"/>
    <p:sldId id="333" r:id="rId11"/>
    <p:sldId id="336" r:id="rId12"/>
    <p:sldId id="332" r:id="rId13"/>
    <p:sldId id="334" r:id="rId14"/>
    <p:sldId id="337" r:id="rId15"/>
    <p:sldId id="338" r:id="rId16"/>
    <p:sldId id="339" r:id="rId17"/>
    <p:sldId id="299" r:id="rId18"/>
    <p:sldId id="335" r:id="rId19"/>
    <p:sldId id="298" r:id="rId20"/>
    <p:sldId id="331" r:id="rId21"/>
    <p:sldId id="301" r:id="rId22"/>
    <p:sldId id="307" r:id="rId23"/>
    <p:sldId id="341" r:id="rId24"/>
    <p:sldId id="308" r:id="rId25"/>
    <p:sldId id="309" r:id="rId26"/>
    <p:sldId id="343" r:id="rId27"/>
    <p:sldId id="342" r:id="rId28"/>
    <p:sldId id="310" r:id="rId29"/>
    <p:sldId id="31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æ·±è²æ ·å¼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09555" y="94615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216005" y="94615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/25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19630" y="2644775"/>
            <a:ext cx="79533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800"/>
              <a:t>Stability test of 2008 COMPASS data</a:t>
            </a:r>
            <a:endParaRPr lang="en-US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9459595" y="5400675"/>
            <a:ext cx="236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Yanzhao Wang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6692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</a:t>
            </a:r>
            <a:endParaRPr lang="en-US" altLang="en-US" sz="3600">
              <a:sym typeface="+mn-ea"/>
            </a:endParaRPr>
          </a:p>
        </p:txBody>
      </p:sp>
      <p:pic>
        <p:nvPicPr>
          <p:cNvPr id="5" name="Picture 4" descr="mass_Three_pion"/>
          <p:cNvPicPr>
            <a:picLocks noChangeAspect="1"/>
          </p:cNvPicPr>
          <p:nvPr/>
        </p:nvPicPr>
        <p:blipFill>
          <a:blip r:embed="rId1"/>
          <a:srcRect l="3845"/>
          <a:stretch>
            <a:fillRect/>
          </a:stretch>
        </p:blipFill>
        <p:spPr>
          <a:xfrm>
            <a:off x="139700" y="922655"/>
            <a:ext cx="10945495" cy="55130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55345" y="6233795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=69853</a:t>
            </a:r>
            <a:endParaRPr lang="en-US" altLang="en-US">
              <a:solidFill>
                <a:srgbClr val="7030A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40635" y="1256665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>
                <a:sym typeface="+mn-ea"/>
              </a:rPr>
              <a:t>I</a:t>
            </a:r>
            <a:r>
              <a:rPr lang="en-US" altLang="en-US" sz="3600">
                <a:sym typeface="+mn-ea"/>
              </a:rPr>
              <a:t>nvariant mass </a:t>
            </a:r>
            <a:r>
              <a:rPr lang="" altLang="en-US" sz="3600">
                <a:sym typeface="+mn-ea"/>
              </a:rPr>
              <a:t>of 3 pions</a:t>
            </a:r>
            <a:r>
              <a:rPr lang="en-US" altLang="en-US" sz="2400">
                <a:sym typeface="+mn-ea"/>
              </a:rPr>
              <a:t>( Run = 69853)</a:t>
            </a:r>
            <a:endParaRPr lang="" altLang="en-US" sz="3600">
              <a:sym typeface="+mn-ea"/>
            </a:endParaRPr>
          </a:p>
        </p:txBody>
      </p:sp>
      <p:pic>
        <p:nvPicPr>
          <p:cNvPr id="4" name="Picture 3" descr="mass_Three_pion_69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873760"/>
            <a:ext cx="10965815" cy="5629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mass_Three_pion_69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873760"/>
            <a:ext cx="10965815" cy="562991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95015" y="1055370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987675" y="632206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1.3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669030" y="1055370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466465" y="632206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1.6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02990" y="3516630"/>
            <a:ext cx="97155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389120" y="3520440"/>
            <a:ext cx="3305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rgbClr val="FF0000"/>
                </a:solidFill>
              </a:rPr>
              <a:t>55% of maximum</a:t>
            </a:r>
            <a:endParaRPr lang="en-US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  <p:pic>
        <p:nvPicPr>
          <p:cNvPr id="5" name="Picture 4" descr="mass_Three_pion_center_down_his"/>
          <p:cNvPicPr>
            <a:picLocks noChangeAspect="1"/>
          </p:cNvPicPr>
          <p:nvPr/>
        </p:nvPicPr>
        <p:blipFill>
          <a:blip r:embed="rId2"/>
          <a:srcRect l="6353" t="6911" r="11465" b="5990"/>
          <a:stretch>
            <a:fillRect/>
          </a:stretch>
        </p:blipFill>
        <p:spPr>
          <a:xfrm>
            <a:off x="6078220" y="1187450"/>
            <a:ext cx="4069080" cy="434911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4" name="Straight Arrow Connector 3"/>
          <p:cNvCxnSpPr/>
          <p:nvPr/>
        </p:nvCxnSpPr>
        <p:spPr>
          <a:xfrm flipV="1">
            <a:off x="3622040" y="4105910"/>
            <a:ext cx="2822575" cy="2730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hoton_number"/>
          <p:cNvPicPr>
            <a:picLocks noChangeAspect="1"/>
          </p:cNvPicPr>
          <p:nvPr/>
        </p:nvPicPr>
        <p:blipFill>
          <a:blip r:embed="rId1"/>
          <a:srcRect l="2109" t="-609" r="9154" b="609"/>
          <a:stretch>
            <a:fillRect/>
          </a:stretch>
        </p:blipFill>
        <p:spPr>
          <a:xfrm>
            <a:off x="8890" y="1077595"/>
            <a:ext cx="8925560" cy="500761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8649335" y="2543175"/>
            <a:ext cx="3390900" cy="1962785"/>
          </a:xfrm>
          <a:prstGeom prst="wedgeRoundRectCallout">
            <a:avLst>
              <a:gd name="adj1" fmla="val -140767"/>
              <a:gd name="adj2" fmla="val 619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>
                <a:sym typeface="+mn-ea"/>
              </a:rPr>
              <a:t>Photon energy cut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  <a:p>
            <a:endParaRPr lang="" altLang="en-US" sz="3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34450" y="2543175"/>
            <a:ext cx="186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Cut condition:</a:t>
            </a:r>
            <a:endParaRPr lang="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8934450" y="3004820"/>
          <a:ext cx="3030220" cy="1153160"/>
        </p:xfrm>
        <a:graphic>
          <a:graphicData uri="http://schemas.openxmlformats.org/drawingml/2006/table">
            <a:tbl>
              <a:tblPr lastRow="1">
                <a:tableStyleId>{E8034E78-7F5D-4C2E-B375-FC64B27BC917}</a:tableStyleId>
              </a:tblPr>
              <a:tblGrid>
                <a:gridCol w="1636395"/>
                <a:gridCol w="1393825"/>
              </a:tblGrid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Calorimeter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Energy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ECAL1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&gt;1 GeV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0">
                          <a:solidFill>
                            <a:schemeClr val="tx1"/>
                          </a:solidFill>
                        </a:rPr>
                        <a:t>ECAL2</a:t>
                      </a:r>
                      <a:endParaRPr lang="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0">
                          <a:solidFill>
                            <a:schemeClr val="tx1"/>
                          </a:solidFill>
                        </a:rPr>
                        <a:t>&gt;4 GeV</a:t>
                      </a:r>
                      <a:endParaRPr lang="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</a:t>
            </a:r>
            <a:r>
              <a:rPr lang="" altLang="en-US" sz="3600">
                <a:sym typeface="+mn-ea"/>
              </a:rPr>
              <a:t>(normalized)</a:t>
            </a:r>
            <a:endParaRPr lang="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9310" y="6371590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</a:t>
            </a:r>
            <a:r>
              <a:rPr lang="" altLang="en-US">
                <a:solidFill>
                  <a:srgbClr val="7030A0"/>
                </a:solidFill>
              </a:rPr>
              <a:t>y </a:t>
            </a:r>
            <a:r>
              <a:rPr lang="en-US" altLang="en-US">
                <a:solidFill>
                  <a:srgbClr val="7030A0"/>
                </a:solidFill>
              </a:rPr>
              <a:t>at </a:t>
            </a:r>
            <a:r>
              <a:rPr lang="" altLang="en-US">
                <a:solidFill>
                  <a:srgbClr val="7030A0"/>
                </a:solidFill>
              </a:rPr>
              <a:t>x </a:t>
            </a:r>
            <a:r>
              <a:rPr lang="en-US" altLang="en-US">
                <a:solidFill>
                  <a:srgbClr val="7030A0"/>
                </a:solidFill>
              </a:rPr>
              <a:t>=</a:t>
            </a:r>
            <a:r>
              <a:rPr lang="" altLang="en-US">
                <a:solidFill>
                  <a:srgbClr val="7030A0"/>
                </a:solidFill>
              </a:rPr>
              <a:t>69853</a:t>
            </a:r>
            <a:endParaRPr lang="" altLang="en-US">
              <a:solidFill>
                <a:srgbClr val="7030A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98750" y="1344930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</a:t>
            </a:r>
            <a:r>
              <a:rPr lang="" altLang="en-US" sz="2400">
                <a:sym typeface="+mn-ea"/>
              </a:rPr>
              <a:t>( Run = 69853)</a:t>
            </a:r>
            <a:endParaRPr lang="" altLang="en-US" sz="2400">
              <a:sym typeface="+mn-ea"/>
            </a:endParaRPr>
          </a:p>
        </p:txBody>
      </p:sp>
      <p:pic>
        <p:nvPicPr>
          <p:cNvPr id="4" name="Picture 3" descr="inv_mass_normal_69853"/>
          <p:cNvPicPr>
            <a:picLocks noChangeAspect="1"/>
          </p:cNvPicPr>
          <p:nvPr/>
        </p:nvPicPr>
        <p:blipFill>
          <a:blip r:embed="rId1"/>
          <a:srcRect t="5527"/>
          <a:stretch>
            <a:fillRect/>
          </a:stretch>
        </p:blipFill>
        <p:spPr>
          <a:xfrm>
            <a:off x="572135" y="963295"/>
            <a:ext cx="11207115" cy="553593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153410" y="963295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572385" y="6229985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1.3</a:t>
            </a:r>
            <a:r>
              <a:rPr lang="" altLang="en-US">
                <a:solidFill>
                  <a:srgbClr val="FF0000"/>
                </a:solidFill>
              </a:rPr>
              <a:t>1</a:t>
            </a:r>
            <a:endParaRPr lang="" alt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47110" y="963295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230245" y="622998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</a:t>
            </a:r>
            <a:r>
              <a:rPr lang="" altLang="en-US">
                <a:solidFill>
                  <a:srgbClr val="FF0000"/>
                </a:solidFill>
              </a:rPr>
              <a:t>66</a:t>
            </a:r>
            <a:endParaRPr lang="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78830" y="6428740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</a:t>
            </a:r>
            <a:r>
              <a:rPr lang="" altLang="en-US">
                <a:solidFill>
                  <a:srgbClr val="7030A0"/>
                </a:solidFill>
              </a:rPr>
              <a:t>70650</a:t>
            </a:r>
            <a:endParaRPr lang="" altLang="en-US">
              <a:solidFill>
                <a:srgbClr val="7030A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43875" y="1517015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7091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The goals of analysis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643255" y="1983105"/>
            <a:ext cx="882840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spcBef>
                <a:spcPts val="6600"/>
              </a:spcBef>
              <a:buFont typeface="Arial" panose="02080604020202020204" pitchFamily="34" charset="0"/>
              <a:buChar char="•"/>
            </a:pPr>
            <a:r>
              <a:rPr lang="en-US" altLang="en-US" sz="2400"/>
              <a:t>Selecting out bad runs with abnormal properties</a:t>
            </a:r>
            <a:endParaRPr lang="en-US" altLang="en-US" sz="2400"/>
          </a:p>
          <a:p>
            <a:pPr marL="285750" indent="-285750" fontAlgn="auto">
              <a:spcBef>
                <a:spcPts val="6600"/>
              </a:spcBef>
              <a:buFont typeface="Arial" panose="02080604020202020204" pitchFamily="34" charset="0"/>
              <a:buChar char="•"/>
            </a:pPr>
            <a:r>
              <a:rPr lang="en-US" altLang="en-US" sz="2400"/>
              <a:t>Individual investigation of the bad runs</a:t>
            </a:r>
            <a:endParaRPr lang="en-US" altLang="en-US" sz="2400"/>
          </a:p>
          <a:p>
            <a:pPr marL="285750" indent="-285750" fontAlgn="auto">
              <a:spcBef>
                <a:spcPts val="6600"/>
              </a:spcBef>
              <a:buFont typeface="Arial" panose="02080604020202020204" pitchFamily="34" charset="0"/>
              <a:buChar char="•"/>
            </a:pPr>
            <a:r>
              <a:rPr lang="en-US" altLang="en-US" sz="2400"/>
              <a:t>Postulate of probable cause of the bad runs </a:t>
            </a: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2400">
              <a:sym typeface="+mn-ea"/>
            </a:endParaRPr>
          </a:p>
        </p:txBody>
      </p:sp>
      <p:pic>
        <p:nvPicPr>
          <p:cNvPr id="5" name="Picture 4" descr="invariant_mass_70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865505"/>
            <a:ext cx="11412220" cy="57029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620010" y="3751580"/>
            <a:ext cx="398653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146425" y="3913505"/>
            <a:ext cx="284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FWHM </a:t>
            </a:r>
            <a:r>
              <a:rPr lang="" altLang="en-US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≈ 3.45 GeV</a:t>
            </a:r>
            <a:endParaRPr lang="" altLang="en-US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>
                <a:sym typeface="+mn-ea"/>
              </a:rPr>
              <a:t>FWHM of total invariant mass</a:t>
            </a:r>
            <a:endParaRPr lang="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FWHM of total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97687" y="1627505"/>
            <a:ext cx="3241643" cy="4240524"/>
            <a:chOff x="5335" y="1766"/>
            <a:chExt cx="5375" cy="6743"/>
          </a:xfrm>
        </p:grpSpPr>
        <p:pic>
          <p:nvPicPr>
            <p:cNvPr id="5" name="Picture 4" descr="invariant_mass_all_70650"/>
            <p:cNvPicPr>
              <a:picLocks noChangeAspect="1"/>
            </p:cNvPicPr>
            <p:nvPr/>
          </p:nvPicPr>
          <p:blipFill>
            <a:blip r:embed="rId2"/>
            <a:srcRect t="5074" r="3865" b="2948"/>
            <a:stretch>
              <a:fillRect/>
            </a:stretch>
          </p:blipFill>
          <p:spPr>
            <a:xfrm>
              <a:off x="5335" y="1766"/>
              <a:ext cx="5375" cy="6743"/>
            </a:xfrm>
            <a:prstGeom prst="rect">
              <a:avLst/>
            </a:prstGeom>
          </p:spPr>
        </p:pic>
        <p:sp>
          <p:nvSpPr>
            <p:cNvPr id="7" name="Rectangular Callout 6"/>
            <p:cNvSpPr/>
            <p:nvPr/>
          </p:nvSpPr>
          <p:spPr>
            <a:xfrm>
              <a:off x="5335" y="1766"/>
              <a:ext cx="5375" cy="6743"/>
            </a:xfrm>
            <a:prstGeom prst="wedgeRectCallout">
              <a:avLst>
                <a:gd name="adj1" fmla="val 78178"/>
                <a:gd name="adj2" fmla="val -41150"/>
              </a:avLst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8336915" y="1728470"/>
            <a:ext cx="363855" cy="3638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549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>
                <a:sym typeface="+mn-ea"/>
              </a:rPr>
              <a:t>Recoiled Proton angular distribution</a:t>
            </a:r>
            <a:endParaRPr lang="" altLang="en-US" sz="3600">
              <a:sym typeface="+mn-ea"/>
            </a:endParaRPr>
          </a:p>
        </p:txBody>
      </p:sp>
      <p:pic>
        <p:nvPicPr>
          <p:cNvPr id="4" name="Picture 3" descr="rec_proton_comp"/>
          <p:cNvPicPr>
            <a:picLocks noChangeAspect="1"/>
          </p:cNvPicPr>
          <p:nvPr/>
        </p:nvPicPr>
        <p:blipFill>
          <a:blip r:embed="rId1"/>
          <a:srcRect l="1489" r="8668" b="2284"/>
          <a:stretch>
            <a:fillRect/>
          </a:stretch>
        </p:blipFill>
        <p:spPr>
          <a:xfrm>
            <a:off x="332740" y="780415"/>
            <a:ext cx="10952480" cy="593153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156585" y="5198745"/>
            <a:ext cx="1821180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18405" y="5198745"/>
            <a:ext cx="1274445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292850" y="4830445"/>
            <a:ext cx="324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7030A0"/>
                </a:solidFill>
              </a:rPr>
              <a:t>Width at 23% of maximum</a:t>
            </a:r>
            <a:endParaRPr lang="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>
                <a:sym typeface="+mn-ea"/>
              </a:rPr>
              <a:t>Comparison of widths from invariant mass and angles of recoiled proton </a:t>
            </a:r>
            <a:endParaRPr lang="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</a:t>
            </a:r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816</a:t>
            </a:r>
            <a:endParaRPr lang="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ECAL1 percentage and FWHM of invariant mass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</a:t>
            </a:r>
            <a:r>
              <a:rPr lang="" altLang="en-US" sz="2000">
                <a:sym typeface="+mn-ea"/>
              </a:rPr>
              <a:t>ECAL1 percentage and FWHM of invariant mass</a:t>
            </a:r>
            <a:r>
              <a:rPr lang="en-US" altLang="en-US" sz="2000">
                <a:sym typeface="+mn-ea"/>
              </a:rPr>
              <a:t>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568950" y="122301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5950" y="120713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90700" y="116522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1770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835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102995" y="6380480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69696 ~ 69687</a:t>
            </a:r>
            <a:endParaRPr lang="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84395" y="6400165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70223</a:t>
            </a:r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~ </a:t>
            </a:r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70240</a:t>
            </a:r>
            <a:endParaRPr lang="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718935" y="6380480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</a:t>
            </a:r>
            <a:r>
              <a:rPr lang="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448</a:t>
            </a:r>
            <a:endParaRPr lang="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Summary</a:t>
            </a:r>
            <a:endParaRPr lang="en-US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Detector Layout</a:t>
            </a:r>
            <a:endParaRPr lang="en-US" alt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873760"/>
            <a:ext cx="9853295" cy="5379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42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Datasets and pre-selection:</a:t>
            </a:r>
            <a:endParaRPr lang="en-US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516890" y="3701415"/>
            <a:ext cx="1078865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A best primary vertex was found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Primary vertex Z-position Z_pv: -200 cm &lt; Z_pv &lt; 160 cm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Exactly three charged tracks, leaving the primary vertex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Charge sum of all three tracks = -1</a:t>
            </a:r>
            <a:endParaRPr lang="en-US" sz="2400"/>
          </a:p>
        </p:txBody>
      </p:sp>
      <p:sp>
        <p:nvSpPr>
          <p:cNvPr id="5" name="Pentagon 4"/>
          <p:cNvSpPr/>
          <p:nvPr/>
        </p:nvSpPr>
        <p:spPr>
          <a:xfrm>
            <a:off x="332740" y="966470"/>
            <a:ext cx="3288030" cy="34417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Datasets info:</a:t>
            </a:r>
            <a:endParaRPr lang="en-US" altLang="en-US"/>
          </a:p>
        </p:txBody>
      </p:sp>
      <p:sp>
        <p:nvSpPr>
          <p:cNvPr id="6" name="Pentagon 5"/>
          <p:cNvSpPr/>
          <p:nvPr/>
        </p:nvSpPr>
        <p:spPr>
          <a:xfrm>
            <a:off x="332740" y="3080385"/>
            <a:ext cx="3288030" cy="34417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Conditions of filtering</a:t>
            </a:r>
            <a:endParaRPr lang="en-US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16890" y="1506855"/>
          <a:ext cx="700913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5"/>
                <a:gridCol w="4794885"/>
              </a:tblGrid>
              <a:tr h="45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Week 33, 35, 37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/>
                        <a:t>Run number</a:t>
                      </a:r>
                      <a:endParaRPr lang="en-US" altLang="en-US" sz="2400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</a:rPr>
                        <a:t>69595 ~ 70963</a:t>
                      </a:r>
                      <a:endParaRPr lang="en-US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375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the scheme of possible scattering process</a:t>
            </a:r>
            <a:endParaRPr lang="en-US" altLang="en-US" sz="3600"/>
          </a:p>
        </p:txBody>
      </p:sp>
      <p:pic>
        <p:nvPicPr>
          <p:cNvPr id="4" name="Picture 3" descr="feymann_di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" y="1306195"/>
            <a:ext cx="8410575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graphicFrame>
        <p:nvGraphicFramePr>
          <p:cNvPr id="3" name="Table 2"/>
          <p:cNvGraphicFramePr/>
          <p:nvPr/>
        </p:nvGraphicFramePr>
        <p:xfrm>
          <a:off x="2162175" y="1271270"/>
          <a:ext cx="9213850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69696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69697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70161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70162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70163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32740" y="135255"/>
            <a:ext cx="10375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Structure of data storage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252095" y="1271905"/>
            <a:ext cx="174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Run Number: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2162175" y="3057525"/>
          <a:ext cx="9213850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188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189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52095" y="3057525"/>
            <a:ext cx="174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Spill Number:</a:t>
            </a:r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164715" y="1643380"/>
            <a:ext cx="1851660" cy="14166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26965" y="1643380"/>
            <a:ext cx="6455410" cy="14065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/>
          <p:nvPr/>
        </p:nvGraphicFramePr>
        <p:xfrm>
          <a:off x="2164715" y="4532630"/>
          <a:ext cx="9220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event 100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101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102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32001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32002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32003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2174875" y="3428365"/>
            <a:ext cx="2762250" cy="1112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47715" y="3428365"/>
            <a:ext cx="5524500" cy="1102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0550" y="4607560"/>
            <a:ext cx="107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Events:</a:t>
            </a:r>
            <a:endParaRPr lang="en-US" alt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017770" y="5441315"/>
            <a:ext cx="5525770" cy="708660"/>
          </a:xfrm>
          <a:prstGeom prst="wedgeRoundRectCallout">
            <a:avLst>
              <a:gd name="adj1" fmla="val -40864"/>
              <a:gd name="adj2" fmla="val -105734"/>
              <a:gd name="adj3" fmla="val 16667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Particles, tracks, vertices, recoiled protons...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4" name="Picture 3" descr="event_distribution"/>
          <p:cNvPicPr>
            <a:picLocks noChangeAspect="1"/>
          </p:cNvPicPr>
          <p:nvPr/>
        </p:nvPicPr>
        <p:blipFill>
          <a:blip r:embed="rId1"/>
          <a:srcRect l="2715" b="1957"/>
          <a:stretch>
            <a:fillRect/>
          </a:stretch>
        </p:blipFill>
        <p:spPr>
          <a:xfrm>
            <a:off x="122555" y="1011555"/>
            <a:ext cx="11253470" cy="5269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8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Parameters investigated </a:t>
            </a:r>
            <a:endParaRPr lang="en-US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62230" y="1536700"/>
            <a:ext cx="115817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>
                <a:sym typeface="+mn-ea"/>
              </a:rPr>
              <a:t>Invariant mass of three pions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The total invariant mass 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>
                <a:sym typeface="+mn-ea"/>
              </a:rPr>
              <a:t>Photon number from different Calorimeters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The momentum magnitude of beam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Angular distribution of </a:t>
            </a:r>
            <a:r>
              <a:rPr lang="en-US" altLang="en-US" sz="2800">
                <a:sym typeface="+mn-ea"/>
              </a:rPr>
              <a:t>recoiled proton</a:t>
            </a:r>
            <a:endParaRPr lang="en-US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6692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</a:t>
            </a:r>
            <a:endParaRPr lang="en-US" altLang="en-US" sz="3600">
              <a:sym typeface="+mn-ea"/>
            </a:endParaRPr>
          </a:p>
        </p:txBody>
      </p:sp>
      <p:pic>
        <p:nvPicPr>
          <p:cNvPr id="5" name="Picture 4" descr="mass_Three_pion"/>
          <p:cNvPicPr>
            <a:picLocks noChangeAspect="1"/>
          </p:cNvPicPr>
          <p:nvPr/>
        </p:nvPicPr>
        <p:blipFill>
          <a:blip r:embed="rId1"/>
          <a:srcRect l="3845"/>
          <a:stretch>
            <a:fillRect/>
          </a:stretch>
        </p:blipFill>
        <p:spPr>
          <a:xfrm>
            <a:off x="139700" y="922655"/>
            <a:ext cx="10945495" cy="5513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2023</Words>
  <Application>WPS Presentation</Application>
  <PresentationFormat>宽屏</PresentationFormat>
  <Paragraphs>256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SimSun</vt:lpstr>
      <vt:lpstr>Wingdings</vt:lpstr>
      <vt:lpstr>DejaVu Sans</vt:lpstr>
      <vt:lpstr>Calibri</vt:lpstr>
      <vt:lpstr>微软雅黑</vt:lpstr>
      <vt:lpstr>AR PL UMing CN</vt:lpstr>
      <vt:lpstr>Arial Unicode MS</vt:lpstr>
      <vt:lpstr>SimSun</vt:lpstr>
      <vt:lpstr>PakType Naskh Basic</vt:lpstr>
      <vt:lpstr>SimSun</vt:lpstr>
      <vt:lpstr>Calibri Light</vt:lpstr>
      <vt:lpstr>MT Extra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ywang</cp:lastModifiedBy>
  <cp:revision>14</cp:revision>
  <dcterms:created xsi:type="dcterms:W3CDTF">2019-09-26T22:09:16Z</dcterms:created>
  <dcterms:modified xsi:type="dcterms:W3CDTF">2019-09-26T22:09:16Z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