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2"/>
  </p:notesMasterIdLst>
  <p:sldIdLst>
    <p:sldId id="290" r:id="rId4"/>
    <p:sldId id="295" r:id="rId5"/>
    <p:sldId id="292" r:id="rId6"/>
    <p:sldId id="315" r:id="rId7"/>
    <p:sldId id="293" r:id="rId8"/>
    <p:sldId id="344" r:id="rId9"/>
    <p:sldId id="345" r:id="rId10"/>
    <p:sldId id="347" r:id="rId11"/>
    <p:sldId id="296" r:id="rId12"/>
    <p:sldId id="297" r:id="rId13"/>
    <p:sldId id="333" r:id="rId14"/>
    <p:sldId id="336" r:id="rId15"/>
    <p:sldId id="332" r:id="rId16"/>
    <p:sldId id="334" r:id="rId17"/>
    <p:sldId id="337" r:id="rId18"/>
    <p:sldId id="338" r:id="rId19"/>
    <p:sldId id="352" r:id="rId20"/>
    <p:sldId id="348" r:id="rId21"/>
    <p:sldId id="339" r:id="rId22"/>
    <p:sldId id="299" r:id="rId23"/>
    <p:sldId id="335" r:id="rId24"/>
    <p:sldId id="298" r:id="rId25"/>
    <p:sldId id="331" r:id="rId26"/>
    <p:sldId id="301" r:id="rId27"/>
    <p:sldId id="307" r:id="rId28"/>
    <p:sldId id="349" r:id="rId29"/>
    <p:sldId id="350" r:id="rId30"/>
    <p:sldId id="308" r:id="rId31"/>
    <p:sldId id="309" r:id="rId32"/>
    <p:sldId id="343" r:id="rId33"/>
    <p:sldId id="355" r:id="rId34"/>
    <p:sldId id="356" r:id="rId35"/>
    <p:sldId id="377" r:id="rId36"/>
    <p:sldId id="342" r:id="rId37"/>
    <p:sldId id="310" r:id="rId38"/>
    <p:sldId id="351" r:id="rId39"/>
    <p:sldId id="314" r:id="rId40"/>
    <p:sldId id="354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æ·±è²æ ·å¼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409555" y="94615"/>
            <a:ext cx="966470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3690" y="725805"/>
            <a:ext cx="853059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 userDrawn="1"/>
        </p:nvSpPr>
        <p:spPr>
          <a:xfrm>
            <a:off x="11216005" y="94615"/>
            <a:ext cx="82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</a:rPr>
              <a:t>/34    </a:t>
            </a:r>
            <a:endParaRPr lang="en-US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409555" y="94615"/>
            <a:ext cx="966470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3690" y="725805"/>
            <a:ext cx="853059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 userDrawn="1"/>
        </p:nvSpPr>
        <p:spPr>
          <a:xfrm>
            <a:off x="11216005" y="94615"/>
            <a:ext cx="82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</a:rPr>
              <a:t>/34    </a:t>
            </a:r>
            <a:endParaRPr lang="en-US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19630" y="2644775"/>
            <a:ext cx="79533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800"/>
              <a:t>Stability test of 2008 COMPASS data</a:t>
            </a:r>
            <a:endParaRPr lang="en-US" altLang="en-US" sz="4800"/>
          </a:p>
        </p:txBody>
      </p:sp>
      <p:sp>
        <p:nvSpPr>
          <p:cNvPr id="3" name="Text Box 2"/>
          <p:cNvSpPr txBox="1"/>
          <p:nvPr/>
        </p:nvSpPr>
        <p:spPr>
          <a:xfrm>
            <a:off x="9459595" y="5400675"/>
            <a:ext cx="2369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Yanzhao Wang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482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Parameters investigated </a:t>
            </a:r>
            <a:endParaRPr lang="en-US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35560" y="1536700"/>
            <a:ext cx="115817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>
                <a:sym typeface="+mn-ea"/>
              </a:rPr>
              <a:t>Invariant mass of three pions</a:t>
            </a:r>
            <a:endParaRPr lang="en-US" altLang="en-US" sz="2800">
              <a:sym typeface="+mn-ea"/>
            </a:endParaRPr>
          </a:p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>
                <a:sym typeface="+mn-ea"/>
              </a:rPr>
              <a:t>Photon number from different </a:t>
            </a:r>
            <a:r>
              <a:rPr lang="" altLang="en-US" sz="2800">
                <a:sym typeface="+mn-ea"/>
              </a:rPr>
              <a:t>c</a:t>
            </a:r>
            <a:r>
              <a:rPr lang="en-US" altLang="en-US" sz="2800">
                <a:sym typeface="+mn-ea"/>
              </a:rPr>
              <a:t>alorimeters</a:t>
            </a:r>
            <a:endParaRPr lang="en-US" altLang="en-US" sz="2800"/>
          </a:p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/>
              <a:t>The total invariant mass </a:t>
            </a:r>
            <a:endParaRPr lang="en-US" altLang="en-US" sz="2800"/>
          </a:p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/>
              <a:t>Angular distribution of </a:t>
            </a:r>
            <a:r>
              <a:rPr lang="en-US" altLang="en-US" sz="2800">
                <a:sym typeface="+mn-ea"/>
              </a:rPr>
              <a:t>recoiled proton</a:t>
            </a:r>
            <a:endParaRPr lang="en-US" altLang="en-US" sz="2800">
              <a:sym typeface="+mn-ea"/>
            </a:endParaRPr>
          </a:p>
          <a:p>
            <a:pPr marL="365760" indent="-285750" fontAlgn="auto">
              <a:spcBef>
                <a:spcPts val="3000"/>
              </a:spcBef>
              <a:buFont typeface="Arial" panose="02080604020202020204" pitchFamily="34" charset="0"/>
              <a:buChar char="•"/>
            </a:pPr>
            <a:r>
              <a:rPr lang="en-US" altLang="en-US" sz="2800"/>
              <a:t>The FWHM width of invariant mass histogram</a:t>
            </a:r>
            <a:endParaRPr lang="en-US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135255"/>
            <a:ext cx="9294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Invariant mass of 3 pions (normalized)</a:t>
            </a:r>
            <a:endParaRPr lang="en-US" altLang="en-US" sz="3600">
              <a:sym typeface="+mn-ea"/>
            </a:endParaRPr>
          </a:p>
        </p:txBody>
      </p:sp>
      <p:pic>
        <p:nvPicPr>
          <p:cNvPr id="5" name="Picture 4" descr="mass_Three_pion"/>
          <p:cNvPicPr>
            <a:picLocks noChangeAspect="1"/>
          </p:cNvPicPr>
          <p:nvPr/>
        </p:nvPicPr>
        <p:blipFill>
          <a:blip r:embed="rId1"/>
          <a:srcRect l="3845"/>
          <a:stretch>
            <a:fillRect/>
          </a:stretch>
        </p:blipFill>
        <p:spPr>
          <a:xfrm>
            <a:off x="139700" y="922655"/>
            <a:ext cx="10945495" cy="55130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913495" y="612521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23850" y="102870"/>
            <a:ext cx="9452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Invariant mass of 3 pions (normalized)</a:t>
            </a:r>
            <a:endParaRPr lang="en-US" altLang="en-US" sz="3600">
              <a:sym typeface="+mn-ea"/>
            </a:endParaRPr>
          </a:p>
        </p:txBody>
      </p:sp>
      <p:pic>
        <p:nvPicPr>
          <p:cNvPr id="5" name="Picture 4" descr="mass_Three_pion"/>
          <p:cNvPicPr>
            <a:picLocks noChangeAspect="1"/>
          </p:cNvPicPr>
          <p:nvPr/>
        </p:nvPicPr>
        <p:blipFill>
          <a:blip r:embed="rId1"/>
          <a:srcRect l="3845"/>
          <a:stretch>
            <a:fillRect/>
          </a:stretch>
        </p:blipFill>
        <p:spPr>
          <a:xfrm>
            <a:off x="139700" y="922655"/>
            <a:ext cx="10945495" cy="55130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55345" y="6233795"/>
            <a:ext cx="373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</a:rPr>
              <a:t>Projection of y at x =69853</a:t>
            </a:r>
            <a:endParaRPr lang="en-US" altLang="en-US">
              <a:solidFill>
                <a:srgbClr val="7030A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40635" y="1256665"/>
            <a:ext cx="0" cy="497713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8913495" y="612521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65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Invariant mass of 3 pions</a:t>
            </a:r>
            <a:r>
              <a:rPr lang="en-US" altLang="en-US" sz="2400">
                <a:sym typeface="+mn-ea"/>
              </a:rPr>
              <a:t>( Run = 69853)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mass_Three_pion_69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873760"/>
            <a:ext cx="10965815" cy="562991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 rot="16200000">
            <a:off x="-363220" y="2037080"/>
            <a:ext cx="244729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the number of events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4442460" y="864870"/>
            <a:ext cx="3325495" cy="356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65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Invariant mass of 3 pions</a:t>
            </a:r>
            <a:r>
              <a:rPr lang="en-US" altLang="en-US" sz="2400">
                <a:sym typeface="+mn-ea"/>
              </a:rPr>
              <a:t>( Run = 69853)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mass_Three_pion_698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873760"/>
            <a:ext cx="10965815" cy="562991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295015" y="1055370"/>
            <a:ext cx="0" cy="52666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844165" y="6322060"/>
            <a:ext cx="72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1.32</a:t>
            </a:r>
            <a:endParaRPr lang="en-US" alt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669030" y="1055370"/>
            <a:ext cx="0" cy="52666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466465" y="6322060"/>
            <a:ext cx="729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1.67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 rot="16200000">
            <a:off x="-394970" y="2037080"/>
            <a:ext cx="244729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the number of events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4442460" y="864870"/>
            <a:ext cx="3325495" cy="356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mass_Three_pion_center_dow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786765"/>
            <a:ext cx="11604625" cy="562038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32740" y="135255"/>
            <a:ext cx="6025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3 pions invariant mass</a:t>
            </a:r>
            <a:endParaRPr lang="en-US" altLang="en-US" sz="36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 rot="16200000">
            <a:off x="-1011555" y="2685415"/>
            <a:ext cx="3841115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invariant mass of three pions (GeV)</a:t>
            </a:r>
            <a:endParaRPr lang="en-US" altLang="en-US" sz="1600"/>
          </a:p>
        </p:txBody>
      </p:sp>
      <p:sp>
        <p:nvSpPr>
          <p:cNvPr id="8" name="Text Box 7"/>
          <p:cNvSpPr txBox="1"/>
          <p:nvPr/>
        </p:nvSpPr>
        <p:spPr>
          <a:xfrm>
            <a:off x="9562465" y="605853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mass_Three_pion_center_dow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786765"/>
            <a:ext cx="11604625" cy="562038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622040" y="3780155"/>
            <a:ext cx="4271645" cy="5988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32740" y="135255"/>
            <a:ext cx="6025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3 pions invariant mass</a:t>
            </a:r>
            <a:endParaRPr lang="en-US" altLang="en-US" sz="36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 rot="16200000">
            <a:off x="-1011555" y="2685415"/>
            <a:ext cx="3841115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invariant mass of three pions (GeV)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4442460" y="864870"/>
            <a:ext cx="3325495" cy="356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mass_Three_pion_698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315" y="733425"/>
            <a:ext cx="3438525" cy="486854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Text Box 8"/>
          <p:cNvSpPr txBox="1"/>
          <p:nvPr/>
        </p:nvSpPr>
        <p:spPr>
          <a:xfrm>
            <a:off x="9562465" y="605853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pic>
        <p:nvPicPr>
          <p:cNvPr id="3" name="Picture 2" descr="mass_Three_pion_center_dow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" y="786765"/>
            <a:ext cx="11604625" cy="56203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32740" y="135255"/>
            <a:ext cx="6025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3 pions invariant mass</a:t>
            </a:r>
            <a:endParaRPr lang="en-US" altLang="en-US" sz="3600">
              <a:sym typeface="+mn-ea"/>
            </a:endParaRPr>
          </a:p>
        </p:txBody>
      </p:sp>
      <p:pic>
        <p:nvPicPr>
          <p:cNvPr id="5" name="Picture 4" descr="mass_Three_pion_69811"/>
          <p:cNvPicPr>
            <a:picLocks noChangeAspect="1"/>
          </p:cNvPicPr>
          <p:nvPr/>
        </p:nvPicPr>
        <p:blipFill>
          <a:blip r:embed="rId2"/>
          <a:srcRect l="396" t="1343" r="7502" b="2831"/>
          <a:stretch>
            <a:fillRect/>
          </a:stretch>
        </p:blipFill>
        <p:spPr>
          <a:xfrm>
            <a:off x="7221855" y="1653540"/>
            <a:ext cx="3091815" cy="376364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4" name="Straight Arrow Connector 3"/>
          <p:cNvCxnSpPr/>
          <p:nvPr/>
        </p:nvCxnSpPr>
        <p:spPr>
          <a:xfrm flipV="1">
            <a:off x="3622040" y="3780155"/>
            <a:ext cx="4271645" cy="5988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51985" y="845820"/>
            <a:ext cx="3325495" cy="356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562465" y="605853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11" name="Text Box 10"/>
          <p:cNvSpPr txBox="1"/>
          <p:nvPr/>
        </p:nvSpPr>
        <p:spPr>
          <a:xfrm rot="16200000">
            <a:off x="-1011555" y="2685415"/>
            <a:ext cx="3841115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invariant mass of three pions (GeV)</a:t>
            </a:r>
            <a:endParaRPr lang="en-US" alt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Photon energy </a:t>
            </a:r>
            <a:r>
              <a:rPr lang="en-US" altLang="en-US" sz="2400">
                <a:sym typeface="+mn-ea"/>
              </a:rPr>
              <a:t>( Run = 69853)</a:t>
            </a:r>
            <a:endParaRPr lang="en-US" altLang="en-US" sz="3600">
              <a:sym typeface="+mn-ea"/>
            </a:endParaRPr>
          </a:p>
          <a:p>
            <a:endParaRPr lang="en-US" altLang="en-US" sz="3600">
              <a:sym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4535" y="813435"/>
            <a:ext cx="10497820" cy="5716270"/>
            <a:chOff x="1141" y="1281"/>
            <a:chExt cx="16532" cy="9002"/>
          </a:xfrm>
        </p:grpSpPr>
        <p:pic>
          <p:nvPicPr>
            <p:cNvPr id="4" name="Picture 3" descr="Photon_energy_69853"/>
            <p:cNvPicPr>
              <a:picLocks noChangeAspect="1"/>
            </p:cNvPicPr>
            <p:nvPr/>
          </p:nvPicPr>
          <p:blipFill>
            <a:blip r:embed="rId1"/>
            <a:srcRect l="2273" r="8744" b="2117"/>
            <a:stretch>
              <a:fillRect/>
            </a:stretch>
          </p:blipFill>
          <p:spPr>
            <a:xfrm>
              <a:off x="1141" y="1281"/>
              <a:ext cx="16533" cy="900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8429" y="1314"/>
              <a:ext cx="3295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 rot="5400000">
            <a:off x="-528955" y="2483485"/>
            <a:ext cx="284353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the number of events</a:t>
            </a:r>
            <a:endParaRPr lang="en-US" altLang="en-US" sz="1600"/>
          </a:p>
        </p:txBody>
      </p:sp>
      <p:sp>
        <p:nvSpPr>
          <p:cNvPr id="11" name="Text Box 10"/>
          <p:cNvSpPr txBox="1"/>
          <p:nvPr/>
        </p:nvSpPr>
        <p:spPr>
          <a:xfrm rot="16200000">
            <a:off x="-274955" y="2230755"/>
            <a:ext cx="233680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number of photons</a:t>
            </a:r>
            <a:endParaRPr lang="en-US" alt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Photon_number"/>
          <p:cNvPicPr>
            <a:picLocks noChangeAspect="1"/>
          </p:cNvPicPr>
          <p:nvPr/>
        </p:nvPicPr>
        <p:blipFill>
          <a:blip r:embed="rId1"/>
          <a:srcRect l="2109" t="-609" r="9154" b="609"/>
          <a:stretch>
            <a:fillRect/>
          </a:stretch>
        </p:blipFill>
        <p:spPr>
          <a:xfrm>
            <a:off x="8890" y="1077595"/>
            <a:ext cx="8925560" cy="500761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8649335" y="2543175"/>
            <a:ext cx="3390900" cy="1962785"/>
          </a:xfrm>
          <a:prstGeom prst="wedgeRoundRectCallout">
            <a:avLst>
              <a:gd name="adj1" fmla="val -140767"/>
              <a:gd name="adj2" fmla="val 619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Photon energy cut </a:t>
            </a:r>
            <a:r>
              <a:rPr lang="en-US" altLang="en-US" sz="2400">
                <a:sym typeface="+mn-ea"/>
              </a:rPr>
              <a:t>( Run = 69853)</a:t>
            </a:r>
            <a:endParaRPr lang="en-US" altLang="en-US" sz="3600">
              <a:sym typeface="+mn-ea"/>
            </a:endParaRPr>
          </a:p>
          <a:p>
            <a:endParaRPr lang="en-US" altLang="en-US" sz="360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934450" y="2543175"/>
            <a:ext cx="1861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Cut condition:</a:t>
            </a:r>
            <a:endParaRPr lang="en-US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8934450" y="3004820"/>
          <a:ext cx="3030220" cy="1153160"/>
        </p:xfrm>
        <a:graphic>
          <a:graphicData uri="http://schemas.openxmlformats.org/drawingml/2006/table">
            <a:tbl>
              <a:tblPr lastRow="1">
                <a:tableStyleId>{E8034E78-7F5D-4C2E-B375-FC64B27BC917}</a:tableStyleId>
              </a:tblPr>
              <a:tblGrid>
                <a:gridCol w="1636395"/>
                <a:gridCol w="1393825"/>
              </a:tblGrid>
              <a:tr h="391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Calorimeter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Energy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ECAL1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&gt;1 GeV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ECAL2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&gt;4 GeV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 rot="5400000">
            <a:off x="-1191895" y="2497455"/>
            <a:ext cx="284353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the number of events</a:t>
            </a:r>
            <a:endParaRPr lang="en-US" altLang="en-US" sz="1600"/>
          </a:p>
        </p:txBody>
      </p:sp>
      <p:sp>
        <p:nvSpPr>
          <p:cNvPr id="9" name="Rectangle 8"/>
          <p:cNvSpPr/>
          <p:nvPr/>
        </p:nvSpPr>
        <p:spPr>
          <a:xfrm>
            <a:off x="3915410" y="1062990"/>
            <a:ext cx="1881505" cy="404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7091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The goals of analysis</a:t>
            </a:r>
            <a:endParaRPr lang="en-US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643255" y="1983105"/>
            <a:ext cx="882840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spcBef>
                <a:spcPts val="6600"/>
              </a:spcBef>
              <a:buFont typeface="Arial" panose="02080604020202020204" pitchFamily="34" charset="0"/>
              <a:buChar char="•"/>
            </a:pPr>
            <a:r>
              <a:rPr lang="en-US" altLang="en-US" sz="2400"/>
              <a:t>Finding runs with abnormal properties</a:t>
            </a:r>
            <a:endParaRPr lang="en-US" altLang="en-US" sz="2400"/>
          </a:p>
          <a:p>
            <a:pPr marL="285750" indent="-285750" fontAlgn="auto">
              <a:spcBef>
                <a:spcPts val="6600"/>
              </a:spcBef>
              <a:buFont typeface="Arial" panose="02080604020202020204" pitchFamily="34" charset="0"/>
              <a:buChar char="•"/>
            </a:pPr>
            <a:r>
              <a:rPr lang="en-US" altLang="en-US" sz="2400"/>
              <a:t>Individual investigation of the runs</a:t>
            </a:r>
            <a:endParaRPr lang="en-US" altLang="en-US" sz="2400"/>
          </a:p>
          <a:p>
            <a:pPr marL="285750" indent="-285750" fontAlgn="auto">
              <a:spcBef>
                <a:spcPts val="6600"/>
              </a:spcBef>
              <a:buFont typeface="Arial" panose="02080604020202020204" pitchFamily="34" charset="0"/>
              <a:buChar char="•"/>
            </a:pPr>
            <a:r>
              <a:rPr lang="en-US" altLang="en-US" sz="2400"/>
              <a:t>Determine probable cause of  </a:t>
            </a:r>
            <a:r>
              <a:rPr lang="en-US" altLang="en-US" sz="2400">
                <a:sym typeface="+mn-ea"/>
              </a:rPr>
              <a:t>abnormal properties</a:t>
            </a:r>
            <a:endParaRPr lang="en-US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(normalized)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invariant_mass_all"/>
          <p:cNvPicPr>
            <a:picLocks noChangeAspect="1"/>
          </p:cNvPicPr>
          <p:nvPr/>
        </p:nvPicPr>
        <p:blipFill>
          <a:blip r:embed="rId1"/>
          <a:srcRect l="3480"/>
          <a:stretch>
            <a:fillRect/>
          </a:stretch>
        </p:blipFill>
        <p:spPr>
          <a:xfrm>
            <a:off x="179705" y="866140"/>
            <a:ext cx="11256645" cy="5873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190990" y="637540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(normalized)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invariant_mass_all"/>
          <p:cNvPicPr>
            <a:picLocks noChangeAspect="1"/>
          </p:cNvPicPr>
          <p:nvPr/>
        </p:nvPicPr>
        <p:blipFill>
          <a:blip r:embed="rId1"/>
          <a:srcRect l="3480"/>
          <a:stretch>
            <a:fillRect/>
          </a:stretch>
        </p:blipFill>
        <p:spPr>
          <a:xfrm>
            <a:off x="179705" y="866140"/>
            <a:ext cx="11256645" cy="58737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29310" y="6371590"/>
            <a:ext cx="373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</a:rPr>
              <a:t>Projection of y at x =69853</a:t>
            </a:r>
            <a:endParaRPr lang="en-US" altLang="en-US">
              <a:solidFill>
                <a:srgbClr val="7030A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698750" y="1344930"/>
            <a:ext cx="0" cy="497713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9190990" y="637540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65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</a:t>
            </a:r>
            <a:r>
              <a:rPr lang="en-US" altLang="en-US" sz="2400">
                <a:sym typeface="+mn-ea"/>
              </a:rPr>
              <a:t>( Run = 69853)</a:t>
            </a:r>
            <a:endParaRPr lang="en-US" altLang="en-US" sz="2400">
              <a:sym typeface="+mn-ea"/>
            </a:endParaRPr>
          </a:p>
        </p:txBody>
      </p:sp>
      <p:pic>
        <p:nvPicPr>
          <p:cNvPr id="4" name="Picture 3" descr="inv_mass_normal_69853"/>
          <p:cNvPicPr>
            <a:picLocks noChangeAspect="1"/>
          </p:cNvPicPr>
          <p:nvPr/>
        </p:nvPicPr>
        <p:blipFill>
          <a:blip r:embed="rId1"/>
          <a:srcRect t="5527"/>
          <a:stretch>
            <a:fillRect/>
          </a:stretch>
        </p:blipFill>
        <p:spPr>
          <a:xfrm>
            <a:off x="572135" y="963295"/>
            <a:ext cx="11207115" cy="553593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153410" y="963295"/>
            <a:ext cx="0" cy="52666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572385" y="6229985"/>
            <a:ext cx="87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1.3</a:t>
            </a:r>
            <a:endParaRPr lang="en-US" alt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547110" y="963295"/>
            <a:ext cx="0" cy="526669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230245" y="6229985"/>
            <a:ext cx="989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1.6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 rot="5400000">
            <a:off x="-681355" y="2392045"/>
            <a:ext cx="284353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the number of events</a:t>
            </a:r>
            <a:endParaRPr lang="en-US" altLang="en-US"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46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(normalized)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invariant_mass_all"/>
          <p:cNvPicPr>
            <a:picLocks noChangeAspect="1"/>
          </p:cNvPicPr>
          <p:nvPr/>
        </p:nvPicPr>
        <p:blipFill>
          <a:blip r:embed="rId1"/>
          <a:srcRect l="3480"/>
          <a:stretch>
            <a:fillRect/>
          </a:stretch>
        </p:blipFill>
        <p:spPr>
          <a:xfrm>
            <a:off x="179705" y="866140"/>
            <a:ext cx="11256645" cy="58737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878830" y="6428740"/>
            <a:ext cx="373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</a:rPr>
              <a:t>Projection of y at x =70650</a:t>
            </a:r>
            <a:endParaRPr lang="en-US" altLang="en-US">
              <a:solidFill>
                <a:srgbClr val="7030A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143875" y="1517015"/>
            <a:ext cx="0" cy="497713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9190990" y="637540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135255"/>
            <a:ext cx="9655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The total invariant mass </a:t>
            </a:r>
            <a:r>
              <a:rPr lang="en-US" altLang="en-US" sz="2400">
                <a:sym typeface="+mn-ea"/>
              </a:rPr>
              <a:t>( Run = 70650)</a:t>
            </a:r>
            <a:endParaRPr lang="en-US" altLang="en-US" sz="2400">
              <a:sym typeface="+mn-ea"/>
            </a:endParaRPr>
          </a:p>
        </p:txBody>
      </p:sp>
      <p:pic>
        <p:nvPicPr>
          <p:cNvPr id="5" name="Picture 4" descr="invariant_mass_706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865505"/>
            <a:ext cx="11412220" cy="570293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620010" y="3751580"/>
            <a:ext cx="398653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146425" y="3913505"/>
            <a:ext cx="2842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FWHM </a:t>
            </a:r>
            <a:r>
              <a:rPr lang="en-US" altLang="en-US">
                <a:solidFill>
                  <a:srgbClr val="FF0000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≈ 3.45 GeV</a:t>
            </a:r>
            <a:endParaRPr lang="en-US" altLang="en-US">
              <a:solidFill>
                <a:srgbClr val="FF0000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 rot="5400000">
            <a:off x="-743585" y="2480310"/>
            <a:ext cx="284353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the number of events</a:t>
            </a:r>
            <a:endParaRPr lang="en-US" altLang="en-US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106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FWHM of total invariant mass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FWHM_inv_ma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" y="1057275"/>
            <a:ext cx="11607165" cy="55626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140950" y="625665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106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FWHM of total invariant mass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FWHM_inv_ma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" y="1057275"/>
            <a:ext cx="11607165" cy="5562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409305" y="105410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536305" y="105727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199130" y="105410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26130" y="105727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42465" y="105410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69465" y="105727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0140950" y="625665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10652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FWHM of total invariant mass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FWHM_inv_ma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" y="1057275"/>
            <a:ext cx="11607165" cy="5562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769610" y="1385570"/>
            <a:ext cx="0" cy="523113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66460" y="1385570"/>
            <a:ext cx="0" cy="523113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362200" y="1388745"/>
            <a:ext cx="0" cy="523113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59050" y="1388745"/>
            <a:ext cx="0" cy="523113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10140950" y="625665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549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sym typeface="+mn-ea"/>
              </a:rPr>
              <a:t>Recoiled Proton angular distribution</a:t>
            </a:r>
            <a:endParaRPr lang="en-US" altLang="en-US" sz="3600">
              <a:sym typeface="+mn-ea"/>
            </a:endParaRPr>
          </a:p>
        </p:txBody>
      </p:sp>
      <p:pic>
        <p:nvPicPr>
          <p:cNvPr id="4" name="Picture 3" descr="rec_proton_comp"/>
          <p:cNvPicPr>
            <a:picLocks noChangeAspect="1"/>
          </p:cNvPicPr>
          <p:nvPr/>
        </p:nvPicPr>
        <p:blipFill>
          <a:blip r:embed="rId1"/>
          <a:srcRect l="1489" r="8668" b="2284"/>
          <a:stretch>
            <a:fillRect/>
          </a:stretch>
        </p:blipFill>
        <p:spPr>
          <a:xfrm>
            <a:off x="332740" y="780415"/>
            <a:ext cx="10952480" cy="593153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156585" y="5198745"/>
            <a:ext cx="1821180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018405" y="5198745"/>
            <a:ext cx="1274445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6292850" y="4830445"/>
            <a:ext cx="3248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</a:rPr>
              <a:t>Width at 23% of maximum</a:t>
            </a:r>
            <a:endParaRPr lang="en-US" altLang="en-US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9750" y="780415"/>
            <a:ext cx="4078605" cy="404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 rot="5400000">
            <a:off x="-920750" y="2567940"/>
            <a:ext cx="284353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600"/>
              <a:t>the number of events</a:t>
            </a:r>
            <a:endParaRPr lang="en-US" altLang="en-US" sz="1600"/>
          </a:p>
        </p:txBody>
      </p:sp>
      <p:sp>
        <p:nvSpPr>
          <p:cNvPr id="9" name="Text Box 8"/>
          <p:cNvSpPr txBox="1"/>
          <p:nvPr/>
        </p:nvSpPr>
        <p:spPr>
          <a:xfrm>
            <a:off x="10409555" y="645858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theta ( rad )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widths from invariant mass and angles of recoiled proton </a:t>
            </a:r>
            <a:endParaRPr lang="en-US" altLang="en-US" sz="2000">
              <a:sym typeface="+mn-ea"/>
            </a:endParaRPr>
          </a:p>
        </p:txBody>
      </p:sp>
      <p:pic>
        <p:nvPicPr>
          <p:cNvPr id="4" name="Picture 3" descr="two_width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935355"/>
            <a:ext cx="11202670" cy="557720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761740" y="935355"/>
            <a:ext cx="398272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352280" y="618299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9" name="Text Box 8"/>
          <p:cNvSpPr txBox="1"/>
          <p:nvPr/>
        </p:nvSpPr>
        <p:spPr>
          <a:xfrm rot="16200000">
            <a:off x="10102215" y="2064385"/>
            <a:ext cx="1581785" cy="259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70000"/>
              </a:lnSpc>
            </a:pPr>
            <a:r>
              <a:rPr lang="en-US" altLang="en-US" sz="2400" b="1" baseline="-25000">
                <a:solidFill>
                  <a:srgbClr val="FF0000"/>
                </a:solidFill>
              </a:rPr>
              <a:t>width ( rad )</a:t>
            </a:r>
            <a:endParaRPr lang="en-US" altLang="en-US" sz="2400" b="1" baseline="-25000">
              <a:solidFill>
                <a:srgbClr val="FF0000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7744460" y="1627505"/>
            <a:ext cx="232473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FWHM of invariant mass</a:t>
            </a:r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965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Detector Layout</a:t>
            </a:r>
            <a:endParaRPr lang="en-US" altLang="en-US" sz="3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960" y="873760"/>
            <a:ext cx="9853295" cy="5379720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6200000" flipV="1">
            <a:off x="1638300" y="4738370"/>
            <a:ext cx="2134870" cy="365760"/>
          </a:xfrm>
          <a:prstGeom prst="curvedConnector3">
            <a:avLst>
              <a:gd name="adj1" fmla="val -118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2888615" y="5805805"/>
            <a:ext cx="90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Target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widths from invariant mass and angles of recoiled proton </a:t>
            </a:r>
            <a:endParaRPr lang="en-US" altLang="en-US" sz="2000">
              <a:sym typeface="+mn-ea"/>
            </a:endParaRPr>
          </a:p>
        </p:txBody>
      </p:sp>
      <p:pic>
        <p:nvPicPr>
          <p:cNvPr id="4" name="Picture 3" descr="two_width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935355"/>
            <a:ext cx="11202670" cy="557720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903220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6273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147445" y="622681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69612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6505" y="6209665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69816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744460" y="6205855"/>
            <a:ext cx="1760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70650 ~ 70654 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61740" y="935355"/>
            <a:ext cx="398272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9352280" y="618299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21" name="Text Box 20"/>
          <p:cNvSpPr txBox="1"/>
          <p:nvPr/>
        </p:nvSpPr>
        <p:spPr>
          <a:xfrm rot="16200000">
            <a:off x="10102215" y="2064385"/>
            <a:ext cx="1581785" cy="259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70000"/>
              </a:lnSpc>
            </a:pPr>
            <a:r>
              <a:rPr lang="en-US" altLang="en-US" sz="2400" b="1" baseline="-25000">
                <a:solidFill>
                  <a:srgbClr val="FF0000"/>
                </a:solidFill>
              </a:rPr>
              <a:t>width ( rad )</a:t>
            </a:r>
            <a:endParaRPr lang="en-US" altLang="en-US" sz="2400" b="1" baseline="-25000"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7744460" y="1627505"/>
            <a:ext cx="232473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FWHM of invariant mass</a:t>
            </a:r>
            <a:endParaRPr lang="en-US" altLang="en-US" sz="12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21675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4867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widths from invariant mass and angles of recoiled proton </a:t>
            </a:r>
            <a:endParaRPr lang="en-US" altLang="en-US" sz="2000">
              <a:sym typeface="+mn-ea"/>
            </a:endParaRPr>
          </a:p>
        </p:txBody>
      </p:sp>
      <p:pic>
        <p:nvPicPr>
          <p:cNvPr id="4" name="Picture 3" descr="two_width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935355"/>
            <a:ext cx="11202670" cy="557720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903220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6273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147445" y="622681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69612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6505" y="6209665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69816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744460" y="6205855"/>
            <a:ext cx="1760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70650 ~ 70654 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61740" y="935355"/>
            <a:ext cx="398272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64155" y="4183380"/>
            <a:ext cx="210820" cy="210820"/>
          </a:xfrm>
          <a:prstGeom prst="ellipse">
            <a:avLst/>
          </a:prstGeom>
          <a:noFill/>
          <a:ln w="127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 flipV="1">
            <a:off x="2974975" y="3912235"/>
            <a:ext cx="579755" cy="37655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2974975" y="3350260"/>
            <a:ext cx="3014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solidFill>
                  <a:srgbClr val="7030A0"/>
                </a:solidFill>
              </a:rPr>
              <a:t>Run Number: 69811</a:t>
            </a:r>
            <a:endParaRPr lang="en-US" altLang="en-US" sz="1400">
              <a:solidFill>
                <a:srgbClr val="7030A0"/>
              </a:solidFill>
            </a:endParaRPr>
          </a:p>
          <a:p>
            <a:r>
              <a:rPr lang="en-US" altLang="en-US" sz="1400">
                <a:solidFill>
                  <a:srgbClr val="7030A0"/>
                </a:solidFill>
              </a:rPr>
              <a:t>abnormal three pions mass</a:t>
            </a:r>
            <a:endParaRPr lang="en-US" altLang="en-US" sz="1400">
              <a:solidFill>
                <a:srgbClr val="7030A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352280" y="618299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20" name="Text Box 19"/>
          <p:cNvSpPr txBox="1"/>
          <p:nvPr/>
        </p:nvSpPr>
        <p:spPr>
          <a:xfrm>
            <a:off x="7744460" y="1627505"/>
            <a:ext cx="232473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FWHM of invariant mass</a:t>
            </a:r>
            <a:endParaRPr lang="en-US" altLang="en-US" sz="12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21675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4867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 rot="16200000">
            <a:off x="10102215" y="2064385"/>
            <a:ext cx="1581785" cy="259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70000"/>
              </a:lnSpc>
            </a:pPr>
            <a:r>
              <a:rPr lang="en-US" altLang="en-US" sz="2400" b="1" baseline="-25000">
                <a:solidFill>
                  <a:srgbClr val="FF0000"/>
                </a:solidFill>
              </a:rPr>
              <a:t>width ( rad )</a:t>
            </a:r>
            <a:endParaRPr lang="en-US" altLang="en-US" sz="2400" b="1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widths from invariant mass and angles of recoiled proton </a:t>
            </a:r>
            <a:endParaRPr lang="en-US" altLang="en-US" sz="2000">
              <a:sym typeface="+mn-ea"/>
            </a:endParaRPr>
          </a:p>
        </p:txBody>
      </p:sp>
      <p:pic>
        <p:nvPicPr>
          <p:cNvPr id="4" name="Picture 3" descr="two_width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935355"/>
            <a:ext cx="11202670" cy="557720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903220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6273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147445" y="622681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69612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6505" y="6209665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69816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744460" y="6205855"/>
            <a:ext cx="1760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70650 ~ 70654 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61740" y="935355"/>
            <a:ext cx="398272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64355" y="1489075"/>
            <a:ext cx="210820" cy="210820"/>
          </a:xfrm>
          <a:prstGeom prst="ellipse">
            <a:avLst/>
          </a:prstGeom>
          <a:noFill/>
          <a:ln w="1270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352280" y="618299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20" name="Text Box 19"/>
          <p:cNvSpPr txBox="1"/>
          <p:nvPr/>
        </p:nvSpPr>
        <p:spPr>
          <a:xfrm>
            <a:off x="7744460" y="1627505"/>
            <a:ext cx="232473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FWHM of invariant mass</a:t>
            </a:r>
            <a:endParaRPr lang="en-US" altLang="en-US" sz="12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21675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4867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 rot="16200000">
            <a:off x="10102215" y="2064385"/>
            <a:ext cx="1581785" cy="259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70000"/>
              </a:lnSpc>
            </a:pPr>
            <a:r>
              <a:rPr lang="en-US" altLang="en-US" sz="2400" b="1" baseline="-25000">
                <a:solidFill>
                  <a:srgbClr val="FF0000"/>
                </a:solidFill>
              </a:rPr>
              <a:t>width ( rad )</a:t>
            </a:r>
            <a:endParaRPr lang="en-US" altLang="en-US" sz="2400" b="1" baseline="-25000">
              <a:solidFill>
                <a:srgbClr val="FF0000"/>
              </a:solidFill>
            </a:endParaRPr>
          </a:p>
        </p:txBody>
      </p:sp>
      <p:pic>
        <p:nvPicPr>
          <p:cNvPr id="23" name="Picture 22" descr="double_peak_recoiled_proton"/>
          <p:cNvPicPr>
            <a:picLocks noChangeAspect="1"/>
          </p:cNvPicPr>
          <p:nvPr/>
        </p:nvPicPr>
        <p:blipFill>
          <a:blip r:embed="rId2"/>
          <a:srcRect t="1563" r="9514" b="2743"/>
          <a:stretch>
            <a:fillRect/>
          </a:stretch>
        </p:blipFill>
        <p:spPr>
          <a:xfrm>
            <a:off x="4979035" y="1102360"/>
            <a:ext cx="3187700" cy="3547745"/>
          </a:xfrm>
          <a:prstGeom prst="rect">
            <a:avLst/>
          </a:prstGeom>
        </p:spPr>
      </p:pic>
      <p:sp>
        <p:nvSpPr>
          <p:cNvPr id="22" name="Rectangular Callout 21"/>
          <p:cNvSpPr/>
          <p:nvPr/>
        </p:nvSpPr>
        <p:spPr>
          <a:xfrm>
            <a:off x="4978400" y="1102995"/>
            <a:ext cx="3188335" cy="3547110"/>
          </a:xfrm>
          <a:prstGeom prst="wedgeRectCallout">
            <a:avLst>
              <a:gd name="adj1" fmla="val -65076"/>
              <a:gd name="adj2" fmla="val -35034"/>
            </a:avLst>
          </a:prstGeom>
          <a:noFill/>
          <a:ln w="28575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399530" y="1489075"/>
            <a:ext cx="1922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rgbClr val="7030A0"/>
                </a:solidFill>
              </a:rPr>
              <a:t>Run Number: </a:t>
            </a:r>
            <a:r>
              <a:rPr lang="" altLang="en-US" sz="1200">
                <a:solidFill>
                  <a:srgbClr val="7030A0"/>
                </a:solidFill>
              </a:rPr>
              <a:t>70054</a:t>
            </a:r>
            <a:endParaRPr lang="" altLang="en-US" sz="12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widths from invariant mass and angles of recoiled proton </a:t>
            </a:r>
            <a:endParaRPr lang="en-US" altLang="en-US" sz="2000">
              <a:sym typeface="+mn-ea"/>
            </a:endParaRPr>
          </a:p>
        </p:txBody>
      </p:sp>
      <p:pic>
        <p:nvPicPr>
          <p:cNvPr id="4" name="Picture 3" descr="two_width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935355"/>
            <a:ext cx="11202670" cy="557720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903220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6273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147445" y="6226810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69612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6505" y="6209665"/>
            <a:ext cx="829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69816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744460" y="6205855"/>
            <a:ext cx="1760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70650 ~ 70654 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61740" y="935355"/>
            <a:ext cx="398272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10530" y="1290955"/>
            <a:ext cx="0" cy="523113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53100" y="1285240"/>
            <a:ext cx="0" cy="5231130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938395" y="6516370"/>
            <a:ext cx="162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70223 ~ 70240</a:t>
            </a:r>
            <a:endParaRPr lang="en-US" altLang="en-US" sz="140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352280" y="618299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20" name="Text Box 19"/>
          <p:cNvSpPr txBox="1"/>
          <p:nvPr/>
        </p:nvSpPr>
        <p:spPr>
          <a:xfrm>
            <a:off x="7744460" y="1627505"/>
            <a:ext cx="232473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FWHM of invariant mass</a:t>
            </a:r>
            <a:endParaRPr lang="en-US" altLang="en-US" sz="12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321675" y="99250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48675" y="99568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 rot="16200000">
            <a:off x="10102215" y="2064385"/>
            <a:ext cx="1581785" cy="2590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>
              <a:lnSpc>
                <a:spcPct val="70000"/>
              </a:lnSpc>
            </a:pPr>
            <a:r>
              <a:rPr lang="en-US" altLang="en-US" sz="2400" b="1" baseline="-25000">
                <a:solidFill>
                  <a:srgbClr val="FF0000"/>
                </a:solidFill>
              </a:rPr>
              <a:t>width ( rad )</a:t>
            </a:r>
            <a:endParaRPr lang="en-US" altLang="en-US" sz="2400" b="1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ECAL1 percentage and FWHM of invariant mass </a:t>
            </a:r>
            <a:endParaRPr lang="en-US" altLang="en-US" sz="2000">
              <a:sym typeface="+mn-ea"/>
            </a:endParaRPr>
          </a:p>
        </p:txBody>
      </p:sp>
      <p:pic>
        <p:nvPicPr>
          <p:cNvPr id="6" name="Picture 5" descr="comp_ECAL1_per_FWHM"/>
          <p:cNvPicPr>
            <a:picLocks noChangeAspect="1"/>
          </p:cNvPicPr>
          <p:nvPr/>
        </p:nvPicPr>
        <p:blipFill>
          <a:blip r:embed="rId1"/>
          <a:srcRect l="2311" r="3220"/>
          <a:stretch>
            <a:fillRect/>
          </a:stretch>
        </p:blipFill>
        <p:spPr>
          <a:xfrm>
            <a:off x="332740" y="828040"/>
            <a:ext cx="11144885" cy="58737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609215" y="869950"/>
            <a:ext cx="663829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9491345" y="636079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21" name="Text Box 20"/>
          <p:cNvSpPr txBox="1"/>
          <p:nvPr/>
        </p:nvSpPr>
        <p:spPr>
          <a:xfrm>
            <a:off x="8287385" y="1427480"/>
            <a:ext cx="2122170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FWHM of invariant mass</a:t>
            </a:r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ECAL1 percentage and FWHM of invariant mass </a:t>
            </a:r>
            <a:endParaRPr lang="en-US" altLang="en-US" sz="2000">
              <a:sym typeface="+mn-ea"/>
            </a:endParaRPr>
          </a:p>
        </p:txBody>
      </p:sp>
      <p:pic>
        <p:nvPicPr>
          <p:cNvPr id="6" name="Picture 5" descr="comp_ECAL1_per_FWHM"/>
          <p:cNvPicPr>
            <a:picLocks noChangeAspect="1"/>
          </p:cNvPicPr>
          <p:nvPr/>
        </p:nvPicPr>
        <p:blipFill>
          <a:blip r:embed="rId1"/>
          <a:srcRect l="2311" r="3220"/>
          <a:stretch>
            <a:fillRect/>
          </a:stretch>
        </p:blipFill>
        <p:spPr>
          <a:xfrm>
            <a:off x="332740" y="828040"/>
            <a:ext cx="11144885" cy="58737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568950" y="122301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5950" y="120713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90700" y="116522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17700" y="114935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18350" y="114935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102995" y="6380480"/>
            <a:ext cx="162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69696 ~ 69687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684395" y="6400165"/>
            <a:ext cx="162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70223 ~ 70240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718935" y="6380480"/>
            <a:ext cx="799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70448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09215" y="869950"/>
            <a:ext cx="663829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9409430" y="634492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20" name="Text Box 19"/>
          <p:cNvSpPr txBox="1"/>
          <p:nvPr/>
        </p:nvSpPr>
        <p:spPr>
          <a:xfrm>
            <a:off x="8220075" y="1429385"/>
            <a:ext cx="232473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tx1"/>
                </a:solidFill>
              </a:rPr>
              <a:t>FWHM of invariant mass</a:t>
            </a:r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236220"/>
            <a:ext cx="10076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ym typeface="+mn-ea"/>
              </a:rPr>
              <a:t>Comparison of ECAL1 percentage and FWHM of invariant mass </a:t>
            </a:r>
            <a:endParaRPr lang="en-US" altLang="en-US" sz="2000">
              <a:sym typeface="+mn-ea"/>
            </a:endParaRPr>
          </a:p>
        </p:txBody>
      </p:sp>
      <p:pic>
        <p:nvPicPr>
          <p:cNvPr id="6" name="Picture 5" descr="comp_ECAL1_per_FWHM"/>
          <p:cNvPicPr>
            <a:picLocks noChangeAspect="1"/>
          </p:cNvPicPr>
          <p:nvPr/>
        </p:nvPicPr>
        <p:blipFill>
          <a:blip r:embed="rId1"/>
          <a:srcRect l="2311" r="3220"/>
          <a:stretch>
            <a:fillRect/>
          </a:stretch>
        </p:blipFill>
        <p:spPr>
          <a:xfrm>
            <a:off x="332740" y="828040"/>
            <a:ext cx="11144885" cy="58737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568950" y="122301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95950" y="120713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90700" y="1165225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17700" y="114935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18350" y="1149350"/>
            <a:ext cx="0" cy="523113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102995" y="6380480"/>
            <a:ext cx="162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69696 ~ 69687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684395" y="6400165"/>
            <a:ext cx="1628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70223 ~ 70240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718935" y="6380480"/>
            <a:ext cx="799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70448</a:t>
            </a:r>
            <a:endParaRPr lang="en-US" altLang="en-US" sz="140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3" name="Picture 2" descr="ECAL2_decrea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920" y="635000"/>
            <a:ext cx="3714115" cy="4178935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600825" y="641350"/>
            <a:ext cx="3719195" cy="4176395"/>
          </a:xfrm>
          <a:prstGeom prst="wedgeRectCallout">
            <a:avLst>
              <a:gd name="adj1" fmla="val -72366"/>
              <a:gd name="adj2" fmla="val -7822"/>
            </a:avLst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849870" y="1036955"/>
            <a:ext cx="0" cy="354330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064500" y="931545"/>
            <a:ext cx="0" cy="364871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9409430" y="634492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4641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Summary</a:t>
            </a:r>
            <a:endParaRPr lang="en-US" altLang="en-US" sz="3600"/>
          </a:p>
        </p:txBody>
      </p:sp>
      <p:graphicFrame>
        <p:nvGraphicFramePr>
          <p:cNvPr id="6" name="Table 5"/>
          <p:cNvGraphicFramePr/>
          <p:nvPr/>
        </p:nvGraphicFramePr>
        <p:xfrm>
          <a:off x="555625" y="1024890"/>
          <a:ext cx="10820400" cy="5905500"/>
        </p:xfrm>
        <a:graphic>
          <a:graphicData uri="http://schemas.openxmlformats.org/drawingml/2006/table">
            <a:tbl>
              <a:tblPr lastRow="1">
                <a:tableStyleId>{E8034E78-7F5D-4C2E-B375-FC64B27BC917}</a:tableStyleId>
              </a:tblPr>
              <a:tblGrid>
                <a:gridCol w="3606800"/>
                <a:gridCol w="2657475"/>
                <a:gridCol w="4556125"/>
              </a:tblGrid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Run number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correlated parameter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Log book/Comments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70195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Disorder of Spill time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Good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69811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Three pion mass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Magnets were ramped up during run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700</a:t>
                      </a:r>
                      <a:r>
                        <a:rPr lang="" altLang="en-US">
                          <a:solidFill>
                            <a:schemeClr val="tx1"/>
                          </a:solidFill>
                        </a:rPr>
                        <a:t>54</a:t>
                      </a:r>
                      <a:endParaRPr lang="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Double peaks for recoiled proton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Errors appeared for SrcId 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69612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Recoiled proton angular distribution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69816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o sandwich veto 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70650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Special run to test sandwich veto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70654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o sandwich veto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69696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4"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Decrease of number of photons from ECAL2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Detector test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571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69687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Light trigger problems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70223 ~ 70240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High voltage trip on ECAL2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7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70448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Low intensity beam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571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4671060" y="2644775"/>
            <a:ext cx="28505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600"/>
              <a:t>End</a:t>
            </a:r>
            <a:endParaRPr lang="en-US" altLang="en-US" sz="9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graphicFrame>
        <p:nvGraphicFramePr>
          <p:cNvPr id="3" name="Table 2"/>
          <p:cNvGraphicFramePr/>
          <p:nvPr/>
        </p:nvGraphicFramePr>
        <p:xfrm>
          <a:off x="2162175" y="1271270"/>
          <a:ext cx="9213850" cy="36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</a:tblGrid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69696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69697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69698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70161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70162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70163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332740" y="135255"/>
            <a:ext cx="10375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Structure of data storage</a:t>
            </a:r>
            <a:endParaRPr lang="en-US" altLang="en-US" sz="3600"/>
          </a:p>
        </p:txBody>
      </p:sp>
      <p:sp>
        <p:nvSpPr>
          <p:cNvPr id="5" name="Text Box 4"/>
          <p:cNvSpPr txBox="1"/>
          <p:nvPr/>
        </p:nvSpPr>
        <p:spPr>
          <a:xfrm>
            <a:off x="252095" y="1271905"/>
            <a:ext cx="174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Run Number:</a:t>
            </a:r>
            <a:endParaRPr lang="en-US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2162175" y="3057525"/>
          <a:ext cx="9213850" cy="36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  <a:gridCol w="921385"/>
              </a:tblGrid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188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189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52095" y="3057525"/>
            <a:ext cx="174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Spill Number:</a:t>
            </a:r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164715" y="1643380"/>
            <a:ext cx="1851660" cy="14166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26965" y="1643380"/>
            <a:ext cx="6455410" cy="14065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/>
          <p:nvPr/>
        </p:nvGraphicFramePr>
        <p:xfrm>
          <a:off x="2164715" y="4532630"/>
          <a:ext cx="9220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20"/>
                <a:gridCol w="922020"/>
                <a:gridCol w="922020"/>
                <a:gridCol w="922020"/>
                <a:gridCol w="922020"/>
                <a:gridCol w="922020"/>
                <a:gridCol w="922020"/>
                <a:gridCol w="922020"/>
                <a:gridCol w="922020"/>
                <a:gridCol w="92202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event 100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101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102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12001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12002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  <a:sym typeface="+mn-ea"/>
                        </a:rPr>
                        <a:t>event 12003</a:t>
                      </a:r>
                      <a:endParaRPr lang="en-US" altLang="en-US" sz="14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400" b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6350" cmpd="sng">
                      <a:solidFill>
                        <a:schemeClr val="tx1"/>
                      </a:solidFill>
                      <a:prstDash val="soli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mpd="sng">
                      <a:solidFill>
                        <a:schemeClr val="tx1"/>
                      </a:solidFill>
                      <a:prstDash val="solid"/>
                    </a:lnT>
                    <a:lnB w="63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2174875" y="3428365"/>
            <a:ext cx="2762250" cy="11125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47715" y="3428365"/>
            <a:ext cx="5524500" cy="11023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90550" y="4607560"/>
            <a:ext cx="1070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Events:</a:t>
            </a:r>
            <a:endParaRPr lang="en-US" alt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017770" y="5441315"/>
            <a:ext cx="5525770" cy="708660"/>
          </a:xfrm>
          <a:prstGeom prst="wedgeRoundRectCallout">
            <a:avLst>
              <a:gd name="adj1" fmla="val -40864"/>
              <a:gd name="adj2" fmla="val -105734"/>
              <a:gd name="adj3" fmla="val 16667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Particles, tracks, vertices, recoiled protons...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442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Datasets and pre-selection:</a:t>
            </a:r>
            <a:endParaRPr lang="en-US" altLang="en-US" sz="3600"/>
          </a:p>
        </p:txBody>
      </p:sp>
      <p:sp>
        <p:nvSpPr>
          <p:cNvPr id="4" name="Text Box 3"/>
          <p:cNvSpPr txBox="1"/>
          <p:nvPr/>
        </p:nvSpPr>
        <p:spPr>
          <a:xfrm>
            <a:off x="516890" y="3701415"/>
            <a:ext cx="10788650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spcBef>
                <a:spcPts val="3000"/>
              </a:spcBef>
              <a:buFont typeface="Arial" panose="02080604020202020204" pitchFamily="34" charset="0"/>
              <a:buAutoNum type="arabicPeriod"/>
            </a:pPr>
            <a:r>
              <a:rPr lang="en-US" sz="2400"/>
              <a:t>A best primary vertex was found</a:t>
            </a:r>
            <a:endParaRPr lang="en-US" sz="2400"/>
          </a:p>
          <a:p>
            <a:pPr marL="457200" indent="-457200" fontAlgn="auto">
              <a:spcBef>
                <a:spcPts val="3000"/>
              </a:spcBef>
              <a:buFont typeface="Arial" panose="02080604020202020204" pitchFamily="34" charset="0"/>
              <a:buAutoNum type="arabicPeriod"/>
            </a:pPr>
            <a:r>
              <a:rPr lang="en-US" sz="2400"/>
              <a:t>Primary vertex Z-position Z_pv: -200 cm &lt; Z_pv &lt; 160 cm</a:t>
            </a:r>
            <a:endParaRPr lang="en-US" sz="2400"/>
          </a:p>
          <a:p>
            <a:pPr marL="457200" indent="-457200" fontAlgn="auto">
              <a:spcBef>
                <a:spcPts val="3000"/>
              </a:spcBef>
              <a:buFont typeface="Arial" panose="02080604020202020204" pitchFamily="34" charset="0"/>
              <a:buAutoNum type="arabicPeriod"/>
            </a:pPr>
            <a:r>
              <a:rPr lang="en-US" sz="2400"/>
              <a:t>Exactly </a:t>
            </a:r>
            <a:r>
              <a:rPr lang="en-US" altLang="en-US" sz="2400"/>
              <a:t>one or</a:t>
            </a:r>
            <a:r>
              <a:rPr lang="en-US" sz="2400"/>
              <a:t> three charged tracks, leaving the primary vertex</a:t>
            </a:r>
            <a:endParaRPr lang="en-US" sz="2400"/>
          </a:p>
          <a:p>
            <a:pPr marL="457200" indent="-457200" fontAlgn="auto">
              <a:spcBef>
                <a:spcPts val="3000"/>
              </a:spcBef>
              <a:buFont typeface="Arial" panose="02080604020202020204" pitchFamily="34" charset="0"/>
              <a:buAutoNum type="arabicPeriod"/>
            </a:pPr>
            <a:r>
              <a:rPr lang="en-US" sz="2400"/>
              <a:t>Charge sum of all three tracks = -1</a:t>
            </a:r>
            <a:endParaRPr lang="en-US" sz="2400"/>
          </a:p>
        </p:txBody>
      </p:sp>
      <p:sp>
        <p:nvSpPr>
          <p:cNvPr id="5" name="Pentagon 4"/>
          <p:cNvSpPr/>
          <p:nvPr/>
        </p:nvSpPr>
        <p:spPr>
          <a:xfrm>
            <a:off x="332740" y="966470"/>
            <a:ext cx="3288030" cy="344170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Datasets info:</a:t>
            </a:r>
            <a:endParaRPr lang="en-US" altLang="en-US"/>
          </a:p>
        </p:txBody>
      </p:sp>
      <p:sp>
        <p:nvSpPr>
          <p:cNvPr id="6" name="Pentagon 5"/>
          <p:cNvSpPr/>
          <p:nvPr/>
        </p:nvSpPr>
        <p:spPr>
          <a:xfrm>
            <a:off x="332740" y="3080385"/>
            <a:ext cx="3288030" cy="344170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Conditions of filtering</a:t>
            </a:r>
            <a:endParaRPr lang="en-US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516890" y="1506855"/>
          <a:ext cx="700913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45"/>
                <a:gridCol w="4794885"/>
              </a:tblGrid>
              <a:tr h="45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</a:rPr>
                        <a:t>2008</a:t>
                      </a:r>
                      <a:endParaRPr lang="en-US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US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 b="0">
                          <a:solidFill>
                            <a:schemeClr val="tx1"/>
                          </a:solidFill>
                        </a:rPr>
                        <a:t>Week 33, 35, 37</a:t>
                      </a:r>
                      <a:endParaRPr lang="en-US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en-US" sz="2400"/>
                        <a:t>Run number</a:t>
                      </a:r>
                      <a:endParaRPr lang="en-US" altLang="en-US" sz="2400"/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solidFill>
                            <a:schemeClr val="tx1"/>
                          </a:solidFill>
                        </a:rPr>
                        <a:t>69595 ~ 70963</a:t>
                      </a:r>
                      <a:endParaRPr lang="en-US" altLang="en-US" sz="24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359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Overlook of event distribution </a:t>
            </a:r>
            <a:endParaRPr lang="en-US" altLang="en-US" sz="3600"/>
          </a:p>
        </p:txBody>
      </p:sp>
      <p:pic>
        <p:nvPicPr>
          <p:cNvPr id="5" name="Picture 4" descr="event_distribution_org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55" y="993140"/>
            <a:ext cx="11870690" cy="57492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 rot="16200000">
            <a:off x="-45085" y="180086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2000" baseline="-25000"/>
              <a:t>spill number</a:t>
            </a:r>
            <a:endParaRPr lang="en-US" altLang="en-US" sz="2000" baseline="-25000"/>
          </a:p>
        </p:txBody>
      </p:sp>
      <p:sp>
        <p:nvSpPr>
          <p:cNvPr id="8" name="Text Box 7"/>
          <p:cNvSpPr txBox="1"/>
          <p:nvPr/>
        </p:nvSpPr>
        <p:spPr>
          <a:xfrm>
            <a:off x="9704705" y="638429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9" name="Rectangle 8"/>
          <p:cNvSpPr/>
          <p:nvPr/>
        </p:nvSpPr>
        <p:spPr>
          <a:xfrm>
            <a:off x="2720975" y="983615"/>
            <a:ext cx="6729095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359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Overlook of event distribution </a:t>
            </a:r>
            <a:endParaRPr lang="en-US" altLang="en-US" sz="3600"/>
          </a:p>
        </p:txBody>
      </p:sp>
      <p:pic>
        <p:nvPicPr>
          <p:cNvPr id="5" name="Picture 4" descr="event_distribution_org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55" y="993140"/>
            <a:ext cx="11870690" cy="574929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429885" y="4678045"/>
            <a:ext cx="167005" cy="16700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event_distribution_orginal_70195"/>
          <p:cNvPicPr>
            <a:picLocks noChangeAspect="1"/>
          </p:cNvPicPr>
          <p:nvPr/>
        </p:nvPicPr>
        <p:blipFill>
          <a:blip r:embed="rId2"/>
          <a:srcRect l="3097" t="9412" r="9751" b="6248"/>
          <a:stretch>
            <a:fillRect/>
          </a:stretch>
        </p:blipFill>
        <p:spPr>
          <a:xfrm>
            <a:off x="6742430" y="1344295"/>
            <a:ext cx="3284855" cy="453771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218170" y="4192905"/>
            <a:ext cx="316230" cy="31623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704705" y="638429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10" name="Rectangle 9"/>
          <p:cNvSpPr/>
          <p:nvPr/>
        </p:nvSpPr>
        <p:spPr>
          <a:xfrm>
            <a:off x="2720975" y="983615"/>
            <a:ext cx="6729095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741795" y="1344930"/>
            <a:ext cx="3314700" cy="4536440"/>
          </a:xfrm>
          <a:prstGeom prst="wedgeRectCallout">
            <a:avLst>
              <a:gd name="adj1" fmla="val -83697"/>
              <a:gd name="adj2" fmla="val 25293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 rot="16200000">
            <a:off x="-45085" y="180086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2000" baseline="-25000"/>
              <a:t>spill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4" name="Text Box 3"/>
          <p:cNvSpPr txBox="1"/>
          <p:nvPr/>
        </p:nvSpPr>
        <p:spPr>
          <a:xfrm>
            <a:off x="332740" y="135255"/>
            <a:ext cx="10679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Event distribution of each spill </a:t>
            </a:r>
            <a:r>
              <a:rPr lang="en-US" altLang="en-US" sz="2400">
                <a:sym typeface="+mn-ea"/>
              </a:rPr>
              <a:t>( Run = 70195)</a:t>
            </a:r>
            <a:endParaRPr lang="en-US" altLang="en-US" sz="3600"/>
          </a:p>
        </p:txBody>
      </p:sp>
      <p:grpSp>
        <p:nvGrpSpPr>
          <p:cNvPr id="6" name="Group 5"/>
          <p:cNvGrpSpPr/>
          <p:nvPr/>
        </p:nvGrpSpPr>
        <p:grpSpPr>
          <a:xfrm>
            <a:off x="361950" y="1108710"/>
            <a:ext cx="11466830" cy="5272405"/>
            <a:chOff x="570" y="1746"/>
            <a:chExt cx="18058" cy="8303"/>
          </a:xfrm>
        </p:grpSpPr>
        <p:pic>
          <p:nvPicPr>
            <p:cNvPr id="3" name="Picture 2" descr="Spill_Time_Event70195"/>
            <p:cNvPicPr>
              <a:picLocks noChangeAspect="1"/>
            </p:cNvPicPr>
            <p:nvPr/>
          </p:nvPicPr>
          <p:blipFill>
            <a:blip r:embed="rId1"/>
            <a:srcRect l="3321" t="7450" r="1212" b="2523"/>
            <a:stretch>
              <a:fillRect/>
            </a:stretch>
          </p:blipFill>
          <p:spPr>
            <a:xfrm>
              <a:off x="570" y="1746"/>
              <a:ext cx="18059" cy="8183"/>
            </a:xfrm>
            <a:prstGeom prst="rect">
              <a:avLst/>
            </a:prstGeom>
          </p:spPr>
        </p:pic>
        <p:sp>
          <p:nvSpPr>
            <p:cNvPr id="5" name="Text Box 4"/>
            <p:cNvSpPr txBox="1"/>
            <p:nvPr/>
          </p:nvSpPr>
          <p:spPr>
            <a:xfrm>
              <a:off x="15106" y="9567"/>
              <a:ext cx="2977" cy="4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en-US" altLang="en-US" sz="1400"/>
                <a:t>Spill number</a:t>
              </a:r>
              <a:endParaRPr lang="en-US" altLang="en-US" sz="1400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9592310" y="609028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2000" baseline="-25000"/>
              <a:t>spill number</a:t>
            </a:r>
            <a:endParaRPr lang="en-US" altLang="en-US" sz="2000" baseline="-25000"/>
          </a:p>
        </p:txBody>
      </p:sp>
      <p:sp>
        <p:nvSpPr>
          <p:cNvPr id="7" name="Text Box 6"/>
          <p:cNvSpPr txBox="1"/>
          <p:nvPr/>
        </p:nvSpPr>
        <p:spPr>
          <a:xfrm rot="16200000">
            <a:off x="176530" y="802640"/>
            <a:ext cx="711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(sec)</a:t>
            </a:r>
            <a:endParaRPr lang="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Text Box 2"/>
          <p:cNvSpPr txBox="1"/>
          <p:nvPr/>
        </p:nvSpPr>
        <p:spPr>
          <a:xfrm>
            <a:off x="332740" y="135255"/>
            <a:ext cx="8359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Overlook of event distribution </a:t>
            </a:r>
            <a:endParaRPr lang="en-US" altLang="en-US" sz="3600"/>
          </a:p>
        </p:txBody>
      </p:sp>
      <p:pic>
        <p:nvPicPr>
          <p:cNvPr id="4" name="Picture 3" descr="event_distribution"/>
          <p:cNvPicPr>
            <a:picLocks noChangeAspect="1"/>
          </p:cNvPicPr>
          <p:nvPr/>
        </p:nvPicPr>
        <p:blipFill>
          <a:blip r:embed="rId1"/>
          <a:srcRect l="2715" b="1957"/>
          <a:stretch>
            <a:fillRect/>
          </a:stretch>
        </p:blipFill>
        <p:spPr>
          <a:xfrm>
            <a:off x="122555" y="1011555"/>
            <a:ext cx="11253470" cy="52692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200515" y="6058535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 altLang="en-US" sz="2000" baseline="-25000"/>
              <a:t>run number</a:t>
            </a:r>
            <a:endParaRPr lang="en-US" altLang="en-US" sz="2000" baseline="-25000"/>
          </a:p>
        </p:txBody>
      </p:sp>
      <p:sp>
        <p:nvSpPr>
          <p:cNvPr id="7" name="Text Box 6"/>
          <p:cNvSpPr txBox="1"/>
          <p:nvPr/>
        </p:nvSpPr>
        <p:spPr>
          <a:xfrm rot="16200000">
            <a:off x="-384810" y="1684020"/>
            <a:ext cx="1305560" cy="2914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2000" baseline="-25000"/>
              <a:t>spill number</a:t>
            </a:r>
            <a:endParaRPr lang="en-US" altLang="en-US" sz="2000" baseline="-2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4182</Words>
  <Application>WPS Presentation</Application>
  <PresentationFormat>宽屏</PresentationFormat>
  <Paragraphs>508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Arial</vt:lpstr>
      <vt:lpstr>SimSun</vt:lpstr>
      <vt:lpstr>Wingdings</vt:lpstr>
      <vt:lpstr>DejaVu Sans</vt:lpstr>
      <vt:lpstr>Calibri</vt:lpstr>
      <vt:lpstr>微软雅黑</vt:lpstr>
      <vt:lpstr>AR PL UMing CN</vt:lpstr>
      <vt:lpstr>Arial Unicode MS</vt:lpstr>
      <vt:lpstr>SimSun</vt:lpstr>
      <vt:lpstr>PakType Naskh Basic</vt:lpstr>
      <vt:lpstr>SimSun</vt:lpstr>
      <vt:lpstr>Calibri Light</vt:lpstr>
      <vt:lpstr>MT Extra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ywang</cp:lastModifiedBy>
  <cp:revision>25</cp:revision>
  <dcterms:created xsi:type="dcterms:W3CDTF">2019-10-04T18:13:36Z</dcterms:created>
  <dcterms:modified xsi:type="dcterms:W3CDTF">2019-10-04T18:13:36Z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