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2"/>
  </p:notesMasterIdLst>
  <p:sldIdLst>
    <p:sldId id="290" r:id="rId4"/>
    <p:sldId id="295" r:id="rId5"/>
    <p:sldId id="292" r:id="rId6"/>
    <p:sldId id="315" r:id="rId7"/>
    <p:sldId id="293" r:id="rId8"/>
    <p:sldId id="344" r:id="rId9"/>
    <p:sldId id="345" r:id="rId10"/>
    <p:sldId id="347" r:id="rId11"/>
    <p:sldId id="296" r:id="rId12"/>
    <p:sldId id="297" r:id="rId13"/>
    <p:sldId id="333" r:id="rId14"/>
    <p:sldId id="336" r:id="rId15"/>
    <p:sldId id="332" r:id="rId16"/>
    <p:sldId id="334" r:id="rId17"/>
    <p:sldId id="337" r:id="rId18"/>
    <p:sldId id="338" r:id="rId19"/>
    <p:sldId id="352" r:id="rId20"/>
    <p:sldId id="348" r:id="rId21"/>
    <p:sldId id="339" r:id="rId22"/>
    <p:sldId id="299" r:id="rId23"/>
    <p:sldId id="335" r:id="rId24"/>
    <p:sldId id="298" r:id="rId25"/>
    <p:sldId id="331" r:id="rId26"/>
    <p:sldId id="301" r:id="rId27"/>
    <p:sldId id="307" r:id="rId28"/>
    <p:sldId id="349" r:id="rId29"/>
    <p:sldId id="350" r:id="rId30"/>
    <p:sldId id="308" r:id="rId31"/>
    <p:sldId id="309" r:id="rId32"/>
    <p:sldId id="343" r:id="rId33"/>
    <p:sldId id="355" r:id="rId34"/>
    <p:sldId id="356" r:id="rId35"/>
    <p:sldId id="377" r:id="rId36"/>
    <p:sldId id="342" r:id="rId37"/>
    <p:sldId id="310" r:id="rId38"/>
    <p:sldId id="351" r:id="rId39"/>
    <p:sldId id="314" r:id="rId40"/>
    <p:sldId id="35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æ·±è²æ ·å¼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/34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/34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19630" y="2644775"/>
            <a:ext cx="7953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/>
              <a:t>Stability test of 2008 COMPASS data</a:t>
            </a:r>
            <a:endParaRPr lang="en-US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Yanzhao Wang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Parameters investigated 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35560" y="1536700"/>
            <a:ext cx="11581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</a:t>
            </a:r>
            <a:r>
              <a:rPr lang="" altLang="en-US" sz="2800">
                <a:sym typeface="+mn-ea"/>
              </a:rPr>
              <a:t>c</a:t>
            </a:r>
            <a:r>
              <a:rPr lang="en-US" altLang="en-US" sz="2800">
                <a:sym typeface="+mn-ea"/>
              </a:rPr>
              <a:t>alorimeters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total invariant mass 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FWHM width of invariant mass histogram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29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913495" y="612521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23850" y="102870"/>
            <a:ext cx="945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5345" y="623379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40635" y="125666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913495" y="612521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 rot="16200000">
            <a:off x="-363220" y="2037080"/>
            <a:ext cx="244729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95015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844165" y="632206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1.32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69030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466465" y="6322060"/>
            <a:ext cx="72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1.67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394970" y="2037080"/>
            <a:ext cx="244729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mass_Three_pion_69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5" y="733425"/>
            <a:ext cx="3438525" cy="48685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 Box 8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_69811"/>
          <p:cNvPicPr>
            <a:picLocks noChangeAspect="1"/>
          </p:cNvPicPr>
          <p:nvPr/>
        </p:nvPicPr>
        <p:blipFill>
          <a:blip r:embed="rId2"/>
          <a:srcRect l="396" t="1343" r="7502" b="2831"/>
          <a:stretch>
            <a:fillRect/>
          </a:stretch>
        </p:blipFill>
        <p:spPr>
          <a:xfrm>
            <a:off x="7221855" y="1653540"/>
            <a:ext cx="3091815" cy="37636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51985" y="84582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535" y="813435"/>
            <a:ext cx="10497820" cy="5716270"/>
            <a:chOff x="1141" y="1281"/>
            <a:chExt cx="16532" cy="9002"/>
          </a:xfrm>
        </p:grpSpPr>
        <p:pic>
          <p:nvPicPr>
            <p:cNvPr id="4" name="Picture 3" descr="Photon_energy_69853"/>
            <p:cNvPicPr>
              <a:picLocks noChangeAspect="1"/>
            </p:cNvPicPr>
            <p:nvPr/>
          </p:nvPicPr>
          <p:blipFill>
            <a:blip r:embed="rId1"/>
            <a:srcRect l="2273" r="8744" b="2117"/>
            <a:stretch>
              <a:fillRect/>
            </a:stretch>
          </p:blipFill>
          <p:spPr>
            <a:xfrm>
              <a:off x="1141" y="1281"/>
              <a:ext cx="16533" cy="900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29" y="1314"/>
              <a:ext cx="3295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 rot="5400000">
            <a:off x="-528955" y="248348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274955" y="2230755"/>
            <a:ext cx="233680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number of photons</a:t>
            </a:r>
            <a:endParaRPr lang="en-US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hoton_number"/>
          <p:cNvPicPr>
            <a:picLocks noChangeAspect="1"/>
          </p:cNvPicPr>
          <p:nvPr/>
        </p:nvPicPr>
        <p:blipFill>
          <a:blip r:embed="rId1"/>
          <a:srcRect l="2109" t="-609" r="9154" b="609"/>
          <a:stretch>
            <a:fillRect/>
          </a:stretch>
        </p:blipFill>
        <p:spPr>
          <a:xfrm>
            <a:off x="8890" y="1077595"/>
            <a:ext cx="8925560" cy="500761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649335" y="2543175"/>
            <a:ext cx="3390900" cy="1962785"/>
          </a:xfrm>
          <a:prstGeom prst="wedgeRoundRectCallout">
            <a:avLst>
              <a:gd name="adj1" fmla="val -140767"/>
              <a:gd name="adj2" fmla="val 61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cut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34450" y="254317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Cut condition: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934450" y="3004820"/>
          <a:ext cx="3030220" cy="115316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1636395"/>
                <a:gridCol w="139382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Calorimeter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Energy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ECAL1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&gt;1 GeV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ECAL2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&gt;4 GeV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 rot="5400000">
            <a:off x="-1191895" y="249745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9" name="Rectangle 8"/>
          <p:cNvSpPr/>
          <p:nvPr/>
        </p:nvSpPr>
        <p:spPr>
          <a:xfrm>
            <a:off x="3915410" y="1062990"/>
            <a:ext cx="18815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goals of analysis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643255" y="1983105"/>
            <a:ext cx="882840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Finding runs with abnormal properties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Individual investigation of the runs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Determine probable cause of  </a:t>
            </a:r>
            <a:r>
              <a:rPr lang="en-US" altLang="en-US" sz="2400">
                <a:sym typeface="+mn-ea"/>
              </a:rPr>
              <a:t>abnormal properties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310" y="637159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8750" y="1344930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 descr="inv_mass_normal_69853"/>
          <p:cNvPicPr>
            <a:picLocks noChangeAspect="1"/>
          </p:cNvPicPr>
          <p:nvPr/>
        </p:nvPicPr>
        <p:blipFill>
          <a:blip r:embed="rId1"/>
          <a:srcRect t="5527"/>
          <a:stretch>
            <a:fillRect/>
          </a:stretch>
        </p:blipFill>
        <p:spPr>
          <a:xfrm>
            <a:off x="572135" y="963295"/>
            <a:ext cx="11207115" cy="5535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534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72385" y="622998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471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230245" y="622998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 rot="5400000">
            <a:off x="-681355" y="239204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78830" y="642874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=70650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43875" y="151701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70650)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 descr="invariant_mass_70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865505"/>
            <a:ext cx="11412220" cy="57029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20010" y="3751580"/>
            <a:ext cx="398653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46425" y="3913505"/>
            <a:ext cx="284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FWHM </a:t>
            </a:r>
            <a:r>
              <a:rPr lang="en-US" altLang="en-US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≈ 3.45 GeV</a:t>
            </a:r>
            <a:endParaRPr lang="en-US" altLang="en-US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 rot="5400000">
            <a:off x="-743585" y="2480310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40930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3630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99130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26130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4246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6946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6961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6646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220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5905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Recoiled Proton angular distribution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rec_proton_comp"/>
          <p:cNvPicPr>
            <a:picLocks noChangeAspect="1"/>
          </p:cNvPicPr>
          <p:nvPr/>
        </p:nvPicPr>
        <p:blipFill>
          <a:blip r:embed="rId1"/>
          <a:srcRect l="1489" r="8668" b="2284"/>
          <a:stretch>
            <a:fillRect/>
          </a:stretch>
        </p:blipFill>
        <p:spPr>
          <a:xfrm>
            <a:off x="332740" y="780415"/>
            <a:ext cx="10952480" cy="59315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156585" y="5198745"/>
            <a:ext cx="182118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18405" y="5198745"/>
            <a:ext cx="1274445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292850" y="483044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Width at 23% of maximum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9750" y="780415"/>
            <a:ext cx="40786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 rot="5400000">
            <a:off x="-920750" y="2567940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10409555" y="645858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theta ( rad )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9" name="Text Box 8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Detector Layout</a:t>
            </a:r>
            <a:endParaRPr lang="en-US" alt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873760"/>
            <a:ext cx="9853295" cy="537972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V="1">
            <a:off x="1638300" y="4738370"/>
            <a:ext cx="2134870" cy="365760"/>
          </a:xfrm>
          <a:prstGeom prst="curvedConnector3">
            <a:avLst>
              <a:gd name="adj1" fmla="val -11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888615" y="580580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Target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4155" y="4183380"/>
            <a:ext cx="210820" cy="21082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2974975" y="3912235"/>
            <a:ext cx="579755" cy="37655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974975" y="3350260"/>
            <a:ext cx="3014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rgbClr val="7030A0"/>
                </a:solidFill>
              </a:rPr>
              <a:t>Run Number: 69811</a:t>
            </a:r>
            <a:endParaRPr lang="en-US" altLang="en-US" sz="1400">
              <a:solidFill>
                <a:srgbClr val="7030A0"/>
              </a:solidFill>
            </a:endParaRPr>
          </a:p>
          <a:p>
            <a:r>
              <a:rPr lang="en-US" altLang="en-US" sz="1400">
                <a:solidFill>
                  <a:srgbClr val="7030A0"/>
                </a:solidFill>
              </a:rPr>
              <a:t>abnormal three pions mass</a:t>
            </a:r>
            <a:endParaRPr lang="en-US" altLang="en-US" sz="1400"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4355" y="1489075"/>
            <a:ext cx="210820" cy="21082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pic>
        <p:nvPicPr>
          <p:cNvPr id="23" name="Picture 22" descr="double_peak_recoiled_proton"/>
          <p:cNvPicPr>
            <a:picLocks noChangeAspect="1"/>
          </p:cNvPicPr>
          <p:nvPr/>
        </p:nvPicPr>
        <p:blipFill>
          <a:blip r:embed="rId2"/>
          <a:srcRect t="1563" r="9514" b="2743"/>
          <a:stretch>
            <a:fillRect/>
          </a:stretch>
        </p:blipFill>
        <p:spPr>
          <a:xfrm>
            <a:off x="4979035" y="1102360"/>
            <a:ext cx="3187700" cy="3547745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4978400" y="1102995"/>
            <a:ext cx="3188335" cy="3547110"/>
          </a:xfrm>
          <a:prstGeom prst="wedgeRectCallout">
            <a:avLst>
              <a:gd name="adj1" fmla="val -65076"/>
              <a:gd name="adj2" fmla="val -35034"/>
            </a:avLst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9530" y="1489075"/>
            <a:ext cx="1922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7030A0"/>
                </a:solidFill>
              </a:rPr>
              <a:t>Run Number: </a:t>
            </a:r>
            <a:r>
              <a:rPr lang="" altLang="en-US" sz="1200">
                <a:solidFill>
                  <a:srgbClr val="7030A0"/>
                </a:solidFill>
              </a:rPr>
              <a:t>70054</a:t>
            </a:r>
            <a:endParaRPr lang="" alt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10530" y="1290955"/>
            <a:ext cx="0" cy="523113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53100" y="1285240"/>
            <a:ext cx="0" cy="523113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38395" y="651637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70223 ~ 70240</a:t>
            </a:r>
            <a:endParaRPr lang="en-US" altLang="en-US" sz="140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491345" y="63607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8287385" y="1427480"/>
            <a:ext cx="21221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409430" y="63449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8220075" y="142938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3" name="Picture 2" descr="ECAL2_decre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20" y="635000"/>
            <a:ext cx="3714115" cy="417893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00825" y="641350"/>
            <a:ext cx="3719195" cy="4176395"/>
          </a:xfrm>
          <a:prstGeom prst="wedgeRectCallout">
            <a:avLst>
              <a:gd name="adj1" fmla="val -72366"/>
              <a:gd name="adj2" fmla="val -7822"/>
            </a:avLst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9870" y="1036955"/>
            <a:ext cx="0" cy="35433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4500" y="931545"/>
            <a:ext cx="0" cy="364871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409430" y="63449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Summary</a:t>
            </a:r>
            <a:endParaRPr lang="en-US" altLang="en-US" sz="3600"/>
          </a:p>
        </p:txBody>
      </p:sp>
      <p:graphicFrame>
        <p:nvGraphicFramePr>
          <p:cNvPr id="6" name="Table 5"/>
          <p:cNvGraphicFramePr/>
          <p:nvPr/>
        </p:nvGraphicFramePr>
        <p:xfrm>
          <a:off x="555625" y="1024890"/>
          <a:ext cx="10820400" cy="590550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3606800"/>
                <a:gridCol w="2657475"/>
                <a:gridCol w="4556125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Run number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correlated parameter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Log book/Comments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70195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Disorder of Spill time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69811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Three pion mass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Magnets were ramped up during run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700</a:t>
                      </a: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54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Double peaks for recoiled proton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Errors appeared for SrcId 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69612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Recoiled proton angular distribution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69816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o sandwich veto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70650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Special run to test sandwich veto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70654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o sandwich veto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Decrease of number of photons from ECAL2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Detector test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69687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Light trigger problems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70223 ~ 70240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High voltage trip on ECAL2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70448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Low intensity beam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4671060" y="2644775"/>
            <a:ext cx="2850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600"/>
              <a:t>End</a:t>
            </a:r>
            <a:endParaRPr lang="en-US" alt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3" name="Table 2"/>
          <p:cNvGraphicFramePr/>
          <p:nvPr/>
        </p:nvGraphicFramePr>
        <p:xfrm>
          <a:off x="2162175" y="1271270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69697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70161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32740" y="135255"/>
            <a:ext cx="1037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Structure of data storage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52095" y="12719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Run Number: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162175" y="3057525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2095" y="305752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Spill Number: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64715" y="1643380"/>
            <a:ext cx="1851660" cy="1416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6965" y="1643380"/>
            <a:ext cx="6455410" cy="1406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2164715" y="4532630"/>
          <a:ext cx="9220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event 100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12003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174875" y="3428365"/>
            <a:ext cx="2762250" cy="1112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47715" y="3428365"/>
            <a:ext cx="5524500" cy="1102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0550" y="4607560"/>
            <a:ext cx="107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Events:</a:t>
            </a:r>
            <a:endParaRPr lang="en-US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017770" y="5441315"/>
            <a:ext cx="5525770" cy="708660"/>
          </a:xfrm>
          <a:prstGeom prst="wedgeRoundRectCallout">
            <a:avLst>
              <a:gd name="adj1" fmla="val -40864"/>
              <a:gd name="adj2" fmla="val -105734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Particles, tracks, vertices, recoiled protons...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Datasets and pre-selection: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516890" y="3701415"/>
            <a:ext cx="1078865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A best primary vertex was found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Primary vertex Z-position Z_pv: -200 cm &lt; Z_pv &lt; 160 cm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Exactly </a:t>
            </a:r>
            <a:r>
              <a:rPr lang="en-US" altLang="en-US" sz="2400"/>
              <a:t>one or</a:t>
            </a:r>
            <a:r>
              <a:rPr lang="en-US" sz="2400"/>
              <a:t> three charged tracks, leaving the primary vertex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Charge sum of all three tracks = -1</a:t>
            </a:r>
            <a:endParaRPr lang="en-US" sz="2400"/>
          </a:p>
        </p:txBody>
      </p:sp>
      <p:sp>
        <p:nvSpPr>
          <p:cNvPr id="5" name="Pentagon 4"/>
          <p:cNvSpPr/>
          <p:nvPr/>
        </p:nvSpPr>
        <p:spPr>
          <a:xfrm>
            <a:off x="332740" y="966470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Datasets info:</a:t>
            </a:r>
            <a:endParaRPr lang="en-US" altLang="en-US"/>
          </a:p>
        </p:txBody>
      </p:sp>
      <p:sp>
        <p:nvSpPr>
          <p:cNvPr id="6" name="Pentagon 5"/>
          <p:cNvSpPr/>
          <p:nvPr/>
        </p:nvSpPr>
        <p:spPr>
          <a:xfrm>
            <a:off x="332740" y="3080385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Conditions of filtering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16890" y="1506855"/>
          <a:ext cx="70091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5"/>
                <a:gridCol w="4794885"/>
              </a:tblGrid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 33, 35, 37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/>
                        <a:t>Run number</a:t>
                      </a:r>
                      <a:endParaRPr lang="en-US" altLang="en-US" sz="2400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69595 ~ 70963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rot="16200000">
            <a:off x="-45085" y="180086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  <p:sp>
        <p:nvSpPr>
          <p:cNvPr id="8" name="Text Box 7"/>
          <p:cNvSpPr txBox="1"/>
          <p:nvPr/>
        </p:nvSpPr>
        <p:spPr>
          <a:xfrm>
            <a:off x="9704705" y="638429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9" name="Rectangle 8"/>
          <p:cNvSpPr/>
          <p:nvPr/>
        </p:nvSpPr>
        <p:spPr>
          <a:xfrm>
            <a:off x="2720975" y="983615"/>
            <a:ext cx="6729095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29885" y="4678045"/>
            <a:ext cx="167005" cy="167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event_distribution_orginal_70195"/>
          <p:cNvPicPr>
            <a:picLocks noChangeAspect="1"/>
          </p:cNvPicPr>
          <p:nvPr/>
        </p:nvPicPr>
        <p:blipFill>
          <a:blip r:embed="rId2"/>
          <a:srcRect l="3097" t="9412" r="9751" b="6248"/>
          <a:stretch>
            <a:fillRect/>
          </a:stretch>
        </p:blipFill>
        <p:spPr>
          <a:xfrm>
            <a:off x="6742430" y="1344295"/>
            <a:ext cx="3284855" cy="453771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18170" y="4192905"/>
            <a:ext cx="316230" cy="3162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704705" y="638429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10" name="Rectangle 9"/>
          <p:cNvSpPr/>
          <p:nvPr/>
        </p:nvSpPr>
        <p:spPr>
          <a:xfrm>
            <a:off x="2720975" y="983615"/>
            <a:ext cx="6729095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41795" y="1344930"/>
            <a:ext cx="3314700" cy="4536440"/>
          </a:xfrm>
          <a:prstGeom prst="wedgeRectCallout">
            <a:avLst>
              <a:gd name="adj1" fmla="val -83697"/>
              <a:gd name="adj2" fmla="val 2529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45085" y="180086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1067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Event distribution of each spill </a:t>
            </a:r>
            <a:r>
              <a:rPr lang="en-US" altLang="en-US" sz="2400">
                <a:sym typeface="+mn-ea"/>
              </a:rPr>
              <a:t>( Run = 70195)</a:t>
            </a:r>
            <a:endParaRPr lang="en-US" altLang="en-US" sz="3600"/>
          </a:p>
        </p:txBody>
      </p:sp>
      <p:grpSp>
        <p:nvGrpSpPr>
          <p:cNvPr id="6" name="Group 5"/>
          <p:cNvGrpSpPr/>
          <p:nvPr/>
        </p:nvGrpSpPr>
        <p:grpSpPr>
          <a:xfrm>
            <a:off x="361950" y="1108710"/>
            <a:ext cx="11466830" cy="5272405"/>
            <a:chOff x="570" y="1746"/>
            <a:chExt cx="18058" cy="8303"/>
          </a:xfrm>
        </p:grpSpPr>
        <p:pic>
          <p:nvPicPr>
            <p:cNvPr id="3" name="Picture 2" descr="Spill_Time_Event70195"/>
            <p:cNvPicPr>
              <a:picLocks noChangeAspect="1"/>
            </p:cNvPicPr>
            <p:nvPr/>
          </p:nvPicPr>
          <p:blipFill>
            <a:blip r:embed="rId1"/>
            <a:srcRect l="3321" t="7450" r="1212" b="2523"/>
            <a:stretch>
              <a:fillRect/>
            </a:stretch>
          </p:blipFill>
          <p:spPr>
            <a:xfrm>
              <a:off x="570" y="1746"/>
              <a:ext cx="18059" cy="8183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106" y="9567"/>
              <a:ext cx="2977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en-US" sz="1400"/>
                <a:t>Spill number</a:t>
              </a:r>
              <a:endParaRPr lang="en-US" altLang="en-US" sz="1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9592310" y="609028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  <p:sp>
        <p:nvSpPr>
          <p:cNvPr id="7" name="Text Box 6"/>
          <p:cNvSpPr txBox="1"/>
          <p:nvPr/>
        </p:nvSpPr>
        <p:spPr>
          <a:xfrm rot="16200000">
            <a:off x="176530" y="802640"/>
            <a:ext cx="711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(sec)</a:t>
            </a:r>
            <a:endParaRPr lang="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4" name="Picture 3" descr="event_distribution"/>
          <p:cNvPicPr>
            <a:picLocks noChangeAspect="1"/>
          </p:cNvPicPr>
          <p:nvPr/>
        </p:nvPicPr>
        <p:blipFill>
          <a:blip r:embed="rId1"/>
          <a:srcRect l="2715" b="1957"/>
          <a:stretch>
            <a:fillRect/>
          </a:stretch>
        </p:blipFill>
        <p:spPr>
          <a:xfrm>
            <a:off x="122555" y="1011555"/>
            <a:ext cx="11253470" cy="52692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0051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7" name="Text Box 6"/>
          <p:cNvSpPr txBox="1"/>
          <p:nvPr/>
        </p:nvSpPr>
        <p:spPr>
          <a:xfrm rot="16200000">
            <a:off x="-384810" y="16840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4182</Words>
  <Application>WPS Presentation</Application>
  <PresentationFormat>宽屏</PresentationFormat>
  <Paragraphs>508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SimSun</vt:lpstr>
      <vt:lpstr>PakType Naskh Basic</vt:lpstr>
      <vt:lpstr>SimSun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24</cp:revision>
  <dcterms:created xsi:type="dcterms:W3CDTF">2019-09-30T20:22:46Z</dcterms:created>
  <dcterms:modified xsi:type="dcterms:W3CDTF">2019-09-30T20:22:46Z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