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317" r:id="rId4"/>
    <p:sldId id="286" r:id="rId5"/>
    <p:sldId id="283" r:id="rId6"/>
    <p:sldId id="289" r:id="rId7"/>
    <p:sldId id="294" r:id="rId8"/>
    <p:sldId id="303" r:id="rId9"/>
    <p:sldId id="307" r:id="rId10"/>
    <p:sldId id="268" r:id="rId11"/>
    <p:sldId id="269" r:id="rId12"/>
    <p:sldId id="266" r:id="rId13"/>
    <p:sldId id="267" r:id="rId14"/>
    <p:sldId id="270" r:id="rId15"/>
    <p:sldId id="298" r:id="rId16"/>
    <p:sldId id="300" r:id="rId17"/>
    <p:sldId id="274" r:id="rId18"/>
    <p:sldId id="275" r:id="rId19"/>
    <p:sldId id="313" r:id="rId20"/>
    <p:sldId id="276" r:id="rId21"/>
    <p:sldId id="297" r:id="rId22"/>
    <p:sldId id="301" r:id="rId23"/>
    <p:sldId id="318" r:id="rId24"/>
    <p:sldId id="316" r:id="rId25"/>
    <p:sldId id="315" r:id="rId26"/>
    <p:sldId id="314" r:id="rId27"/>
    <p:sldId id="299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22" autoAdjust="0"/>
  </p:normalViewPr>
  <p:slideViewPr>
    <p:cSldViewPr snapToGrid="0" snapToObjects="1">
      <p:cViewPr varScale="1">
        <p:scale>
          <a:sx n="59" d="100"/>
          <a:sy n="59" d="100"/>
        </p:scale>
        <p:origin x="-896" y="-112"/>
      </p:cViewPr>
      <p:guideLst>
        <p:guide orient="horz" pos="3594"/>
        <p:guide pos="3031"/>
      </p:guideLst>
    </p:cSldViewPr>
  </p:slideViewPr>
  <p:outlineViewPr>
    <p:cViewPr>
      <p:scale>
        <a:sx n="33" d="100"/>
        <a:sy n="33" d="100"/>
      </p:scale>
      <p:origin x="0" y="128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-3.0</c:v>
                </c:pt>
                <c:pt idx="1">
                  <c:v>-2.0</c:v>
                </c:pt>
                <c:pt idx="2">
                  <c:v>-1.0</c:v>
                </c:pt>
                <c:pt idx="3">
                  <c:v>0.0</c:v>
                </c:pt>
                <c:pt idx="4">
                  <c:v>1.0</c:v>
                </c:pt>
                <c:pt idx="5">
                  <c:v>2.0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305480"/>
        <c:axId val="-2139302456"/>
      </c:lineChart>
      <c:catAx>
        <c:axId val="-2139305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9302456"/>
        <c:crosses val="autoZero"/>
        <c:auto val="1"/>
        <c:lblAlgn val="ctr"/>
        <c:lblOffset val="100"/>
        <c:noMultiLvlLbl val="0"/>
      </c:catAx>
      <c:valAx>
        <c:axId val="-2139302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9305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6664D-0E4E-0446-A468-A6C3F15167DD}" type="doc">
      <dgm:prSet loTypeId="urn:microsoft.com/office/officeart/2005/8/layout/targe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14521-409F-9342-892A-DD6E822C937E}">
      <dgm:prSet phldrT="[Text]"/>
      <dgm:spPr/>
      <dgm:t>
        <a:bodyPr/>
        <a:lstStyle/>
        <a:p>
          <a:r>
            <a:rPr lang="en-US" dirty="0" smtClean="0"/>
            <a:t>Artificial Intelligence</a:t>
          </a:r>
          <a:endParaRPr lang="en-US" dirty="0"/>
        </a:p>
      </dgm:t>
    </dgm:pt>
    <dgm:pt modelId="{605FB64D-668B-B74F-AAEE-58AFC09B76D2}" type="parTrans" cxnId="{E28A657E-D487-FD44-9D1C-DC15DC7D7991}">
      <dgm:prSet/>
      <dgm:spPr/>
      <dgm:t>
        <a:bodyPr/>
        <a:lstStyle/>
        <a:p>
          <a:endParaRPr lang="en-US"/>
        </a:p>
      </dgm:t>
    </dgm:pt>
    <dgm:pt modelId="{2221D0EB-B000-8640-A42F-BFA71C0F2135}" type="sibTrans" cxnId="{E28A657E-D487-FD44-9D1C-DC15DC7D7991}">
      <dgm:prSet/>
      <dgm:spPr/>
      <dgm:t>
        <a:bodyPr/>
        <a:lstStyle/>
        <a:p>
          <a:endParaRPr lang="en-US"/>
        </a:p>
      </dgm:t>
    </dgm:pt>
    <dgm:pt modelId="{6C65C42C-9502-9F44-99AF-8E747F9D34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BF830890-4F29-FD4B-8B11-DB8D8EDC2727}" type="parTrans" cxnId="{0B5DB714-FF76-F846-8E79-448341AD6A89}">
      <dgm:prSet/>
      <dgm:spPr/>
      <dgm:t>
        <a:bodyPr/>
        <a:lstStyle/>
        <a:p>
          <a:endParaRPr lang="en-US"/>
        </a:p>
      </dgm:t>
    </dgm:pt>
    <dgm:pt modelId="{8CB1B0AE-D450-654E-BFF1-E3A01E70201E}" type="sibTrans" cxnId="{0B5DB714-FF76-F846-8E79-448341AD6A89}">
      <dgm:prSet/>
      <dgm:spPr/>
      <dgm:t>
        <a:bodyPr/>
        <a:lstStyle/>
        <a:p>
          <a:endParaRPr lang="en-US"/>
        </a:p>
      </dgm:t>
    </dgm:pt>
    <dgm:pt modelId="{030FD589-D795-3543-807D-C5D33165E92E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A01D060D-F957-D142-BB5B-9C26FF5EAA49}" type="parTrans" cxnId="{F9F26C5B-7735-5541-BC26-941C386D77FC}">
      <dgm:prSet/>
      <dgm:spPr/>
      <dgm:t>
        <a:bodyPr/>
        <a:lstStyle/>
        <a:p>
          <a:endParaRPr lang="en-US"/>
        </a:p>
      </dgm:t>
    </dgm:pt>
    <dgm:pt modelId="{E41A1F5B-9E0F-2D4B-9296-E9242A633946}" type="sibTrans" cxnId="{F9F26C5B-7735-5541-BC26-941C386D77FC}">
      <dgm:prSet/>
      <dgm:spPr/>
      <dgm:t>
        <a:bodyPr/>
        <a:lstStyle/>
        <a:p>
          <a:endParaRPr lang="en-US"/>
        </a:p>
      </dgm:t>
    </dgm:pt>
    <dgm:pt modelId="{F3138007-BC1F-0044-B39D-292B3A8C8A24}" type="pres">
      <dgm:prSet presAssocID="{6576664D-0E4E-0446-A468-A6C3F15167D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C6995F1-B153-F645-A4C3-8FBCF642D3B4}" type="pres">
      <dgm:prSet presAssocID="{6576664D-0E4E-0446-A468-A6C3F15167DD}" presName="outerBox" presStyleCnt="0"/>
      <dgm:spPr/>
    </dgm:pt>
    <dgm:pt modelId="{EA54AEA5-767A-BF40-AC21-6781FE29ACED}" type="pres">
      <dgm:prSet presAssocID="{6576664D-0E4E-0446-A468-A6C3F15167DD}" presName="outerBoxParent" presStyleLbl="node1" presStyleIdx="0" presStyleCnt="3"/>
      <dgm:spPr/>
      <dgm:t>
        <a:bodyPr/>
        <a:lstStyle/>
        <a:p>
          <a:endParaRPr lang="en-US"/>
        </a:p>
      </dgm:t>
    </dgm:pt>
    <dgm:pt modelId="{10656194-C95B-CF46-A1A8-7FFB7066F483}" type="pres">
      <dgm:prSet presAssocID="{6576664D-0E4E-0446-A468-A6C3F15167DD}" presName="outerBoxChildren" presStyleCnt="0"/>
      <dgm:spPr/>
    </dgm:pt>
    <dgm:pt modelId="{B97962FF-6CEB-7F48-8429-788AA3ADBE55}" type="pres">
      <dgm:prSet presAssocID="{6576664D-0E4E-0446-A468-A6C3F15167DD}" presName="middleBox" presStyleCnt="0"/>
      <dgm:spPr/>
    </dgm:pt>
    <dgm:pt modelId="{C7038DD4-A56C-8842-93E3-2403FE6146C5}" type="pres">
      <dgm:prSet presAssocID="{6576664D-0E4E-0446-A468-A6C3F15167DD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6327CD47-9294-8B4B-8EC4-2649A7079663}" type="pres">
      <dgm:prSet presAssocID="{6576664D-0E4E-0446-A468-A6C3F15167DD}" presName="middleBoxChildren" presStyleCnt="0"/>
      <dgm:spPr/>
    </dgm:pt>
    <dgm:pt modelId="{12C86DFF-1692-1C49-9F54-8AD109ACD533}" type="pres">
      <dgm:prSet presAssocID="{6576664D-0E4E-0446-A468-A6C3F15167DD}" presName="centerBox" presStyleCnt="0"/>
      <dgm:spPr/>
    </dgm:pt>
    <dgm:pt modelId="{0CAAF898-0CB2-EC4F-BC6C-A088377679CA}" type="pres">
      <dgm:prSet presAssocID="{6576664D-0E4E-0446-A468-A6C3F15167DD}" presName="centerBoxParent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9745ABD-7190-6541-92CE-BB8EC4072735}" type="presOf" srcId="{030FD589-D795-3543-807D-C5D33165E92E}" destId="{0CAAF898-0CB2-EC4F-BC6C-A088377679CA}" srcOrd="0" destOrd="0" presId="urn:microsoft.com/office/officeart/2005/8/layout/target2"/>
    <dgm:cxn modelId="{923857A0-EF9D-B64C-8BAA-4A1BB997E9C1}" type="presOf" srcId="{62114521-409F-9342-892A-DD6E822C937E}" destId="{EA54AEA5-767A-BF40-AC21-6781FE29ACED}" srcOrd="0" destOrd="0" presId="urn:microsoft.com/office/officeart/2005/8/layout/target2"/>
    <dgm:cxn modelId="{94B8C01E-6A65-624E-B756-603192BA2B42}" type="presOf" srcId="{6C65C42C-9502-9F44-99AF-8E747F9D3431}" destId="{C7038DD4-A56C-8842-93E3-2403FE6146C5}" srcOrd="0" destOrd="0" presId="urn:microsoft.com/office/officeart/2005/8/layout/target2"/>
    <dgm:cxn modelId="{E28A657E-D487-FD44-9D1C-DC15DC7D7991}" srcId="{6576664D-0E4E-0446-A468-A6C3F15167DD}" destId="{62114521-409F-9342-892A-DD6E822C937E}" srcOrd="0" destOrd="0" parTransId="{605FB64D-668B-B74F-AAEE-58AFC09B76D2}" sibTransId="{2221D0EB-B000-8640-A42F-BFA71C0F2135}"/>
    <dgm:cxn modelId="{5684207C-4DA2-C947-AB37-251C2771EF82}" type="presOf" srcId="{6576664D-0E4E-0446-A468-A6C3F15167DD}" destId="{F3138007-BC1F-0044-B39D-292B3A8C8A24}" srcOrd="0" destOrd="0" presId="urn:microsoft.com/office/officeart/2005/8/layout/target2"/>
    <dgm:cxn modelId="{F9F26C5B-7735-5541-BC26-941C386D77FC}" srcId="{6576664D-0E4E-0446-A468-A6C3F15167DD}" destId="{030FD589-D795-3543-807D-C5D33165E92E}" srcOrd="2" destOrd="0" parTransId="{A01D060D-F957-D142-BB5B-9C26FF5EAA49}" sibTransId="{E41A1F5B-9E0F-2D4B-9296-E9242A633946}"/>
    <dgm:cxn modelId="{0B5DB714-FF76-F846-8E79-448341AD6A89}" srcId="{6576664D-0E4E-0446-A468-A6C3F15167DD}" destId="{6C65C42C-9502-9F44-99AF-8E747F9D3431}" srcOrd="1" destOrd="0" parTransId="{BF830890-4F29-FD4B-8B11-DB8D8EDC2727}" sibTransId="{8CB1B0AE-D450-654E-BFF1-E3A01E70201E}"/>
    <dgm:cxn modelId="{CFDBF54E-7F3B-744F-8F59-66F9FC3B4835}" type="presParOf" srcId="{F3138007-BC1F-0044-B39D-292B3A8C8A24}" destId="{3C6995F1-B153-F645-A4C3-8FBCF642D3B4}" srcOrd="0" destOrd="0" presId="urn:microsoft.com/office/officeart/2005/8/layout/target2"/>
    <dgm:cxn modelId="{9E82710F-0397-FF43-AF57-E2EA07B00DC4}" type="presParOf" srcId="{3C6995F1-B153-F645-A4C3-8FBCF642D3B4}" destId="{EA54AEA5-767A-BF40-AC21-6781FE29ACED}" srcOrd="0" destOrd="0" presId="urn:microsoft.com/office/officeart/2005/8/layout/target2"/>
    <dgm:cxn modelId="{E76ED842-F270-F348-8284-15D21AD469D4}" type="presParOf" srcId="{3C6995F1-B153-F645-A4C3-8FBCF642D3B4}" destId="{10656194-C95B-CF46-A1A8-7FFB7066F483}" srcOrd="1" destOrd="0" presId="urn:microsoft.com/office/officeart/2005/8/layout/target2"/>
    <dgm:cxn modelId="{19245158-D2EF-9C4E-B8FB-19542A147BE8}" type="presParOf" srcId="{F3138007-BC1F-0044-B39D-292B3A8C8A24}" destId="{B97962FF-6CEB-7F48-8429-788AA3ADBE55}" srcOrd="1" destOrd="0" presId="urn:microsoft.com/office/officeart/2005/8/layout/target2"/>
    <dgm:cxn modelId="{99A8C93B-EA6B-924F-9E27-3CC94542B16B}" type="presParOf" srcId="{B97962FF-6CEB-7F48-8429-788AA3ADBE55}" destId="{C7038DD4-A56C-8842-93E3-2403FE6146C5}" srcOrd="0" destOrd="0" presId="urn:microsoft.com/office/officeart/2005/8/layout/target2"/>
    <dgm:cxn modelId="{E98D4DB3-4481-564C-80AC-0A8F50347626}" type="presParOf" srcId="{B97962FF-6CEB-7F48-8429-788AA3ADBE55}" destId="{6327CD47-9294-8B4B-8EC4-2649A7079663}" srcOrd="1" destOrd="0" presId="urn:microsoft.com/office/officeart/2005/8/layout/target2"/>
    <dgm:cxn modelId="{90B7ABF5-A5EE-4B42-97A4-2720BBDE96DF}" type="presParOf" srcId="{F3138007-BC1F-0044-B39D-292B3A8C8A24}" destId="{12C86DFF-1692-1C49-9F54-8AD109ACD533}" srcOrd="2" destOrd="0" presId="urn:microsoft.com/office/officeart/2005/8/layout/target2"/>
    <dgm:cxn modelId="{BB7F9947-D5E7-5549-A0E7-6EE58325F120}" type="presParOf" srcId="{12C86DFF-1692-1C49-9F54-8AD109ACD533}" destId="{0CAAF898-0CB2-EC4F-BC6C-A088377679C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4AEA5-767A-BF40-AC21-6781FE29ACED}">
      <dsp:nvSpPr>
        <dsp:cNvPr id="0" name=""/>
        <dsp:cNvSpPr/>
      </dsp:nvSpPr>
      <dsp:spPr>
        <a:xfrm>
          <a:off x="0" y="0"/>
          <a:ext cx="7407599" cy="4000409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3104762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Artificial Intelligence</a:t>
          </a:r>
          <a:endParaRPr lang="en-US" sz="3900" kern="1200" dirty="0"/>
        </a:p>
      </dsp:txBody>
      <dsp:txXfrm>
        <a:off x="99593" y="99593"/>
        <a:ext cx="7208413" cy="3801223"/>
      </dsp:txXfrm>
    </dsp:sp>
    <dsp:sp modelId="{C7038DD4-A56C-8842-93E3-2403FE6146C5}">
      <dsp:nvSpPr>
        <dsp:cNvPr id="0" name=""/>
        <dsp:cNvSpPr/>
      </dsp:nvSpPr>
      <dsp:spPr>
        <a:xfrm>
          <a:off x="185189" y="1000102"/>
          <a:ext cx="7037219" cy="2800286"/>
        </a:xfrm>
        <a:prstGeom prst="roundRect">
          <a:avLst>
            <a:gd name="adj" fmla="val 105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778182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Machine Learning</a:t>
          </a:r>
          <a:endParaRPr lang="en-US" sz="3900" kern="1200" dirty="0"/>
        </a:p>
      </dsp:txBody>
      <dsp:txXfrm>
        <a:off x="271307" y="1086220"/>
        <a:ext cx="6864983" cy="2628050"/>
      </dsp:txXfrm>
    </dsp:sp>
    <dsp:sp modelId="{0CAAF898-0CB2-EC4F-BC6C-A088377679CA}">
      <dsp:nvSpPr>
        <dsp:cNvPr id="0" name=""/>
        <dsp:cNvSpPr/>
      </dsp:nvSpPr>
      <dsp:spPr>
        <a:xfrm>
          <a:off x="370379" y="2000204"/>
          <a:ext cx="6666839" cy="1600163"/>
        </a:xfrm>
        <a:prstGeom prst="roundRect">
          <a:avLst>
            <a:gd name="adj" fmla="val 105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277368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Deep Learning</a:t>
          </a:r>
          <a:endParaRPr lang="en-US" sz="3900" kern="1200" dirty="0"/>
        </a:p>
      </dsp:txBody>
      <dsp:txXfrm>
        <a:off x="419590" y="2049415"/>
        <a:ext cx="6568417" cy="1501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7C1E0-D732-7746-A6D3-7B27712DE7B3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B5804-CA41-3349-8377-577F7F0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10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79E99-0EF7-3F43-8717-D8BD9C5F0672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4F877-DB13-C643-9C46-F7F94D47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8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4DF5-E29A-EF42-97DD-5E88A6CF10FC}" type="datetime1">
              <a:rPr lang="en-US" smtClean="0"/>
              <a:t>7/22/17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2D85-0CAA-C94E-A328-36C702BB6BA1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0494-2C64-F14A-AB73-50E06D5E9F72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6D28-EF22-EF49-A35F-B9A5276AEE66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AF8D-6CC1-174D-BBFA-516663830F3B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9F4-E6BB-5C4C-86A0-3BA6A1447690}" type="datetime1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476C-5C86-E640-B702-81ECA52E1B22}" type="datetime1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64DF-81F5-F648-B0AA-12A8C8D67660}" type="datetime1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A229-E2FD-D448-8833-E55DD7640494}" type="datetime1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CEF-DA55-544C-A0C4-C51BBED7A7F1}" type="datetime1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6DAE-CBD8-694F-BB22-040300C7C663}" type="datetime1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4A8C75-4B5B-E048-A9AC-A6C41DC6B6C5}" type="datetime1">
              <a:rPr lang="en-US" smtClean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AccelAI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inkedin.com/in/abhishek21sharm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hi21/intro_to_ml_d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hi21/tf-tutoria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orch.org/tutorials/beginner/transfer_learning_tutorial.html%23convnet-as-fixed-feature-extracto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4" Type="http://schemas.openxmlformats.org/officeDocument/2006/relationships/hyperlink" Target="http://deeplearning.net/tutorial/lene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stanford.edu/people/karpathy/convnetjs/demo/cifar10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730/" TargetMode="External"/><Relationship Id="rId4" Type="http://schemas.openxmlformats.org/officeDocument/2006/relationships/hyperlink" Target="http://cs231n.github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princeton.edu/courses/archive/spr08/cos511/scribe_notes/0204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kMMbW96nMW8" TargetMode="Externa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48370"/>
          </a:xfrm>
        </p:spPr>
        <p:txBody>
          <a:bodyPr/>
          <a:lstStyle/>
          <a:p>
            <a:r>
              <a:rPr lang="en-US" sz="4000" dirty="0" smtClean="0"/>
              <a:t>Introduction to </a:t>
            </a:r>
            <a:r>
              <a:rPr lang="en-US" sz="4000" dirty="0" err="1" smtClean="0"/>
              <a:t>Pytorch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Abhishek </a:t>
            </a:r>
            <a:r>
              <a:rPr lang="en-US" dirty="0" smtClean="0">
                <a:hlinkClick r:id="rId2"/>
              </a:rPr>
              <a:t>Sharma</a:t>
            </a:r>
            <a:endParaRPr lang="en-US" dirty="0" smtClean="0"/>
          </a:p>
          <a:p>
            <a:pPr marL="0" lvl="1"/>
            <a:r>
              <a:rPr lang="en-US" sz="1800" dirty="0" err="1" smtClean="0">
                <a:solidFill>
                  <a:schemeClr val="tx1"/>
                </a:solidFill>
              </a:rPr>
              <a:t>abhisheksharma@salesforce.com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385"/>
            <a:ext cx="8229600" cy="1074627"/>
          </a:xfrm>
        </p:spPr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888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Matrix Formulation: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825402"/>
            <a:ext cx="7959593" cy="2983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</a:t>
            </a:r>
            <a:r>
              <a:rPr lang="en-US" dirty="0" smtClean="0">
                <a:solidFill>
                  <a:srgbClr val="000000"/>
                </a:solidFill>
              </a:rPr>
              <a:t>here:</a:t>
            </a: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y is a (n, 1) vector of predicted values.</a:t>
            </a: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X is the (n, m) input matrix</a:t>
            </a: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 is the (m, 1) weight vector – corresponds to the final coefficients of the model.</a:t>
            </a: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b is a constant – corresponds to the intercept of the model.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pic>
        <p:nvPicPr>
          <p:cNvPr id="7" name="Picture 6" descr="CodeCogs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889" y="2219087"/>
            <a:ext cx="251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985"/>
            <a:ext cx="8229600" cy="1060028"/>
          </a:xfrm>
        </p:spPr>
        <p:txBody>
          <a:bodyPr/>
          <a:lstStyle/>
          <a:p>
            <a:r>
              <a:rPr lang="en-US" sz="4400" dirty="0" smtClean="0"/>
              <a:t>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9780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 Perceptron is an early Neural Network model.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Each Perceptron takes multiple inputs and outputs a binary value (0 or 1).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Uses step function to compute binary output.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Network of Connected </a:t>
            </a:r>
            <a:r>
              <a:rPr lang="en-US" dirty="0" err="1" smtClean="0">
                <a:solidFill>
                  <a:srgbClr val="000000"/>
                </a:solidFill>
              </a:rPr>
              <a:t>Perceptrons</a:t>
            </a:r>
            <a:r>
              <a:rPr lang="en-US" dirty="0" smtClean="0">
                <a:solidFill>
                  <a:srgbClr val="000000"/>
                </a:solidFill>
              </a:rPr>
              <a:t> make up model.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perceptr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12" y="4056063"/>
            <a:ext cx="464820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4378" y="6086738"/>
            <a:ext cx="2657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Picture: </a:t>
            </a:r>
            <a:r>
              <a:rPr lang="en-US" sz="900" i="1" dirty="0" err="1" smtClean="0"/>
              <a:t>commons.wikimedia.org</a:t>
            </a:r>
            <a:r>
              <a:rPr lang="en-US" sz="900" i="1" dirty="0" smtClean="0"/>
              <a:t>/Creative Commons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61095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44" y="204389"/>
            <a:ext cx="8229600" cy="1235219"/>
          </a:xfrm>
        </p:spPr>
        <p:txBody>
          <a:bodyPr/>
          <a:lstStyle/>
          <a:p>
            <a:r>
              <a:rPr lang="en-US" sz="4400" dirty="0" smtClean="0"/>
              <a:t>Loss Function</a:t>
            </a:r>
            <a:endParaRPr lang="en-US" sz="4400" dirty="0"/>
          </a:p>
        </p:txBody>
      </p:sp>
      <p:pic>
        <p:nvPicPr>
          <p:cNvPr id="4" name="Content Placeholder 3" descr="convex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20" r="-24420"/>
          <a:stretch>
            <a:fillRect/>
          </a:stretch>
        </p:blipFill>
        <p:spPr>
          <a:xfrm>
            <a:off x="0" y="1600200"/>
            <a:ext cx="4687888" cy="257810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9779" y="1937014"/>
            <a:ext cx="416262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latin typeface="+mj-lt"/>
              </a:rPr>
              <a:t>Visualization of Loss function for a system with 2 features.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latin typeface="+mj-lt"/>
              </a:rPr>
              <a:t>Convex functions can be solved analytically.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latin typeface="+mj-lt"/>
              </a:rPr>
              <a:t>Real life functions rarely convex.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latin typeface="+mj-lt"/>
              </a:rPr>
              <a:t>Gradient Descent is a numerical optimization method to find optimal points in the space.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latin typeface="+mj-lt"/>
              </a:rPr>
              <a:t>Guaranteed to find the global optima for convex functions.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latin typeface="+mj-lt"/>
              </a:rPr>
              <a:t>Guaranteed to find local optima for non-convex functions.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latin typeface="+mj-lt"/>
              </a:rPr>
              <a:t>Local optima usually “good enough” for high dimensional space.</a:t>
            </a:r>
          </a:p>
          <a:p>
            <a:pPr marL="285750" indent="-285750">
              <a:buFontTx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8666" y="6394474"/>
            <a:ext cx="2579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Pictures: </a:t>
            </a:r>
            <a:r>
              <a:rPr lang="en-US" sz="1000" i="1" dirty="0" err="1" smtClean="0"/>
              <a:t>en.wikipedia.org</a:t>
            </a:r>
            <a:r>
              <a:rPr lang="en-US" sz="1000" i="1" dirty="0" smtClean="0"/>
              <a:t>/Creative Commons</a:t>
            </a:r>
            <a:endParaRPr lang="en-US" sz="1000" i="1" dirty="0"/>
          </a:p>
        </p:txBody>
      </p:sp>
      <p:pic>
        <p:nvPicPr>
          <p:cNvPr id="7" name="Picture 6" descr="convex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25" y="4178300"/>
            <a:ext cx="1854200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2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176"/>
            <a:ext cx="8229600" cy="1133024"/>
          </a:xfrm>
        </p:spPr>
        <p:txBody>
          <a:bodyPr/>
          <a:lstStyle/>
          <a:p>
            <a:r>
              <a:rPr lang="en-US" sz="4400" dirty="0" smtClean="0"/>
              <a:t>Gradient Descent</a:t>
            </a:r>
            <a:endParaRPr lang="en-US" sz="4400" dirty="0"/>
          </a:p>
        </p:txBody>
      </p:sp>
      <p:pic>
        <p:nvPicPr>
          <p:cNvPr id="4" name="Content Placeholder 3" descr="graddes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2" r="-18182"/>
          <a:stretch>
            <a:fillRect/>
          </a:stretch>
        </p:blipFill>
        <p:spPr>
          <a:xfrm>
            <a:off x="150636" y="1600200"/>
            <a:ext cx="4849104" cy="2667000"/>
          </a:xfr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5203" y="4294078"/>
            <a:ext cx="2341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/>
              <a:t>Picture: </a:t>
            </a:r>
            <a:r>
              <a:rPr lang="en-US" sz="900" i="1" dirty="0" err="1"/>
              <a:t>en.wikipedia.org</a:t>
            </a:r>
            <a:r>
              <a:rPr lang="en-US" sz="900" i="1" dirty="0"/>
              <a:t>/Creative Commons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0647" y="1778267"/>
            <a:ext cx="37517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j-lt"/>
              </a:rPr>
              <a:t>Assume locally convex Loss function.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j-lt"/>
              </a:rPr>
              <a:t>Initialize weight vector W with random values.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j-lt"/>
              </a:rPr>
              <a:t>Compute L(w)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j-lt"/>
              </a:rPr>
              <a:t>Randomly change one (or some, or all values of W)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j-lt"/>
              </a:rPr>
              <a:t>Compute new L(w) and difference.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j-lt"/>
              </a:rPr>
              <a:t>Update W with the difference multiplied by learning </a:t>
            </a:r>
            <a:r>
              <a:rPr lang="en-US" sz="2000" dirty="0" err="1" smtClean="0">
                <a:latin typeface="+mj-lt"/>
              </a:rPr>
              <a:t>rateη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j-lt"/>
              </a:rPr>
              <a:t>Repeat until W </a:t>
            </a:r>
            <a:r>
              <a:rPr lang="en-US" sz="2000" dirty="0">
                <a:latin typeface="+mj-lt"/>
              </a:rPr>
              <a:t>converges </a:t>
            </a:r>
            <a:r>
              <a:rPr lang="en-US" sz="2000" dirty="0" smtClean="0">
                <a:latin typeface="+mj-lt"/>
              </a:rPr>
              <a:t>or 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6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03" y="4733917"/>
            <a:ext cx="1727200" cy="647700"/>
          </a:xfrm>
          <a:prstGeom prst="rect">
            <a:avLst/>
          </a:prstGeom>
        </p:spPr>
      </p:pic>
      <p:pic>
        <p:nvPicPr>
          <p:cNvPr id="8" name="Picture 7" descr="CodeCogs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03" y="5656873"/>
            <a:ext cx="1765300" cy="508000"/>
          </a:xfrm>
          <a:prstGeom prst="rect">
            <a:avLst/>
          </a:prstGeom>
        </p:spPr>
      </p:pic>
      <p:pic>
        <p:nvPicPr>
          <p:cNvPr id="9" name="Picture 8" descr="CodeCogsEq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33" y="5856116"/>
            <a:ext cx="128524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2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783"/>
            <a:ext cx="8229600" cy="1045428"/>
          </a:xfrm>
        </p:spPr>
        <p:txBody>
          <a:bodyPr/>
          <a:lstStyle/>
          <a:p>
            <a:r>
              <a:rPr lang="en-US" sz="4400" dirty="0" smtClean="0"/>
              <a:t>Sigmoid</a:t>
            </a:r>
            <a:r>
              <a:rPr lang="en-US" dirty="0" smtClean="0"/>
              <a:t> Neurons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720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Similar to Perceptron neurons, but can output a continuous value between 0 and 1.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Output is differentiable, so back-propagation is possible.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Called Activation Function in the literature.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Other Activation Functions in use now as well.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sigmo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60" y="4019283"/>
            <a:ext cx="3164840" cy="2373630"/>
          </a:xfrm>
          <a:prstGeom prst="rect">
            <a:avLst/>
          </a:prstGeom>
        </p:spPr>
      </p:pic>
      <p:pic>
        <p:nvPicPr>
          <p:cNvPr id="5" name="Picture 4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98" y="4019283"/>
            <a:ext cx="2266950" cy="723900"/>
          </a:xfrm>
          <a:prstGeom prst="rect">
            <a:avLst/>
          </a:prstGeom>
        </p:spPr>
      </p:pic>
      <p:pic>
        <p:nvPicPr>
          <p:cNvPr id="6" name="Picture 5" descr="CodeCogs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98" y="5037412"/>
            <a:ext cx="23431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RELUs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4898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1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Layer NN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1555" y="2258481"/>
            <a:ext cx="815788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* W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5580" y="2258481"/>
            <a:ext cx="815788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+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6856" y="2258481"/>
            <a:ext cx="815788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= 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76649" y="4005441"/>
            <a:ext cx="895145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* W1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6006" y="2258980"/>
            <a:ext cx="815788" cy="82296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x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87453" y="4005940"/>
            <a:ext cx="815788" cy="82296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x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31985" y="4005441"/>
            <a:ext cx="815788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+ b1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7845" y="4005441"/>
            <a:ext cx="895145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* W2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35695" y="4005441"/>
            <a:ext cx="815788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+ b1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26010" y="4005441"/>
            <a:ext cx="815788" cy="82296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RELU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95107" y="4005940"/>
            <a:ext cx="815788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= Y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476649" y="3081940"/>
            <a:ext cx="1314906" cy="923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01368" y="3081441"/>
            <a:ext cx="1650115" cy="924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65953" y="1742307"/>
            <a:ext cx="15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* W + b =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7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783"/>
            <a:ext cx="8229600" cy="972432"/>
          </a:xfrm>
        </p:spPr>
        <p:txBody>
          <a:bodyPr/>
          <a:lstStyle/>
          <a:p>
            <a:r>
              <a:rPr lang="en-US" sz="4400" dirty="0" smtClean="0"/>
              <a:t>Fully Connected Networks</a:t>
            </a:r>
            <a:endParaRPr lang="en-US" sz="4400" dirty="0"/>
          </a:p>
        </p:txBody>
      </p:sp>
      <p:pic>
        <p:nvPicPr>
          <p:cNvPr id="4" name="Content Placeholder 3" descr="fc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4" r="-3864"/>
          <a:stretch>
            <a:fillRect/>
          </a:stretch>
        </p:blipFill>
        <p:spPr>
          <a:xfrm>
            <a:off x="936762" y="3974963"/>
            <a:ext cx="3994985" cy="2197100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2907" y="1314742"/>
            <a:ext cx="7649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 smtClean="0">
                <a:latin typeface="+mj-lt"/>
              </a:rPr>
              <a:t>Inspired by biology – axons.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+mj-lt"/>
              </a:rPr>
              <a:t>Every node in a layer is connected to every node in the layer following it.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+mj-lt"/>
              </a:rPr>
              <a:t>Input to a layer is output of previous layer.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+mj-lt"/>
              </a:rPr>
              <a:t>Weight vector shared within each layer.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+mj-lt"/>
              </a:rPr>
              <a:t>Gradient of loss propagate backward to update weights in each layer.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2794" y="6132819"/>
            <a:ext cx="29029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Picture: </a:t>
            </a:r>
            <a:r>
              <a:rPr lang="en-US" sz="900" dirty="0" err="1" smtClean="0"/>
              <a:t>commons.wikimedia.org</a:t>
            </a:r>
            <a:r>
              <a:rPr lang="en-US" sz="900" dirty="0" smtClean="0"/>
              <a:t>/Creative Commons</a:t>
            </a:r>
            <a:endParaRPr lang="en-US" sz="900" dirty="0"/>
          </a:p>
        </p:txBody>
      </p:sp>
      <p:pic>
        <p:nvPicPr>
          <p:cNvPr id="7" name="Picture 6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27" y="4380886"/>
            <a:ext cx="3307080" cy="304800"/>
          </a:xfrm>
          <a:prstGeom prst="rect">
            <a:avLst/>
          </a:prstGeom>
        </p:spPr>
      </p:pic>
      <p:pic>
        <p:nvPicPr>
          <p:cNvPr id="8" name="Picture 7" descr="CodeCogs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27" y="4841484"/>
            <a:ext cx="222504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782"/>
            <a:ext cx="8229600" cy="914035"/>
          </a:xfrm>
        </p:spPr>
        <p:txBody>
          <a:bodyPr/>
          <a:lstStyle/>
          <a:p>
            <a:r>
              <a:rPr lang="en-US" sz="4400" dirty="0" smtClean="0"/>
              <a:t>Convolutional Neural Networks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868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Inspired by biology – visual cortex.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Input is broken up into multiple small regions and processed by individual small networks.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Alternating sequence of convolution and pooling.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Convolution filter weights shared across image.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c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6" y="3902604"/>
            <a:ext cx="6604000" cy="203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0380" y="6089020"/>
            <a:ext cx="24957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Picture: </a:t>
            </a:r>
            <a:r>
              <a:rPr lang="en-US" sz="900" dirty="0" err="1" smtClean="0"/>
              <a:t>en.wikipedia.org</a:t>
            </a:r>
            <a:r>
              <a:rPr lang="en-US" sz="900" dirty="0" smtClean="0"/>
              <a:t>/Creative Commons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7113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472"/>
            <a:ext cx="8229600" cy="1052095"/>
          </a:xfrm>
        </p:spPr>
        <p:txBody>
          <a:bodyPr/>
          <a:lstStyle/>
          <a:p>
            <a:r>
              <a:rPr lang="en-US" sz="4400" dirty="0" smtClean="0"/>
              <a:t>CNN (cont’d)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Convolution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convolv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11" y="2337226"/>
            <a:ext cx="5913005" cy="27830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071" y="6084520"/>
            <a:ext cx="5160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</a:t>
            </a:r>
            <a:r>
              <a:rPr lang="en-US" sz="800" dirty="0"/>
              <a:t>: http://</a:t>
            </a:r>
            <a:r>
              <a:rPr lang="en-US" sz="800" dirty="0" err="1"/>
              <a:t>online.cambridgecoding.com</a:t>
            </a:r>
            <a:r>
              <a:rPr lang="en-US" sz="800" dirty="0"/>
              <a:t>/notebooks/</a:t>
            </a:r>
            <a:r>
              <a:rPr lang="en-US" sz="800" dirty="0" err="1"/>
              <a:t>cca_admin</a:t>
            </a:r>
            <a:r>
              <a:rPr lang="en-US" sz="800" dirty="0"/>
              <a:t>/convolutional-neural-networks-with-</a:t>
            </a:r>
            <a:r>
              <a:rPr lang="en-US" sz="800" dirty="0" err="1"/>
              <a:t>keras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92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5079"/>
            <a:ext cx="8229600" cy="44296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Disclaimer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Pytorch</a:t>
            </a:r>
            <a:r>
              <a:rPr lang="en-US" dirty="0" smtClean="0">
                <a:solidFill>
                  <a:srgbClr val="000000"/>
                </a:solidFill>
              </a:rPr>
              <a:t> : Overview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Machine Learning : Overview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Deep Learning : Building blocks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Pytorch</a:t>
            </a:r>
            <a:r>
              <a:rPr lang="en-US" dirty="0" smtClean="0">
                <a:solidFill>
                  <a:srgbClr val="000000"/>
                </a:solidFill>
              </a:rPr>
              <a:t> : Labs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  <a:p>
            <a:pPr marL="2743200" lvl="6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472"/>
            <a:ext cx="8229600" cy="1052095"/>
          </a:xfrm>
        </p:spPr>
        <p:txBody>
          <a:bodyPr/>
          <a:lstStyle/>
          <a:p>
            <a:r>
              <a:rPr lang="en-US" sz="4400" dirty="0" smtClean="0"/>
              <a:t>CNN (cont’d)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Pooling – max pooling over (2, 2) regions</a:t>
            </a:r>
          </a:p>
          <a:p>
            <a:pPr>
              <a:buFontTx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Alternate layers of convolution and pooling result in production of “higher order features”.</a:t>
            </a: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FCN Layers classify higher order features into scores and classes with </a:t>
            </a:r>
            <a:r>
              <a:rPr lang="en-US" dirty="0" err="1" smtClean="0">
                <a:solidFill>
                  <a:srgbClr val="000000"/>
                </a:solidFill>
              </a:rPr>
              <a:t>Softmax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CodeCogs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52" y="2912791"/>
            <a:ext cx="2260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8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0369"/>
            <a:ext cx="8229600" cy="28257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US" sz="2800" dirty="0" err="1">
                <a:solidFill>
                  <a:srgbClr val="000000"/>
                </a:solidFill>
                <a:hlinkClick r:id="rId2"/>
              </a:rPr>
              <a:t>github.com</a:t>
            </a:r>
            <a:r>
              <a:rPr lang="en-US" sz="2800" dirty="0">
                <a:solidFill>
                  <a:srgbClr val="000000"/>
                </a:solidFill>
                <a:hlinkClick r:id="rId2"/>
              </a:rPr>
              <a:t>/abhi21/</a:t>
            </a:r>
            <a:r>
              <a:rPr lang="en-US" sz="2800" dirty="0" err="1">
                <a:solidFill>
                  <a:srgbClr val="000000"/>
                </a:solidFill>
                <a:hlinkClick r:id="rId2"/>
              </a:rPr>
              <a:t>intro_to_ml_dl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https://github.com/abhi21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pytorch</a:t>
            </a:r>
            <a:r>
              <a:rPr lang="en-US" dirty="0" smtClean="0">
                <a:hlinkClick r:id="rId2"/>
              </a:rPr>
              <a:t>-</a:t>
            </a:r>
            <a:r>
              <a:rPr lang="en-US" dirty="0">
                <a:hlinkClick r:id="rId2"/>
              </a:rPr>
              <a:t>tutorial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8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./</a:t>
            </a:r>
            <a:r>
              <a:rPr lang="en-US" dirty="0" err="1"/>
              <a:t>conda</a:t>
            </a:r>
            <a:r>
              <a:rPr lang="en-US" dirty="0"/>
              <a:t> create --name=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		source activate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		./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pyyaml</a:t>
            </a:r>
            <a:r>
              <a:rPr lang="en-US" dirty="0"/>
              <a:t> </a:t>
            </a:r>
            <a:r>
              <a:rPr lang="en-US" dirty="0" err="1"/>
              <a:t>setuptools</a:t>
            </a:r>
            <a:r>
              <a:rPr lang="en-US" dirty="0"/>
              <a:t>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cffi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git@github.com:pytorch</a:t>
            </a:r>
            <a:r>
              <a:rPr lang="en-US" dirty="0"/>
              <a:t>/</a:t>
            </a:r>
            <a:r>
              <a:rPr lang="en-US" dirty="0" err="1"/>
              <a:t>pytorch.git</a:t>
            </a:r>
            <a:endParaRPr lang="en-US" dirty="0"/>
          </a:p>
          <a:p>
            <a:r>
              <a:rPr lang="en-US" dirty="0"/>
              <a:t>		cd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		MACOSX_DEPLOYMENT_TARGET=10.9 CC=clang CXX=clang++ NO_DISTRIBUTED=1 python </a:t>
            </a:r>
            <a:r>
              <a:rPr lang="en-US" dirty="0" err="1"/>
              <a:t>setup.py</a:t>
            </a:r>
            <a:r>
              <a:rPr lang="en-US" dirty="0"/>
              <a:t>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Define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the neural network that has some learnable parameters (or weights)</a:t>
            </a:r>
          </a:p>
          <a:p>
            <a:r>
              <a:rPr lang="en-US" dirty="0">
                <a:solidFill>
                  <a:schemeClr val="tx1"/>
                </a:solidFill>
              </a:rPr>
              <a:t>Iterate over a dataset of inputs</a:t>
            </a:r>
          </a:p>
          <a:p>
            <a:r>
              <a:rPr lang="en-US" dirty="0">
                <a:solidFill>
                  <a:schemeClr val="tx1"/>
                </a:solidFill>
              </a:rPr>
              <a:t>Process input through the network</a:t>
            </a:r>
          </a:p>
          <a:p>
            <a:r>
              <a:rPr lang="en-US" dirty="0">
                <a:solidFill>
                  <a:schemeClr val="tx1"/>
                </a:solidFill>
              </a:rPr>
              <a:t>Compute the loss (how far is the output from being correct)</a:t>
            </a:r>
          </a:p>
          <a:p>
            <a:r>
              <a:rPr lang="en-US" dirty="0">
                <a:solidFill>
                  <a:schemeClr val="tx1"/>
                </a:solidFill>
              </a:rPr>
              <a:t>Propagate gradients back into the network’s parameters</a:t>
            </a:r>
          </a:p>
          <a:p>
            <a:r>
              <a:rPr lang="en-US" dirty="0">
                <a:solidFill>
                  <a:schemeClr val="tx1"/>
                </a:solidFill>
              </a:rPr>
              <a:t>Update the weights of the network, typically using a simple update rule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weight</a:t>
            </a:r>
            <a:r>
              <a:rPr lang="en-US" i="1" dirty="0">
                <a:solidFill>
                  <a:schemeClr val="tx1"/>
                </a:solidFill>
              </a:rPr>
              <a:t> = weight - </a:t>
            </a:r>
            <a:r>
              <a:rPr lang="en-US" i="1" dirty="0" err="1">
                <a:solidFill>
                  <a:schemeClr val="tx1"/>
                </a:solidFill>
              </a:rPr>
              <a:t>learning_rate</a:t>
            </a:r>
            <a:r>
              <a:rPr lang="en-US" i="1" dirty="0">
                <a:solidFill>
                  <a:schemeClr val="tx1"/>
                </a:solidFill>
              </a:rPr>
              <a:t> * gradient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Layer NN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1555" y="2258481"/>
            <a:ext cx="815788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* W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5580" y="2258481"/>
            <a:ext cx="815788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+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6856" y="2258481"/>
            <a:ext cx="815788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= 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76649" y="4005441"/>
            <a:ext cx="895145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* W1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6006" y="2258980"/>
            <a:ext cx="815788" cy="82296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x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87453" y="4005940"/>
            <a:ext cx="815788" cy="82296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x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31985" y="4005441"/>
            <a:ext cx="815788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+ b1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7845" y="4005441"/>
            <a:ext cx="895145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* W2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35695" y="4005441"/>
            <a:ext cx="815788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+ b1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26010" y="4005441"/>
            <a:ext cx="815788" cy="82296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RELU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95107" y="4005940"/>
            <a:ext cx="815788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= Y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476649" y="3081940"/>
            <a:ext cx="1314906" cy="923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01368" y="3081441"/>
            <a:ext cx="1650115" cy="924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65953" y="1742307"/>
            <a:ext cx="15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* W + b =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7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http://pytorch.org/tutorials/beginner/transfer_learning_tutorial.html#convnet-as-fixed-feature-</a:t>
            </a:r>
            <a:r>
              <a:rPr lang="en-US" dirty="0" smtClean="0">
                <a:hlinkClick r:id="rId2"/>
              </a:rPr>
              <a:t>extractor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http://cs.stanford.edu/people/karpathy/convnetjs/demo/</a:t>
            </a:r>
            <a:r>
              <a:rPr lang="en-US" dirty="0" smtClean="0">
                <a:hlinkClick r:id="rId2"/>
              </a:rPr>
              <a:t>cifar10</a:t>
            </a:r>
            <a:r>
              <a:rPr lang="en-US" dirty="0">
                <a:hlinkClick r:id="rId2"/>
              </a:rPr>
              <a:t>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More resources on CNN</a:t>
            </a:r>
          </a:p>
          <a:p>
            <a:pPr lvl="1"/>
            <a:r>
              <a:rPr lang="en-US" b="1" dirty="0">
                <a:hlinkClick r:id="rId3"/>
              </a:rPr>
              <a:t>http://cs231n.github.io/convolutional-networks</a:t>
            </a:r>
            <a:r>
              <a:rPr lang="en-US" b="1" dirty="0" smtClean="0">
                <a:hlinkClick r:id="rId3"/>
              </a:rPr>
              <a:t>/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>
                <a:hlinkClick r:id="rId4"/>
              </a:rPr>
              <a:t>http://deeplearning.net/tutorial/</a:t>
            </a:r>
            <a:r>
              <a:rPr lang="en-US" b="1" dirty="0" smtClean="0">
                <a:hlinkClick r:id="rId4"/>
              </a:rPr>
              <a:t>lenet.html</a:t>
            </a:r>
            <a:endParaRPr lang="en-US" b="1" dirty="0" smtClean="0"/>
          </a:p>
          <a:p>
            <a:pPr lvl="1"/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linkClick r:id="rId2"/>
              </a:rPr>
              <a:t>http://pytorch.org/tutorials</a:t>
            </a:r>
          </a:p>
          <a:p>
            <a:r>
              <a:rPr lang="en-US" sz="2000" dirty="0" smtClean="0">
                <a:solidFill>
                  <a:srgbClr val="000000"/>
                </a:solidFill>
                <a:hlinkClick r:id="rId2"/>
              </a:rPr>
              <a:t>http</a:t>
            </a:r>
            <a:r>
              <a:rPr lang="en-US" sz="2000" dirty="0">
                <a:solidFill>
                  <a:srgbClr val="000000"/>
                </a:solidFill>
                <a:hlinkClick r:id="rId2"/>
              </a:rPr>
              <a:t>://www.cs.princeton.edu/courses/archive/spr08/cos511/scribe_notes/0204.</a:t>
            </a:r>
            <a:r>
              <a:rPr lang="en-US" sz="2000" dirty="0" smtClean="0">
                <a:solidFill>
                  <a:srgbClr val="000000"/>
                </a:solidFill>
                <a:hlinkClick r:id="rId2"/>
              </a:rPr>
              <a:t>pdf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hlinkClick r:id="rId3"/>
              </a:rPr>
              <a:t>https://classroom.udacity.com/courses/ud730</a:t>
            </a: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/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hlinkClick r:id="rId4"/>
              </a:rPr>
              <a:t>http://</a:t>
            </a:r>
            <a:r>
              <a:rPr lang="en-US" sz="2000" dirty="0" smtClean="0">
                <a:solidFill>
                  <a:srgbClr val="000000"/>
                </a:solidFill>
                <a:hlinkClick r:id="rId4"/>
              </a:rPr>
              <a:t>cs231n.github.io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5079"/>
            <a:ext cx="8229600" cy="44296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Deep learning framework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869389" y="3081253"/>
            <a:ext cx="5744072" cy="3091865"/>
            <a:chOff x="2647899" y="2785893"/>
            <a:chExt cx="5744072" cy="3091865"/>
          </a:xfrm>
        </p:grpSpPr>
        <p:sp>
          <p:nvSpPr>
            <p:cNvPr id="6" name="Rectangle 5"/>
            <p:cNvSpPr/>
            <p:nvPr/>
          </p:nvSpPr>
          <p:spPr>
            <a:xfrm>
              <a:off x="2672691" y="5257492"/>
              <a:ext cx="4060719" cy="6202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Python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7899" y="4420436"/>
              <a:ext cx="4060719" cy="6202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Numpy</a:t>
              </a:r>
              <a:r>
                <a:rPr lang="en-US" dirty="0" smtClean="0"/>
                <a:t>/ </a:t>
              </a:r>
              <a:r>
                <a:rPr lang="en-US" dirty="0" err="1" smtClean="0"/>
                <a:t>matplotlib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31252" y="3563892"/>
              <a:ext cx="4060719" cy="6202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Pytorch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47899" y="2785893"/>
              <a:ext cx="4060719" cy="6202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Tensorflow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69389" y="2209914"/>
            <a:ext cx="4060719" cy="620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609521" y="2462096"/>
            <a:ext cx="428221" cy="35349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4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AI </a:t>
            </a:r>
            <a:r>
              <a:rPr lang="en-US" sz="4400" dirty="0" err="1" smtClean="0"/>
              <a:t>vs</a:t>
            </a:r>
            <a:r>
              <a:rPr lang="en-US" sz="4400" dirty="0" smtClean="0"/>
              <a:t> Machine Learning </a:t>
            </a:r>
            <a:r>
              <a:rPr lang="en-US" sz="4400" dirty="0" err="1" smtClean="0"/>
              <a:t>vs</a:t>
            </a:r>
            <a:r>
              <a:rPr lang="en-US" sz="4400" dirty="0" smtClean="0"/>
              <a:t> Deep Learning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14591"/>
              </p:ext>
            </p:extLst>
          </p:nvPr>
        </p:nvGraphicFramePr>
        <p:xfrm>
          <a:off x="922857" y="1993052"/>
          <a:ext cx="7407599" cy="4000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504"/>
            <a:ext cx="8229600" cy="44176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Algorithms that do the learning without human intervention.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Learning is done based on examples (aka dataset).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Goal: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learning function </a:t>
            </a:r>
            <a:r>
              <a:rPr lang="en-US" i="1" dirty="0" smtClean="0">
                <a:solidFill>
                  <a:schemeClr val="tx1"/>
                </a:solidFill>
              </a:rPr>
              <a:t>f: x </a:t>
            </a:r>
            <a:r>
              <a:rPr lang="en-US" i="1" dirty="0" smtClean="0">
                <a:solidFill>
                  <a:schemeClr val="tx1"/>
                </a:solidFill>
                <a:sym typeface="Wingdings"/>
              </a:rPr>
              <a:t> y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to make correct prediction for new input data</a:t>
            </a:r>
            <a:endParaRPr lang="en-US" i="1" dirty="0" smtClean="0">
              <a:solidFill>
                <a:schemeClr val="tx1"/>
              </a:solidFill>
              <a:sym typeface="Wingdings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Choose function family (logistic regression, support vector machines)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Optimize parameters on training data: </a:t>
            </a:r>
            <a:r>
              <a:rPr lang="en-US" dirty="0">
                <a:solidFill>
                  <a:schemeClr val="tx1"/>
                </a:solidFill>
              </a:rPr>
              <a:t>Minimize Loss </a:t>
            </a:r>
            <a:r>
              <a:rPr lang="es-ES_tradnl" i="1" dirty="0">
                <a:solidFill>
                  <a:srgbClr val="000000"/>
                </a:solidFill>
              </a:rPr>
              <a:t>∑(f(x) - y)</a:t>
            </a:r>
            <a:r>
              <a:rPr lang="es-ES_tradnl" i="1" dirty="0" smtClean="0">
                <a:solidFill>
                  <a:srgbClr val="000000"/>
                </a:solidFill>
              </a:rPr>
              <a:t>²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140"/>
            <a:ext cx="8229600" cy="1316972"/>
          </a:xfrm>
        </p:spPr>
        <p:txBody>
          <a:bodyPr/>
          <a:lstStyle/>
          <a:p>
            <a:r>
              <a:rPr lang="en-US" sz="4400" dirty="0" smtClean="0"/>
              <a:t>General ML approach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504"/>
            <a:ext cx="8229600" cy="4417659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Training Phase: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381283" y="2364029"/>
            <a:ext cx="6396512" cy="3054696"/>
            <a:chOff x="1585223" y="2299132"/>
            <a:chExt cx="6396512" cy="3054696"/>
          </a:xfrm>
        </p:grpSpPr>
        <p:sp>
          <p:nvSpPr>
            <p:cNvPr id="4" name="Magnetic Disk 3"/>
            <p:cNvSpPr/>
            <p:nvPr/>
          </p:nvSpPr>
          <p:spPr>
            <a:xfrm>
              <a:off x="1585223" y="2456735"/>
              <a:ext cx="1047544" cy="1010507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8425" y="2614337"/>
              <a:ext cx="1270032" cy="6953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Extraction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30244" y="2299132"/>
              <a:ext cx="1251491" cy="131644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4551715" y="3383803"/>
              <a:ext cx="18540" cy="1640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542445" y="5024719"/>
              <a:ext cx="5376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706931" y="2942880"/>
              <a:ext cx="1177329" cy="23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176908" y="4658526"/>
              <a:ext cx="1270032" cy="6953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ML Algorithm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585990" y="5024719"/>
              <a:ext cx="7931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369891" y="3689738"/>
              <a:ext cx="0" cy="13349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>
            <a:off x="5117210" y="3007777"/>
            <a:ext cx="1264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2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140"/>
            <a:ext cx="8229600" cy="1316972"/>
          </a:xfrm>
        </p:spPr>
        <p:txBody>
          <a:bodyPr/>
          <a:lstStyle/>
          <a:p>
            <a:r>
              <a:rPr lang="en-US" sz="4400" dirty="0" smtClean="0"/>
              <a:t>General ML approach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504"/>
            <a:ext cx="8229600" cy="4417659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Testing Phase: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46173" y="2609145"/>
            <a:ext cx="6479946" cy="1316440"/>
            <a:chOff x="1585223" y="2284660"/>
            <a:chExt cx="6479946" cy="1316440"/>
          </a:xfrm>
        </p:grpSpPr>
        <p:sp>
          <p:nvSpPr>
            <p:cNvPr id="4" name="Magnetic Disk 3"/>
            <p:cNvSpPr/>
            <p:nvPr/>
          </p:nvSpPr>
          <p:spPr>
            <a:xfrm>
              <a:off x="1585223" y="2456735"/>
              <a:ext cx="1047544" cy="1010507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data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23314" y="2284660"/>
              <a:ext cx="1251491" cy="131644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  <a:p>
              <a:pPr algn="ctr"/>
              <a:r>
                <a:rPr lang="en-US" sz="1000" dirty="0" smtClean="0"/>
                <a:t>(learnt during training phase)</a:t>
              </a:r>
              <a:endParaRPr lang="en-US" sz="1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725471" y="2942880"/>
              <a:ext cx="1177329" cy="23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427206" y="2942880"/>
              <a:ext cx="1173253" cy="185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83892" y="2567985"/>
              <a:ext cx="1381277" cy="6953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0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AccelAI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Driving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 smtClean="0"/>
              <a:t>Source</a:t>
            </a:r>
            <a:r>
              <a:rPr lang="en-US" sz="800" dirty="0"/>
              <a:t>: </a:t>
            </a:r>
            <a:r>
              <a:rPr lang="en-US" sz="800" dirty="0">
                <a:hlinkClick r:id="rId2"/>
              </a:rPr>
              <a:t>https://</a:t>
            </a:r>
            <a:r>
              <a:rPr lang="en-US" sz="800" dirty="0" err="1">
                <a:hlinkClick r:id="rId2"/>
              </a:rPr>
              <a:t>www.youtube.com</a:t>
            </a:r>
            <a:r>
              <a:rPr lang="en-US" sz="800" dirty="0">
                <a:hlinkClick r:id="rId2"/>
              </a:rPr>
              <a:t>/</a:t>
            </a:r>
            <a:r>
              <a:rPr lang="en-US" sz="800" dirty="0" err="1">
                <a:hlinkClick r:id="rId2"/>
              </a:rPr>
              <a:t>watch?v</a:t>
            </a:r>
            <a:r>
              <a:rPr lang="en-US" sz="800" dirty="0">
                <a:hlinkClick r:id="rId2"/>
              </a:rPr>
              <a:t>=kMMbW96nMW8</a:t>
            </a:r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AccelAI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SelfDriv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6" y="1742537"/>
            <a:ext cx="7207131" cy="40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5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9067</TotalTime>
  <Words>947</Words>
  <Application>Microsoft Macintosh PowerPoint</Application>
  <PresentationFormat>On-screen Show (4:3)</PresentationFormat>
  <Paragraphs>277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Introduction to Pytorch</vt:lpstr>
      <vt:lpstr>Outline</vt:lpstr>
      <vt:lpstr>Pytorch</vt:lpstr>
      <vt:lpstr>AI vs Machine Learning vs Deep Learning</vt:lpstr>
      <vt:lpstr>Machine Learning</vt:lpstr>
      <vt:lpstr>General ML approach</vt:lpstr>
      <vt:lpstr>General ML approach</vt:lpstr>
      <vt:lpstr>Deep Learning</vt:lpstr>
      <vt:lpstr>Self Driving Cars</vt:lpstr>
      <vt:lpstr>Linear Model</vt:lpstr>
      <vt:lpstr>Perceptron</vt:lpstr>
      <vt:lpstr>Loss Function</vt:lpstr>
      <vt:lpstr>Gradient Descent</vt:lpstr>
      <vt:lpstr>Sigmoid Neurons</vt:lpstr>
      <vt:lpstr>RELUs</vt:lpstr>
      <vt:lpstr>Double Layer NN</vt:lpstr>
      <vt:lpstr>Fully Connected Networks</vt:lpstr>
      <vt:lpstr>Convolutional Neural Networks</vt:lpstr>
      <vt:lpstr>CNN (cont’d)</vt:lpstr>
      <vt:lpstr>CNN (cont’d)</vt:lpstr>
      <vt:lpstr>Numpy</vt:lpstr>
      <vt:lpstr>Pytorch Lab</vt:lpstr>
      <vt:lpstr>Installation</vt:lpstr>
      <vt:lpstr>Pytorch Lab</vt:lpstr>
      <vt:lpstr>Double Layer NN</vt:lpstr>
      <vt:lpstr>Pytorch Lab</vt:lpstr>
      <vt:lpstr>CNN Demo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Salesforce.com</dc:creator>
  <cp:lastModifiedBy>Salesforce.com</cp:lastModifiedBy>
  <cp:revision>138</cp:revision>
  <dcterms:created xsi:type="dcterms:W3CDTF">2016-08-12T08:31:53Z</dcterms:created>
  <dcterms:modified xsi:type="dcterms:W3CDTF">2017-07-22T23:28:59Z</dcterms:modified>
</cp:coreProperties>
</file>