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0" r:id="rId6"/>
    <p:sldId id="269" r:id="rId7"/>
    <p:sldId id="273" r:id="rId8"/>
    <p:sldId id="274" r:id="rId9"/>
    <p:sldId id="271" r:id="rId10"/>
    <p:sldId id="272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7fccff3e_1_14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7fccff3e_1_14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7fccff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7fccff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7fccff3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27fccff3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7fccff3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7fccff3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7fccff3e_1_14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7fccff3e_1_14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27fccff3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27fccff3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7fccff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27fccff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27fccff3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27fccff3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0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Explainable-Christmas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Summary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We used a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U-Net model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 trained from scratch using Tensorflow's library.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During training, we used two NVIDIA GPUs from the provided cluster.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325" y="1152463"/>
            <a:ext cx="44958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132225" y="41528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Ronnerberger et al. (2015)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149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Training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189"/>
            <a:ext cx="9144001" cy="43243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244500" y="1318600"/>
            <a:ext cx="2587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Validation AUC: 92.4%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Validation Acc.: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88.8%</a:t>
            </a:r>
            <a:br>
              <a:rPr lang="en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Test AUC: 92.5%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Test Acc.: 87.7%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Model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01000" y="866675"/>
            <a:ext cx="8355526" cy="41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036800" y="3844900"/>
            <a:ext cx="2107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had to reduce samples to 16x16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25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0" y="946950"/>
            <a:ext cx="3850100" cy="3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25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l="10393" r="8726"/>
          <a:stretch/>
        </p:blipFill>
        <p:spPr>
          <a:xfrm>
            <a:off x="390213" y="670202"/>
            <a:ext cx="8363575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Shap Evaluation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1209900"/>
            <a:ext cx="1935670" cy="17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5592482" y="1840214"/>
            <a:ext cx="151500" cy="16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l="39172" t="49356" r="35685" b="7325"/>
          <a:stretch/>
        </p:blipFill>
        <p:spPr>
          <a:xfrm>
            <a:off x="6557621" y="1291533"/>
            <a:ext cx="1826204" cy="157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7640957" y="1840214"/>
            <a:ext cx="151500" cy="160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00" y="1555425"/>
            <a:ext cx="3258400" cy="134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>
            <a:off x="849000" y="3940750"/>
            <a:ext cx="36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1829175" y="3940750"/>
            <a:ext cx="149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989950" y="3940750"/>
            <a:ext cx="36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75" y="3105775"/>
            <a:ext cx="7005906" cy="18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>
            <a:off x="806550" y="4016600"/>
            <a:ext cx="31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1570875" y="4016600"/>
            <a:ext cx="175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3789150" y="4016600"/>
            <a:ext cx="27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4645075" y="4016600"/>
            <a:ext cx="94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6212475" y="3981225"/>
            <a:ext cx="48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38546" y="1228675"/>
            <a:ext cx="7876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endParaRPr lang="en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Conclusions &amp; Further Work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SHAP to explain allowed us 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possible biases: all the attributes and the seismic data contribute to the predictions;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data-driven approach;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Next steps: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Optimize a few parts of the code so it runs faster;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Reproducible pipeline and experiment tracking.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"/>
                <a:ea typeface="Poppins"/>
                <a:cs typeface="Poppins"/>
                <a:sym typeface="Poppins"/>
              </a:rPr>
              <a:t>Food for thought. . 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07988" y="80397"/>
            <a:ext cx="4595887" cy="4817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Seismic images are used to visualise sub-surface geology.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Salt is a class of geology that is important to map. However, it is a time-consuming and requires highly skilled domain experts.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This is a classic semantic segmentation task and perfectly suited for deep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However, it can be difficult to convince domain-experts to trust deep learning solutions because of their ‘black-box’ nature.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119409" y="833436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119409" y="2786850"/>
            <a:ext cx="4388580" cy="221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799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24100" y="2581403"/>
            <a:ext cx="8839200" cy="24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Salt often has a different seismic character compared with other type of geological structures. ‘Attributes’ are calculated to represent different seismic characters.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By stacking the attributes as additional channels alongside the original input, SHAP values can be calculated to give an indication of which images contribute most the models prediction.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139163" y="1435752"/>
            <a:ext cx="4301837" cy="2772196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7988" y="983673"/>
            <a:ext cx="4595887" cy="39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Graph on the left is a waterfall plot of the SHAP values for each feature in the Boston Housing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All SHAP values added together equal the difference between the expected model output (E[f(x)]) and the current model output (f(x)).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From this plot, we can see that for the current prediction of 2.846, the most important feature is </a:t>
            </a:r>
            <a:r>
              <a:rPr lang="en-GB" sz="1400" dirty="0" err="1">
                <a:latin typeface="Montserrat"/>
                <a:ea typeface="Montserrat"/>
                <a:cs typeface="Montserrat"/>
                <a:sym typeface="Montserrat"/>
              </a:rPr>
              <a:t>MedInc</a:t>
            </a: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 (Median Income), where as </a:t>
            </a:r>
            <a:r>
              <a:rPr lang="en-GB" sz="1400" dirty="0" err="1">
                <a:latin typeface="Montserrat"/>
                <a:ea typeface="Montserrat"/>
                <a:cs typeface="Montserrat"/>
                <a:sym typeface="Montserrat"/>
              </a:rPr>
              <a:t>AveBedrms</a:t>
            </a: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 (average number of bedrooms) has very little impact on the prediction.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21250-9C99-0C77-6349-C9F3951B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Likes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very easy to load/process.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Simple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Simple list of requirements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Dislikes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-GB" dirty="0"/>
          </a:p>
          <a:p>
            <a:r>
              <a:rPr lang="en-GB" dirty="0"/>
              <a:t>No parameter tuning</a:t>
            </a:r>
          </a:p>
          <a:p>
            <a:endParaRPr lang="en-GB" dirty="0"/>
          </a:p>
          <a:p>
            <a:r>
              <a:rPr lang="en-GB" dirty="0"/>
              <a:t>No consideration of transfer learning</a:t>
            </a:r>
          </a:p>
          <a:p>
            <a:endParaRPr lang="en-GB" dirty="0"/>
          </a:p>
          <a:p>
            <a:r>
              <a:rPr lang="en-GB" dirty="0"/>
              <a:t>No in depth evaluation into segmentation performance.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8686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On-screen Show (16:9)</PresentationFormat>
  <Paragraphs>73</Paragraphs>
  <Slides>19</Slides>
  <Notes>19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Montserrat</vt:lpstr>
      <vt:lpstr>Poppins</vt:lpstr>
      <vt:lpstr>Economica</vt:lpstr>
      <vt:lpstr>Open Sans</vt:lpstr>
      <vt:lpstr>Luxe</vt:lpstr>
      <vt:lpstr>Explainable-Christmas</vt:lpstr>
      <vt:lpstr>Introduction</vt:lpstr>
      <vt:lpstr>Attribute Generation</vt:lpstr>
      <vt:lpstr>SHAP Values – Boston Housing Dataset - Example</vt:lpstr>
      <vt:lpstr>Results</vt:lpstr>
      <vt:lpstr>Repository</vt:lpstr>
      <vt:lpstr>Likes</vt:lpstr>
      <vt:lpstr>Dislikes</vt:lpstr>
      <vt:lpstr>Challenges and Further Work</vt:lpstr>
      <vt:lpstr>Food for thought. . </vt:lpstr>
      <vt:lpstr>Model Summary</vt:lpstr>
      <vt:lpstr>Model Training</vt:lpstr>
      <vt:lpstr>Model Evaluation</vt:lpstr>
      <vt:lpstr>Shap Evaluation</vt:lpstr>
      <vt:lpstr>Shap Evaluation</vt:lpstr>
      <vt:lpstr>Shap Evaluation</vt:lpstr>
      <vt:lpstr>Challenges</vt:lpstr>
      <vt:lpstr>Conclusions &amp;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1</cp:revision>
  <dcterms:modified xsi:type="dcterms:W3CDTF">2022-08-30T07:37:42Z</dcterms:modified>
</cp:coreProperties>
</file>