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75" r:id="rId5"/>
    <p:sldId id="270" r:id="rId6"/>
    <p:sldId id="276" r:id="rId7"/>
    <p:sldId id="277" r:id="rId8"/>
    <p:sldId id="268" r:id="rId9"/>
    <p:sldId id="278" r:id="rId10"/>
    <p:sldId id="280" r:id="rId11"/>
    <p:sldId id="279" r:id="rId12"/>
    <p:sldId id="269" r:id="rId13"/>
    <p:sldId id="273" r:id="rId14"/>
    <p:sldId id="274" r:id="rId15"/>
    <p:sldId id="272" r:id="rId16"/>
  </p:sldIdLst>
  <p:sldSz cx="9144000" cy="5143500" type="screen16x9"/>
  <p:notesSz cx="6858000" cy="9144000"/>
  <p:embeddedFontLst>
    <p:embeddedFont>
      <p:font typeface="Economica" panose="020B0604020202020204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Poppins" panose="000005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197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099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416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512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860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27fccff3e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27fccff3e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8305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27fccff3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27fccff3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426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555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243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823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899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247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dirty="0"/>
              <a:t>Explainable-Christmas</a:t>
            </a:r>
            <a:endParaRPr sz="56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Edwin Brown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Marcos Jacinto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SHAP Values - Example 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pic>
        <p:nvPicPr>
          <p:cNvPr id="2" name="Picture 1" descr="A picture containing text, monitor, screen, indoor&#10;&#10;Description automatically generated">
            <a:extLst>
              <a:ext uri="{FF2B5EF4-FFF2-40B4-BE49-F238E27FC236}">
                <a16:creationId xmlns:a16="http://schemas.microsoft.com/office/drawing/2014/main" id="{E0733E99-9A58-34B5-3910-2BE5C5C11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4422" y="1900670"/>
            <a:ext cx="9270843" cy="13421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DF2E51-21B8-4870-6BCF-413DB4085680}"/>
              </a:ext>
            </a:extLst>
          </p:cNvPr>
          <p:cNvSpPr txBox="1"/>
          <p:nvPr/>
        </p:nvSpPr>
        <p:spPr>
          <a:xfrm>
            <a:off x="2067625" y="3962933"/>
            <a:ext cx="40693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Very little change from Amplitude to Semblance suggests the semblance feature is having much impact on the prediction.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6BF2ED-EF22-3CBE-E047-518A83E03030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3505200" y="3165764"/>
            <a:ext cx="597078" cy="79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2876EC-9409-A3E1-6F22-3988B7B2637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102278" y="3165764"/>
            <a:ext cx="167751" cy="79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D2D999-E60E-F84B-9763-896AC9D968A3}"/>
              </a:ext>
            </a:extLst>
          </p:cNvPr>
          <p:cNvSpPr txBox="1"/>
          <p:nvPr/>
        </p:nvSpPr>
        <p:spPr>
          <a:xfrm>
            <a:off x="2067624" y="1052228"/>
            <a:ext cx="40693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Sobel feature clearly contributes the most to reduce the background to 0 and increase the salt probability to 1. 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D06892-B738-4108-20CC-23F8CC32FC9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102277" y="1483115"/>
            <a:ext cx="1730487" cy="94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617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5090955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SHAP Values – Global Assessment 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pic>
        <p:nvPicPr>
          <p:cNvPr id="3" name="Picture 2" descr="Scatter chart&#10;&#10;Description automatically generated with medium confidence">
            <a:extLst>
              <a:ext uri="{FF2B5EF4-FFF2-40B4-BE49-F238E27FC236}">
                <a16:creationId xmlns:a16="http://schemas.microsoft.com/office/drawing/2014/main" id="{EFA2C4BF-0BB5-B256-F486-E304FA7EA5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14" t="8164" r="9155" b="5357"/>
          <a:stretch/>
        </p:blipFill>
        <p:spPr>
          <a:xfrm>
            <a:off x="2112818" y="1476145"/>
            <a:ext cx="6628807" cy="35026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4006D7-E459-6CC5-6178-876B6FE0930F}"/>
              </a:ext>
            </a:extLst>
          </p:cNvPr>
          <p:cNvSpPr txBox="1"/>
          <p:nvPr/>
        </p:nvSpPr>
        <p:spPr>
          <a:xfrm>
            <a:off x="402375" y="1881875"/>
            <a:ext cx="17727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All features appear to have similar contributions in areas of no salt.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6C09F2-E6F9-F6B5-116C-D7711D798D54}"/>
              </a:ext>
            </a:extLst>
          </p:cNvPr>
          <p:cNvSpPr txBox="1"/>
          <p:nvPr/>
        </p:nvSpPr>
        <p:spPr>
          <a:xfrm>
            <a:off x="2673927" y="972857"/>
            <a:ext cx="6067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Feature value vs Feature Contribution. Different features are coloured. Left Plot = No Salt, Right Plot = Salt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693C5E-0306-991D-F6B5-6F078B8F60B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175164" y="2158874"/>
            <a:ext cx="1357745" cy="118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6D60B54-FFCF-1D61-2DEE-A250B62BB4A4}"/>
              </a:ext>
            </a:extLst>
          </p:cNvPr>
          <p:cNvSpPr txBox="1"/>
          <p:nvPr/>
        </p:nvSpPr>
        <p:spPr>
          <a:xfrm>
            <a:off x="4655127" y="3717602"/>
            <a:ext cx="2078182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Sobel feature clearly contributes the most to a positive salt prediction. Whereas, semblance is consistently the least contributing feature.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F33C62-B2A6-CCCA-612E-055BEC8C9F75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5694218" y="1999365"/>
            <a:ext cx="1336964" cy="171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D680E5-74AF-D156-66F3-F1998C5B8E7A}"/>
              </a:ext>
            </a:extLst>
          </p:cNvPr>
          <p:cNvCxnSpPr>
            <a:cxnSpLocks/>
          </p:cNvCxnSpPr>
          <p:nvPr/>
        </p:nvCxnSpPr>
        <p:spPr>
          <a:xfrm flipV="1">
            <a:off x="6449291" y="3172691"/>
            <a:ext cx="581891" cy="544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290A0AE-1435-DF4C-2D08-3EDEA1F75D5C}"/>
              </a:ext>
            </a:extLst>
          </p:cNvPr>
          <p:cNvSpPr txBox="1"/>
          <p:nvPr/>
        </p:nvSpPr>
        <p:spPr>
          <a:xfrm>
            <a:off x="104502" y="3501474"/>
            <a:ext cx="20083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Note there appears to be no correlation between feature value and contribution. </a:t>
            </a:r>
            <a:r>
              <a:rPr lang="en-GB" sz="1000" b="1" dirty="0"/>
              <a:t>This is expected because spatial relationships are vital for image data. This is why CNNs are often superior to other  ML models with image data.</a:t>
            </a:r>
          </a:p>
        </p:txBody>
      </p:sp>
    </p:spTree>
    <p:extLst>
      <p:ext uri="{BB962C8B-B14F-4D97-AF65-F5344CB8AC3E}">
        <p14:creationId xmlns:p14="http://schemas.microsoft.com/office/powerpoint/2010/main" val="3645207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Repository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07D87B-27DC-CA01-6031-EA8DE1018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00" y="907620"/>
            <a:ext cx="8265175" cy="378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8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Positives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DC9995-F860-B5E2-C573-F8B94A5C23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latin typeface="Montserrat"/>
                <a:sym typeface="Montserrat"/>
              </a:rPr>
              <a:t>Clear conclusions. It can be seen that the Sobel feature is the most important, and semblance is the least important on the prediction of salt.  </a:t>
            </a:r>
          </a:p>
          <a:p>
            <a:endParaRPr lang="en-GB" dirty="0">
              <a:latin typeface="Montserrat"/>
              <a:sym typeface="Montserrat"/>
            </a:endParaRPr>
          </a:p>
          <a:p>
            <a:r>
              <a:rPr lang="en-GB" dirty="0">
                <a:latin typeface="Montserrat"/>
                <a:sym typeface="Montserrat"/>
              </a:rPr>
              <a:t>Explainable AI is satisfying. It is important to understand why models make the predictions they do. </a:t>
            </a:r>
          </a:p>
          <a:p>
            <a:endParaRPr lang="en-GB" dirty="0">
              <a:latin typeface="Montserrat"/>
              <a:sym typeface="Montserrat"/>
            </a:endParaRPr>
          </a:p>
          <a:p>
            <a:r>
              <a:rPr lang="en-GB" dirty="0">
                <a:latin typeface="Montserrat"/>
                <a:sym typeface="Montserrat"/>
              </a:rPr>
              <a:t>Data is open source and easy to load/process. </a:t>
            </a:r>
          </a:p>
          <a:p>
            <a:endParaRPr lang="en-GB" dirty="0">
              <a:latin typeface="Montserrat"/>
              <a:sym typeface="Montserrat"/>
            </a:endParaRPr>
          </a:p>
          <a:p>
            <a:r>
              <a:rPr lang="en-GB" dirty="0">
                <a:latin typeface="Montserrat"/>
                <a:sym typeface="Montserrat"/>
              </a:rPr>
              <a:t>Entire project is reproducible and although a little slow, doesn’t require specialised hardware. </a:t>
            </a:r>
          </a:p>
          <a:p>
            <a:endParaRPr lang="en-GB" dirty="0">
              <a:latin typeface="Montserrat"/>
              <a:sym typeface="Montserrat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776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Challenges and Further Work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DC9995-F860-B5E2-C573-F8B94A5C23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Computing the SHAP values </a:t>
            </a:r>
            <a:r>
              <a:rPr lang="en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isn’t optimized yet to GPUs. Very slow to generate SHAP values</a:t>
            </a:r>
          </a:p>
          <a:p>
            <a:endParaRPr lang="en" b="1" dirty="0"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Baseline model performance could be improved with some regularisation such as augmentation.  </a:t>
            </a:r>
          </a:p>
          <a:p>
            <a:endParaRPr lang="en-GB" dirty="0"/>
          </a:p>
          <a:p>
            <a:r>
              <a:rPr lang="en-GB" dirty="0"/>
              <a:t>Parameter tuning or transfer learning would likely improve performance too. </a:t>
            </a:r>
          </a:p>
          <a:p>
            <a:pPr marL="114300" indent="0">
              <a:buNone/>
            </a:pPr>
            <a:endParaRPr lang="en-GB" dirty="0"/>
          </a:p>
          <a:p>
            <a:r>
              <a:rPr lang="en-GB" dirty="0"/>
              <a:t>No in-depth evaluation into segmentation performance. Where does our current model struggle the most?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5260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" sz="2400" dirty="0">
                <a:latin typeface="Poppins"/>
                <a:cs typeface="Poppins"/>
                <a:sym typeface="Poppins"/>
              </a:rPr>
              <a:t>Food for thought. . 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“Deep learning also makes problem-solving much easier, because it completely automates what used to be the most crucial step in a machine learning workflow: feature engineering. “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i="1" dirty="0">
                <a:latin typeface="Montserrat"/>
                <a:ea typeface="Montserrat"/>
                <a:cs typeface="Montserrat"/>
                <a:sym typeface="Montserrat"/>
              </a:rPr>
              <a:t>Francois Chollet, Deep Learning with Python, 2021</a:t>
            </a:r>
            <a:endParaRPr sz="1600" i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85082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0124" y="80397"/>
            <a:ext cx="3548203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ea typeface="Poppins"/>
                <a:cs typeface="Poppins"/>
                <a:sym typeface="Poppins"/>
              </a:rPr>
              <a:t>Introduction</a:t>
            </a:r>
            <a:endParaRPr sz="3200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r="49101"/>
          <a:stretch/>
        </p:blipFill>
        <p:spPr>
          <a:xfrm>
            <a:off x="237171" y="1929295"/>
            <a:ext cx="3792901" cy="203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4">
            <a:alphaModFix/>
          </a:blip>
          <a:srcRect r="60049"/>
          <a:stretch/>
        </p:blipFill>
        <p:spPr>
          <a:xfrm>
            <a:off x="4393536" y="1837811"/>
            <a:ext cx="4388580" cy="221464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BB4581-AF5E-B52B-F14C-1FD67662D201}"/>
              </a:ext>
            </a:extLst>
          </p:cNvPr>
          <p:cNvSpPr txBox="1"/>
          <p:nvPr/>
        </p:nvSpPr>
        <p:spPr>
          <a:xfrm>
            <a:off x="237171" y="4052452"/>
            <a:ext cx="4099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>
                <a:latin typeface="Montserrat"/>
                <a:ea typeface="Montserrat"/>
                <a:cs typeface="Montserrat"/>
                <a:sym typeface="Montserrat"/>
              </a:rPr>
              <a:t>https://www.kaggle.com/c/tgs-salt-identification-challenge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B791DC-E86C-F4FE-20ED-C59411308B4D}"/>
              </a:ext>
            </a:extLst>
          </p:cNvPr>
          <p:cNvSpPr txBox="1"/>
          <p:nvPr/>
        </p:nvSpPr>
        <p:spPr>
          <a:xfrm>
            <a:off x="5056912" y="3960117"/>
            <a:ext cx="1704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Seismic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58E05-1BD2-E50B-4269-09B1F4CC7D19}"/>
              </a:ext>
            </a:extLst>
          </p:cNvPr>
          <p:cNvSpPr txBox="1"/>
          <p:nvPr/>
        </p:nvSpPr>
        <p:spPr>
          <a:xfrm>
            <a:off x="7202720" y="3960118"/>
            <a:ext cx="1704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Salt Mask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Attribute Generation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00" y="1942378"/>
            <a:ext cx="8839200" cy="178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ight Brace 1">
            <a:extLst>
              <a:ext uri="{FF2B5EF4-FFF2-40B4-BE49-F238E27FC236}">
                <a16:creationId xmlns:a16="http://schemas.microsoft.com/office/drawing/2014/main" id="{045CC4E8-4CC7-9047-9CA8-67FE8C09D70B}"/>
              </a:ext>
            </a:extLst>
          </p:cNvPr>
          <p:cNvSpPr/>
          <p:nvPr/>
        </p:nvSpPr>
        <p:spPr>
          <a:xfrm rot="16200000">
            <a:off x="6125442" y="23534"/>
            <a:ext cx="436419" cy="31623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272A89-AFC4-0013-E9AE-66CAA038C076}"/>
              </a:ext>
            </a:extLst>
          </p:cNvPr>
          <p:cNvSpPr txBox="1"/>
          <p:nvPr/>
        </p:nvSpPr>
        <p:spPr>
          <a:xfrm>
            <a:off x="5394613" y="1027103"/>
            <a:ext cx="1898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Features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63C0312-F55A-01B1-87A4-E5108688CD22}"/>
              </a:ext>
            </a:extLst>
          </p:cNvPr>
          <p:cNvSpPr/>
          <p:nvPr/>
        </p:nvSpPr>
        <p:spPr>
          <a:xfrm rot="16200000">
            <a:off x="1563833" y="623763"/>
            <a:ext cx="436419" cy="20470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4E1B8-63F7-E1EF-EB3D-830BA80BDD1B}"/>
              </a:ext>
            </a:extLst>
          </p:cNvPr>
          <p:cNvSpPr txBox="1"/>
          <p:nvPr/>
        </p:nvSpPr>
        <p:spPr>
          <a:xfrm>
            <a:off x="858188" y="1127146"/>
            <a:ext cx="194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 X and Y Pair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66378B-9E51-EABB-3C53-54E958D9B980}"/>
              </a:ext>
            </a:extLst>
          </p:cNvPr>
          <p:cNvSpPr txBox="1"/>
          <p:nvPr/>
        </p:nvSpPr>
        <p:spPr>
          <a:xfrm>
            <a:off x="3955473" y="3724403"/>
            <a:ext cx="1233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Low Wavelength Amplitude.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C9F3D-661B-2593-1873-AA11CB9B273E}"/>
              </a:ext>
            </a:extLst>
          </p:cNvPr>
          <p:cNvSpPr txBox="1"/>
          <p:nvPr/>
        </p:nvSpPr>
        <p:spPr>
          <a:xfrm>
            <a:off x="5495060" y="3674345"/>
            <a:ext cx="159846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Red indicates areas of high spatial coherency within an 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622B69-7E26-8C0E-B8E4-A1BB7B2F2BF8}"/>
              </a:ext>
            </a:extLst>
          </p:cNvPr>
          <p:cNvSpPr txBox="1"/>
          <p:nvPr/>
        </p:nvSpPr>
        <p:spPr>
          <a:xfrm>
            <a:off x="7364833" y="3654777"/>
            <a:ext cx="15984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Edge Detection Filter. Extreme values indicate a rapid contrast in values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3802482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Model Architecture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pic>
        <p:nvPicPr>
          <p:cNvPr id="1026" name="Picture 2" descr="U-Net: Convolutional Networks for Biomedical Image Segmentation">
            <a:extLst>
              <a:ext uri="{FF2B5EF4-FFF2-40B4-BE49-F238E27FC236}">
                <a16:creationId xmlns:a16="http://schemas.microsoft.com/office/drawing/2014/main" id="{35212D47-D09C-3FD3-F067-CD643295C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5" y="1220066"/>
            <a:ext cx="4057555" cy="27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EB73FA-6672-87F1-2AEF-B9158DDCA15D}"/>
              </a:ext>
            </a:extLst>
          </p:cNvPr>
          <p:cNvSpPr txBox="1"/>
          <p:nvPr/>
        </p:nvSpPr>
        <p:spPr>
          <a:xfrm>
            <a:off x="1004455" y="4081991"/>
            <a:ext cx="1704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U-Net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E692D-1A80-8674-2270-79EDC4230E9F}"/>
              </a:ext>
            </a:extLst>
          </p:cNvPr>
          <p:cNvSpPr txBox="1"/>
          <p:nvPr/>
        </p:nvSpPr>
        <p:spPr>
          <a:xfrm>
            <a:off x="0" y="4548325"/>
            <a:ext cx="358553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Ronneberger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Olaf, Philipp Fischer, and Thomas </a:t>
            </a:r>
            <a:r>
              <a:rPr lang="en-GB" sz="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Brox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"U-net: Convolutional networks for biomedical image segmentation." </a:t>
            </a:r>
            <a:r>
              <a:rPr lang="en-GB" sz="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Conference on Medical image computing and computer-assisted intervention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Springer, Cham, 2015.</a:t>
            </a:r>
            <a:endParaRPr lang="en-GB" sz="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0FD3A4-714C-EDB7-2EE4-1F3648B51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610" y="145698"/>
            <a:ext cx="3170068" cy="39362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28F016-461A-8606-2503-DC4FC694B23A}"/>
              </a:ext>
            </a:extLst>
          </p:cNvPr>
          <p:cNvSpPr txBox="1"/>
          <p:nvPr/>
        </p:nvSpPr>
        <p:spPr>
          <a:xfrm>
            <a:off x="5655480" y="4151369"/>
            <a:ext cx="219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Built in </a:t>
            </a:r>
            <a:r>
              <a:rPr lang="en-GB" dirty="0" err="1"/>
              <a:t>Tensorflow</a:t>
            </a:r>
            <a:r>
              <a:rPr lang="en-GB" dirty="0"/>
              <a:t>/</a:t>
            </a:r>
            <a:r>
              <a:rPr lang="en-GB" dirty="0" err="1"/>
              <a:t>Keras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7409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Learning Curves and Training Details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CD21250-9C99-0C77-6349-C9F3951BD1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81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Segmentation Results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573F3224-D976-9347-A78B-3358D7A235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66" r="8759" b="8063"/>
          <a:stretch/>
        </p:blipFill>
        <p:spPr>
          <a:xfrm>
            <a:off x="942109" y="1053093"/>
            <a:ext cx="5562601" cy="37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9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Segmentation Results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pic>
        <p:nvPicPr>
          <p:cNvPr id="4" name="Picture 3" descr="Graphical user interface, application, calendar&#10;&#10;Description automatically generated">
            <a:extLst>
              <a:ext uri="{FF2B5EF4-FFF2-40B4-BE49-F238E27FC236}">
                <a16:creationId xmlns:a16="http://schemas.microsoft.com/office/drawing/2014/main" id="{54497525-115D-DA66-FA27-2A675C706A77}"/>
              </a:ext>
            </a:extLst>
          </p:cNvPr>
          <p:cNvPicPr>
            <a:picLocks/>
          </p:cNvPicPr>
          <p:nvPr/>
        </p:nvPicPr>
        <p:blipFill>
          <a:blip r:embed="rId3"/>
          <a:srcRect l="9166" r="8759" b="8063"/>
          <a:stretch>
            <a:fillRect/>
          </a:stretch>
        </p:blipFill>
        <p:spPr>
          <a:xfrm>
            <a:off x="942109" y="1053093"/>
            <a:ext cx="5562601" cy="37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6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SHAP Values – Boston Housing Dataset - Example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35C742-6F58-641F-CD41-458BA6838EFF}"/>
              </a:ext>
            </a:extLst>
          </p:cNvPr>
          <p:cNvGrpSpPr/>
          <p:nvPr/>
        </p:nvGrpSpPr>
        <p:grpSpPr>
          <a:xfrm>
            <a:off x="180700" y="905912"/>
            <a:ext cx="5853545" cy="3772150"/>
            <a:chOff x="83127" y="1165588"/>
            <a:chExt cx="4301837" cy="277219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1E758AE-F276-A8D8-3B30-8F3AF83C3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27" y="1165588"/>
              <a:ext cx="4301837" cy="255675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E9750-A224-8916-AF4D-C01426700BF9}"/>
                </a:ext>
              </a:extLst>
            </p:cNvPr>
            <p:cNvSpPr txBox="1"/>
            <p:nvPr/>
          </p:nvSpPr>
          <p:spPr>
            <a:xfrm>
              <a:off x="2341418" y="3722340"/>
              <a:ext cx="123998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800" i="1" dirty="0"/>
                <a:t>House Price ($100K )</a:t>
              </a:r>
            </a:p>
          </p:txBody>
        </p:sp>
      </p:grpSp>
      <p:sp>
        <p:nvSpPr>
          <p:cNvPr id="5" name="Google Shape;73;p14">
            <a:extLst>
              <a:ext uri="{FF2B5EF4-FFF2-40B4-BE49-F238E27FC236}">
                <a16:creationId xmlns:a16="http://schemas.microsoft.com/office/drawing/2014/main" id="{3C364910-F4C0-6F28-CE2B-1D2356818D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0700" y="4140969"/>
            <a:ext cx="1892812" cy="537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 dirty="0">
                <a:latin typeface="Montserrat"/>
                <a:ea typeface="Montserrat"/>
                <a:cs typeface="Montserrat"/>
                <a:sym typeface="Montserrat"/>
              </a:rPr>
              <a:t>https://shap.readthedocs.io</a:t>
            </a:r>
          </a:p>
        </p:txBody>
      </p:sp>
    </p:spTree>
    <p:extLst>
      <p:ext uri="{BB962C8B-B14F-4D97-AF65-F5344CB8AC3E}">
        <p14:creationId xmlns:p14="http://schemas.microsoft.com/office/powerpoint/2010/main" val="368180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SHAP Values - Example 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pic>
        <p:nvPicPr>
          <p:cNvPr id="26" name="Picture 25" descr="A picture containing display, several&#10;&#10;Description automatically generated">
            <a:extLst>
              <a:ext uri="{FF2B5EF4-FFF2-40B4-BE49-F238E27FC236}">
                <a16:creationId xmlns:a16="http://schemas.microsoft.com/office/drawing/2014/main" id="{D109762B-A7A4-A707-0090-F688F643C1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51" t="10345" r="8964" b="10326"/>
          <a:stretch/>
        </p:blipFill>
        <p:spPr>
          <a:xfrm>
            <a:off x="967026" y="1392382"/>
            <a:ext cx="6608835" cy="261536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0668D47-804A-C2C9-F684-A32F4FE5E300}"/>
              </a:ext>
            </a:extLst>
          </p:cNvPr>
          <p:cNvSpPr txBox="1"/>
          <p:nvPr/>
        </p:nvSpPr>
        <p:spPr>
          <a:xfrm>
            <a:off x="3206789" y="1056573"/>
            <a:ext cx="2730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Feature Contributions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D7116E-6D2A-AF8E-96F5-91F2E4DD5358}"/>
              </a:ext>
            </a:extLst>
          </p:cNvPr>
          <p:cNvSpPr txBox="1"/>
          <p:nvPr/>
        </p:nvSpPr>
        <p:spPr>
          <a:xfrm>
            <a:off x="2717397" y="4300266"/>
            <a:ext cx="2424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Semblance contribution is reducing the probability of salt in the predicted mask!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A128A4-2912-7EA2-62E6-AF65858A69E9}"/>
              </a:ext>
            </a:extLst>
          </p:cNvPr>
          <p:cNvCxnSpPr>
            <a:cxnSpLocks/>
          </p:cNvCxnSpPr>
          <p:nvPr/>
        </p:nvCxnSpPr>
        <p:spPr>
          <a:xfrm flipH="1" flipV="1">
            <a:off x="1565564" y="3789218"/>
            <a:ext cx="1101436" cy="56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73E2288-C7A0-17C8-41CC-330784790B74}"/>
              </a:ext>
            </a:extLst>
          </p:cNvPr>
          <p:cNvCxnSpPr>
            <a:cxnSpLocks/>
          </p:cNvCxnSpPr>
          <p:nvPr/>
        </p:nvCxnSpPr>
        <p:spPr>
          <a:xfrm flipV="1">
            <a:off x="4793673" y="3719945"/>
            <a:ext cx="581891" cy="580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18019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472</Words>
  <Application>Microsoft Office PowerPoint</Application>
  <PresentationFormat>On-screen Show (16:9)</PresentationFormat>
  <Paragraphs>56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Poppins</vt:lpstr>
      <vt:lpstr>Montserrat</vt:lpstr>
      <vt:lpstr>Economica</vt:lpstr>
      <vt:lpstr>Arial</vt:lpstr>
      <vt:lpstr>Open Sans</vt:lpstr>
      <vt:lpstr>Luxe</vt:lpstr>
      <vt:lpstr>Explainable-Christmas</vt:lpstr>
      <vt:lpstr>Introduction</vt:lpstr>
      <vt:lpstr>Attribute Generation</vt:lpstr>
      <vt:lpstr>Model Architecture</vt:lpstr>
      <vt:lpstr>Learning Curves and Training Details</vt:lpstr>
      <vt:lpstr>Segmentation Results</vt:lpstr>
      <vt:lpstr>Segmentation Results</vt:lpstr>
      <vt:lpstr>SHAP Values – Boston Housing Dataset - Example</vt:lpstr>
      <vt:lpstr>SHAP Values - Example </vt:lpstr>
      <vt:lpstr>SHAP Values - Example </vt:lpstr>
      <vt:lpstr>SHAP Values – Global Assessment </vt:lpstr>
      <vt:lpstr>Repository</vt:lpstr>
      <vt:lpstr>Positives</vt:lpstr>
      <vt:lpstr>Challenges and Further Work</vt:lpstr>
      <vt:lpstr>Food for thought. 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Explainable-Christmas</dc:title>
  <cp:lastModifiedBy>Edwin Brown</cp:lastModifiedBy>
  <cp:revision>11</cp:revision>
  <dcterms:modified xsi:type="dcterms:W3CDTF">2022-09-01T22:48:45Z</dcterms:modified>
</cp:coreProperties>
</file>