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75" r:id="rId5"/>
    <p:sldId id="270" r:id="rId6"/>
    <p:sldId id="276" r:id="rId7"/>
    <p:sldId id="277" r:id="rId8"/>
    <p:sldId id="268" r:id="rId9"/>
    <p:sldId id="278" r:id="rId10"/>
    <p:sldId id="280" r:id="rId11"/>
    <p:sldId id="279" r:id="rId12"/>
    <p:sldId id="269" r:id="rId13"/>
    <p:sldId id="273" r:id="rId14"/>
    <p:sldId id="274" r:id="rId15"/>
    <p:sldId id="272" r:id="rId16"/>
  </p:sldIdLst>
  <p:sldSz cx="9144000" cy="5143500" type="screen16x9"/>
  <p:notesSz cx="6858000" cy="9144000"/>
  <p:embeddedFontLst>
    <p:embeddedFont>
      <p:font typeface="Economica" panose="020B0604020202020204" charset="0"/>
      <p:regular r:id="rId18"/>
      <p:bold r:id="rId19"/>
      <p:italic r:id="rId20"/>
      <p:boldItalic r:id="rId21"/>
    </p:embeddedFont>
    <p:embeddedFont>
      <p:font typeface="Montserrat" panose="00000500000000000000" pitchFamily="2" charset="0"/>
      <p:regular r:id="rId22"/>
      <p:bold r:id="rId23"/>
      <p:italic r:id="rId24"/>
      <p:boldItalic r:id="rId25"/>
    </p:embeddedFont>
    <p:embeddedFont>
      <p:font typeface="Open Sans" panose="020B0606030504020204" pitchFamily="34" charset="0"/>
      <p:regular r:id="rId26"/>
      <p:bold r:id="rId27"/>
      <p:italic r:id="rId28"/>
      <p:boldItalic r:id="rId29"/>
    </p:embeddedFont>
    <p:embeddedFont>
      <p:font typeface="Poppins" panose="000005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27fccff3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27fccff3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0197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27fccff3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27fccff3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6099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27fccff3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27fccff3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24164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27fccff3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27fccff3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5512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27fccff3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27fccff3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58607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27fccff3e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27fccff3e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8305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27fccff3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27fccff3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27fccff3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27fccff3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27fccff3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27fccff3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6426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27fccff3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27fccff3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9555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27fccff3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27fccff3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3243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27fccff3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27fccff3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7823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27fccff3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27fccff3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48999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27fccff3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327fccff3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0247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 dirty="0"/>
              <a:t>Explainable-Christmas</a:t>
            </a:r>
            <a:endParaRPr sz="5600"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Edwin Brown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Marcos Jacinto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180700" y="763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Poppins"/>
                <a:cs typeface="Poppins"/>
                <a:sym typeface="Poppins"/>
              </a:rPr>
              <a:t>SHAP Values - Example </a:t>
            </a:r>
            <a:endParaRPr sz="2400" dirty="0">
              <a:latin typeface="Poppins"/>
              <a:cs typeface="Poppins"/>
              <a:sym typeface="Poppins"/>
            </a:endParaRPr>
          </a:p>
        </p:txBody>
      </p:sp>
      <p:pic>
        <p:nvPicPr>
          <p:cNvPr id="2" name="Picture 1" descr="A picture containing text, monitor, screen, indoor&#10;&#10;Description automatically generated">
            <a:extLst>
              <a:ext uri="{FF2B5EF4-FFF2-40B4-BE49-F238E27FC236}">
                <a16:creationId xmlns:a16="http://schemas.microsoft.com/office/drawing/2014/main" id="{E0733E99-9A58-34B5-3910-2BE5C5C11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4422" y="1900670"/>
            <a:ext cx="9270843" cy="134215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DF2E51-21B8-4870-6BCF-413DB4085680}"/>
              </a:ext>
            </a:extLst>
          </p:cNvPr>
          <p:cNvSpPr txBox="1"/>
          <p:nvPr/>
        </p:nvSpPr>
        <p:spPr>
          <a:xfrm>
            <a:off x="2067625" y="3962933"/>
            <a:ext cx="40693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Very little change from Amplitude to Semblance suggests the semblance feature is having much impact on the prediction.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56BF2ED-EF22-3CBE-E047-518A83E03030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3505200" y="3165764"/>
            <a:ext cx="597078" cy="797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C2876EC-9409-A3E1-6F22-3988B7B26376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4102278" y="3165764"/>
            <a:ext cx="167751" cy="797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3D2D999-E60E-F84B-9763-896AC9D968A3}"/>
              </a:ext>
            </a:extLst>
          </p:cNvPr>
          <p:cNvSpPr txBox="1"/>
          <p:nvPr/>
        </p:nvSpPr>
        <p:spPr>
          <a:xfrm>
            <a:off x="2067624" y="1052228"/>
            <a:ext cx="40693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Sobel feature clearly contributes the most to reduce the background to 0 and increase the salt probability to 1.  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7D06892-B738-4108-20CC-23F8CC32FC9B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4102277" y="1483115"/>
            <a:ext cx="1730487" cy="94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617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180700" y="76320"/>
            <a:ext cx="5090955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Poppins"/>
                <a:cs typeface="Poppins"/>
                <a:sym typeface="Poppins"/>
              </a:rPr>
              <a:t>SHAP Values – Global Assessment </a:t>
            </a:r>
            <a:endParaRPr sz="2400" dirty="0">
              <a:latin typeface="Poppins"/>
              <a:cs typeface="Poppins"/>
              <a:sym typeface="Poppins"/>
            </a:endParaRPr>
          </a:p>
        </p:txBody>
      </p:sp>
      <p:pic>
        <p:nvPicPr>
          <p:cNvPr id="3" name="Picture 2" descr="Scatter chart&#10;&#10;Description automatically generated with medium confidence">
            <a:extLst>
              <a:ext uri="{FF2B5EF4-FFF2-40B4-BE49-F238E27FC236}">
                <a16:creationId xmlns:a16="http://schemas.microsoft.com/office/drawing/2014/main" id="{EFA2C4BF-0BB5-B256-F486-E304FA7EA5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14" t="8164" r="9155" b="5357"/>
          <a:stretch/>
        </p:blipFill>
        <p:spPr>
          <a:xfrm>
            <a:off x="2112818" y="1476145"/>
            <a:ext cx="6628807" cy="35026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4006D7-E459-6CC5-6178-876B6FE0930F}"/>
              </a:ext>
            </a:extLst>
          </p:cNvPr>
          <p:cNvSpPr txBox="1"/>
          <p:nvPr/>
        </p:nvSpPr>
        <p:spPr>
          <a:xfrm>
            <a:off x="402375" y="1881875"/>
            <a:ext cx="17727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All features appear to have similar contributions in areas of no salt.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6C09F2-E6F9-F6B5-116C-D7711D798D54}"/>
              </a:ext>
            </a:extLst>
          </p:cNvPr>
          <p:cNvSpPr txBox="1"/>
          <p:nvPr/>
        </p:nvSpPr>
        <p:spPr>
          <a:xfrm>
            <a:off x="2673927" y="907620"/>
            <a:ext cx="6067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Feature value vs Feature Contribution. Different features are coloured. Plots are split into areas of images based on value of true mask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693C5E-0306-991D-F6B5-6F078B8F60B3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175164" y="2158874"/>
            <a:ext cx="1357745" cy="1180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6D60B54-FFCF-1D61-2DEE-A250B62BB4A4}"/>
              </a:ext>
            </a:extLst>
          </p:cNvPr>
          <p:cNvSpPr txBox="1"/>
          <p:nvPr/>
        </p:nvSpPr>
        <p:spPr>
          <a:xfrm>
            <a:off x="4655127" y="3717602"/>
            <a:ext cx="2078182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000" dirty="0"/>
              <a:t>Sobel feature clearly contributes the most to a positive salt prediction. Whereas, semblance is consistently the least contributing feature.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F33C62-B2A6-CCCA-612E-055BEC8C9F75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5694218" y="1999365"/>
            <a:ext cx="1336964" cy="171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CD680E5-74AF-D156-66F3-F1998C5B8E7A}"/>
              </a:ext>
            </a:extLst>
          </p:cNvPr>
          <p:cNvCxnSpPr>
            <a:cxnSpLocks/>
          </p:cNvCxnSpPr>
          <p:nvPr/>
        </p:nvCxnSpPr>
        <p:spPr>
          <a:xfrm flipV="1">
            <a:off x="6449291" y="3172691"/>
            <a:ext cx="581891" cy="544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290A0AE-1435-DF4C-2D08-3EDEA1F75D5C}"/>
              </a:ext>
            </a:extLst>
          </p:cNvPr>
          <p:cNvSpPr txBox="1"/>
          <p:nvPr/>
        </p:nvSpPr>
        <p:spPr>
          <a:xfrm>
            <a:off x="104502" y="3501474"/>
            <a:ext cx="20083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Note there appears to be no correlation between feature value and contribution. </a:t>
            </a:r>
            <a:r>
              <a:rPr lang="en-GB" sz="1000" b="1" dirty="0"/>
              <a:t>This is expected because spatial relationships are vital for image data. This is why CNNs are often superior to other  ML models with image data.</a:t>
            </a:r>
          </a:p>
        </p:txBody>
      </p:sp>
    </p:spTree>
    <p:extLst>
      <p:ext uri="{BB962C8B-B14F-4D97-AF65-F5344CB8AC3E}">
        <p14:creationId xmlns:p14="http://schemas.microsoft.com/office/powerpoint/2010/main" val="3645207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180700" y="763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Poppins"/>
                <a:cs typeface="Poppins"/>
                <a:sym typeface="Poppins"/>
              </a:rPr>
              <a:t>Repository</a:t>
            </a:r>
            <a:endParaRPr sz="2400" dirty="0">
              <a:latin typeface="Poppins"/>
              <a:cs typeface="Poppins"/>
              <a:sym typeface="Poppi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07D87B-27DC-CA01-6031-EA8DE1018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00" y="907620"/>
            <a:ext cx="8265175" cy="378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88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180700" y="763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Poppins"/>
                <a:cs typeface="Poppins"/>
                <a:sym typeface="Poppins"/>
              </a:rPr>
              <a:t>Positives</a:t>
            </a:r>
            <a:endParaRPr sz="2400" dirty="0">
              <a:latin typeface="Poppins"/>
              <a:cs typeface="Poppins"/>
              <a:sym typeface="Poppin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DC9995-F860-B5E2-C573-F8B94A5C23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latin typeface="Montserrat"/>
                <a:sym typeface="Montserrat"/>
              </a:rPr>
              <a:t>Clear conclusions. It can be seen that the Sobel feature is the most important, and semblance is the least important on the prediction of salt.  </a:t>
            </a:r>
          </a:p>
          <a:p>
            <a:endParaRPr lang="en-GB" dirty="0">
              <a:latin typeface="Montserrat"/>
              <a:sym typeface="Montserrat"/>
            </a:endParaRPr>
          </a:p>
          <a:p>
            <a:r>
              <a:rPr lang="en-GB" dirty="0">
                <a:latin typeface="Montserrat"/>
                <a:sym typeface="Montserrat"/>
              </a:rPr>
              <a:t>Explainable AI is satisfying. It is important to understand why models make the predictions they do. </a:t>
            </a:r>
          </a:p>
          <a:p>
            <a:endParaRPr lang="en-GB" dirty="0">
              <a:latin typeface="Montserrat"/>
              <a:sym typeface="Montserrat"/>
            </a:endParaRPr>
          </a:p>
          <a:p>
            <a:r>
              <a:rPr lang="en-GB" dirty="0">
                <a:latin typeface="Montserrat"/>
                <a:sym typeface="Montserrat"/>
              </a:rPr>
              <a:t>Data is open source and easy to load/process. </a:t>
            </a:r>
          </a:p>
          <a:p>
            <a:endParaRPr lang="en-GB" dirty="0">
              <a:latin typeface="Montserrat"/>
              <a:sym typeface="Montserrat"/>
            </a:endParaRPr>
          </a:p>
          <a:p>
            <a:r>
              <a:rPr lang="en-GB" dirty="0">
                <a:latin typeface="Montserrat"/>
                <a:sym typeface="Montserrat"/>
              </a:rPr>
              <a:t>Entire project is reproducible and although a little slow, doesn’t require specialised hardware. </a:t>
            </a:r>
          </a:p>
          <a:p>
            <a:endParaRPr lang="en-GB" dirty="0">
              <a:latin typeface="Montserrat"/>
              <a:sym typeface="Montserrat"/>
            </a:endParaRP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9776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180700" y="763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Poppins"/>
                <a:cs typeface="Poppins"/>
                <a:sym typeface="Poppins"/>
              </a:rPr>
              <a:t>Challenges and Further Work</a:t>
            </a:r>
            <a:endParaRPr sz="2400" dirty="0">
              <a:latin typeface="Poppins"/>
              <a:cs typeface="Poppins"/>
              <a:sym typeface="Poppin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DC9995-F860-B5E2-C573-F8B94A5C23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" sz="1800" dirty="0">
                <a:latin typeface="Montserrat"/>
                <a:ea typeface="Montserrat"/>
                <a:cs typeface="Montserrat"/>
                <a:sym typeface="Montserrat"/>
              </a:rPr>
              <a:t>Computing the SHAP values </a:t>
            </a:r>
            <a:r>
              <a:rPr lang="en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isn’t optimized yet to GPUs. Very slow to generate SHAP values</a:t>
            </a:r>
          </a:p>
          <a:p>
            <a:endParaRPr lang="en" b="1" dirty="0">
              <a:latin typeface="Montserrat"/>
              <a:ea typeface="Montserrat"/>
              <a:cs typeface="Montserrat"/>
              <a:sym typeface="Montserrat"/>
            </a:endParaRPr>
          </a:p>
          <a:p>
            <a:r>
              <a:rPr lang="en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Baseline model performance could be improved with some regularisation such as augmentation.  </a:t>
            </a:r>
          </a:p>
          <a:p>
            <a:endParaRPr lang="en-GB" dirty="0"/>
          </a:p>
          <a:p>
            <a:r>
              <a:rPr lang="en-GB" dirty="0"/>
              <a:t>Parameter tuning or transfer learning would likely improve performance too. </a:t>
            </a:r>
          </a:p>
          <a:p>
            <a:pPr marL="114300" indent="0">
              <a:buNone/>
            </a:pPr>
            <a:endParaRPr lang="en-GB" dirty="0"/>
          </a:p>
          <a:p>
            <a:r>
              <a:rPr lang="en-GB" dirty="0"/>
              <a:t>No in-depth evaluation into segmentation performance. Where does our current model struggle the most? 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5260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en" sz="2400" dirty="0">
                <a:latin typeface="Poppins"/>
                <a:cs typeface="Poppins"/>
                <a:sym typeface="Poppins"/>
              </a:rPr>
              <a:t>Food for thought. . </a:t>
            </a:r>
            <a:endParaRPr sz="2400" dirty="0">
              <a:latin typeface="Poppins"/>
              <a:cs typeface="Poppins"/>
              <a:sym typeface="Poppins"/>
            </a:endParaRPr>
          </a:p>
        </p:txBody>
      </p:sp>
      <p:sp>
        <p:nvSpPr>
          <p:cNvPr id="156" name="Google Shape;156;p2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“Deep learning also makes problem-solving much easier, because it completely automates what used to be the most crucial step in a machine learning workflow: feature engineering. “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i="1" dirty="0">
                <a:latin typeface="Montserrat"/>
                <a:ea typeface="Montserrat"/>
                <a:cs typeface="Montserrat"/>
                <a:sym typeface="Montserrat"/>
              </a:rPr>
              <a:t>Francois Chollet, Deep Learning with Python, 2021</a:t>
            </a:r>
            <a:endParaRPr sz="1600" i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850825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40124" y="80397"/>
            <a:ext cx="3548203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Poppins"/>
                <a:ea typeface="Poppins"/>
                <a:cs typeface="Poppins"/>
                <a:sym typeface="Poppins"/>
              </a:rPr>
              <a:t>Introduction</a:t>
            </a:r>
            <a:endParaRPr sz="32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4507988" y="80397"/>
            <a:ext cx="4595887" cy="48171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Montserrat"/>
                <a:ea typeface="Montserrat"/>
                <a:cs typeface="Montserrat"/>
                <a:sym typeface="Montserrat"/>
              </a:rPr>
              <a:t>Seismic images are used to visualise sub-surface geology.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Montserrat"/>
                <a:ea typeface="Montserrat"/>
                <a:cs typeface="Montserrat"/>
                <a:sym typeface="Montserrat"/>
              </a:rPr>
              <a:t>Salt is a class of geology that is important to map. However, it is a time-consuming and requires highly skilled domain experts.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Montserrat"/>
                <a:ea typeface="Montserrat"/>
                <a:cs typeface="Montserrat"/>
                <a:sym typeface="Montserrat"/>
              </a:rPr>
              <a:t>This is a classic semantic segmentation task and perfectly suited for deep learning.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Montserrat"/>
                <a:ea typeface="Montserrat"/>
                <a:cs typeface="Montserrat"/>
                <a:sym typeface="Montserrat"/>
              </a:rPr>
              <a:t>However, it can be difficult to convince domain-experts to trust deep learning solutions because of their ‘black-box’ nature.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1" dirty="0">
                <a:latin typeface="Montserrat"/>
                <a:ea typeface="Montserrat"/>
                <a:cs typeface="Montserrat"/>
                <a:sym typeface="Montserrat"/>
              </a:rPr>
              <a:t>https://www.kaggle.com/c/tgs-salt-identification-challenge</a:t>
            </a:r>
          </a:p>
        </p:txBody>
      </p:sp>
      <p:pic>
        <p:nvPicPr>
          <p:cNvPr id="74" name="Google Shape;74;p14"/>
          <p:cNvPicPr preferRelativeResize="0"/>
          <p:nvPr/>
        </p:nvPicPr>
        <p:blipFill rotWithShape="1">
          <a:blip r:embed="rId3">
            <a:alphaModFix/>
          </a:blip>
          <a:srcRect r="49101"/>
          <a:stretch/>
        </p:blipFill>
        <p:spPr>
          <a:xfrm>
            <a:off x="119409" y="833436"/>
            <a:ext cx="3792901" cy="203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 rotWithShape="1">
          <a:blip r:embed="rId4">
            <a:alphaModFix/>
          </a:blip>
          <a:srcRect r="60049"/>
          <a:stretch/>
        </p:blipFill>
        <p:spPr>
          <a:xfrm>
            <a:off x="119409" y="2786850"/>
            <a:ext cx="4388580" cy="2214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180700" y="763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Poppins"/>
                <a:cs typeface="Poppins"/>
                <a:sym typeface="Poppins"/>
              </a:rPr>
              <a:t>Attribute Generation</a:t>
            </a:r>
            <a:endParaRPr sz="2400" dirty="0">
              <a:latin typeface="Poppins"/>
              <a:cs typeface="Poppins"/>
              <a:sym typeface="Poppins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100" y="799378"/>
            <a:ext cx="8839200" cy="17820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/>
        </p:nvSpPr>
        <p:spPr>
          <a:xfrm>
            <a:off x="124100" y="3010893"/>
            <a:ext cx="8839200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"/>
                <a:sym typeface="Montserrat"/>
              </a:rPr>
              <a:t>Salt often has a different seismic character compared with other type of geological structures. ‘Attributes’ are calculated to represent different seismic characters.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"/>
                <a:sym typeface="Montserrat"/>
              </a:rPr>
              <a:t>By stacking the attributes as additional channels alongside the original input, SHAP values can be calculated to give an indication of which images contribute most the models prediction.  </a:t>
            </a:r>
            <a:endParaRPr sz="1600" dirty="0">
              <a:solidFill>
                <a:schemeClr val="dk1"/>
              </a:solidFill>
              <a:latin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180700" y="76320"/>
            <a:ext cx="3802482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Poppins"/>
                <a:cs typeface="Poppins"/>
                <a:sym typeface="Poppins"/>
              </a:rPr>
              <a:t>Model Architecture</a:t>
            </a:r>
            <a:endParaRPr sz="2400" dirty="0">
              <a:latin typeface="Poppins"/>
              <a:cs typeface="Poppins"/>
              <a:sym typeface="Poppins"/>
            </a:endParaRPr>
          </a:p>
        </p:txBody>
      </p:sp>
      <p:pic>
        <p:nvPicPr>
          <p:cNvPr id="1026" name="Picture 2" descr="U-Net: Convolutional Networks for Biomedical Image Segmentation">
            <a:extLst>
              <a:ext uri="{FF2B5EF4-FFF2-40B4-BE49-F238E27FC236}">
                <a16:creationId xmlns:a16="http://schemas.microsoft.com/office/drawing/2014/main" id="{35212D47-D09C-3FD3-F067-CD643295C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5" y="1220066"/>
            <a:ext cx="4057555" cy="27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EB73FA-6672-87F1-2AEF-B9158DDCA15D}"/>
              </a:ext>
            </a:extLst>
          </p:cNvPr>
          <p:cNvSpPr txBox="1"/>
          <p:nvPr/>
        </p:nvSpPr>
        <p:spPr>
          <a:xfrm>
            <a:off x="1004455" y="4081991"/>
            <a:ext cx="1704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U-Net Architecture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0E692D-1A80-8674-2270-79EDC4230E9F}"/>
              </a:ext>
            </a:extLst>
          </p:cNvPr>
          <p:cNvSpPr txBox="1"/>
          <p:nvPr/>
        </p:nvSpPr>
        <p:spPr>
          <a:xfrm>
            <a:off x="0" y="4548325"/>
            <a:ext cx="358553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7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Ronneberger</a:t>
            </a:r>
            <a:r>
              <a:rPr lang="en-GB" sz="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Olaf, Philipp Fischer, and Thomas </a:t>
            </a:r>
            <a:r>
              <a:rPr lang="en-GB" sz="7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Brox</a:t>
            </a:r>
            <a:r>
              <a:rPr lang="en-GB" sz="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"U-net: Convolutional networks for biomedical image segmentation." </a:t>
            </a:r>
            <a:r>
              <a:rPr lang="en-GB" sz="7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International Conference on Medical image computing and computer-assisted intervention</a:t>
            </a:r>
            <a:r>
              <a:rPr lang="en-GB" sz="7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Springer, Cham, 2015.</a:t>
            </a:r>
            <a:endParaRPr lang="en-GB" sz="7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0FD3A4-714C-EDB7-2EE4-1F3648B51D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2610" y="145698"/>
            <a:ext cx="3170068" cy="39362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28F016-461A-8606-2503-DC4FC694B23A}"/>
              </a:ext>
            </a:extLst>
          </p:cNvPr>
          <p:cNvSpPr txBox="1"/>
          <p:nvPr/>
        </p:nvSpPr>
        <p:spPr>
          <a:xfrm>
            <a:off x="5655480" y="4151369"/>
            <a:ext cx="2193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Built in </a:t>
            </a:r>
            <a:r>
              <a:rPr lang="en-GB" dirty="0" err="1"/>
              <a:t>Tensorflow</a:t>
            </a:r>
            <a:r>
              <a:rPr lang="en-GB" dirty="0"/>
              <a:t>/</a:t>
            </a:r>
            <a:r>
              <a:rPr lang="en-GB" dirty="0" err="1"/>
              <a:t>Keras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7409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180700" y="763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Poppins"/>
                <a:cs typeface="Poppins"/>
                <a:sym typeface="Poppins"/>
              </a:rPr>
              <a:t>Learning Curves and Training Details</a:t>
            </a:r>
            <a:endParaRPr sz="2400" dirty="0">
              <a:latin typeface="Poppins"/>
              <a:cs typeface="Poppins"/>
              <a:sym typeface="Poppin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CD21250-9C99-0C77-6349-C9F3951BD1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816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180700" y="763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Poppins"/>
                <a:cs typeface="Poppins"/>
                <a:sym typeface="Poppins"/>
              </a:rPr>
              <a:t>Segmentation Results</a:t>
            </a:r>
            <a:endParaRPr sz="2400" dirty="0">
              <a:latin typeface="Poppins"/>
              <a:cs typeface="Poppins"/>
              <a:sym typeface="Poppins"/>
            </a:endParaRPr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573F3224-D976-9347-A78B-3358D7A235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166" r="8759" b="8063"/>
          <a:stretch/>
        </p:blipFill>
        <p:spPr>
          <a:xfrm>
            <a:off x="942109" y="1053093"/>
            <a:ext cx="5562601" cy="373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092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180700" y="763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Poppins"/>
                <a:cs typeface="Poppins"/>
                <a:sym typeface="Poppins"/>
              </a:rPr>
              <a:t>Segmentation Results</a:t>
            </a:r>
            <a:endParaRPr sz="2400" dirty="0">
              <a:latin typeface="Poppins"/>
              <a:cs typeface="Poppins"/>
              <a:sym typeface="Poppins"/>
            </a:endParaRPr>
          </a:p>
        </p:txBody>
      </p:sp>
      <p:pic>
        <p:nvPicPr>
          <p:cNvPr id="4" name="Picture 3" descr="Graphical user interface, application, calendar&#10;&#10;Description automatically generated">
            <a:extLst>
              <a:ext uri="{FF2B5EF4-FFF2-40B4-BE49-F238E27FC236}">
                <a16:creationId xmlns:a16="http://schemas.microsoft.com/office/drawing/2014/main" id="{54497525-115D-DA66-FA27-2A675C706A77}"/>
              </a:ext>
            </a:extLst>
          </p:cNvPr>
          <p:cNvPicPr>
            <a:picLocks/>
          </p:cNvPicPr>
          <p:nvPr/>
        </p:nvPicPr>
        <p:blipFill>
          <a:blip r:embed="rId3"/>
          <a:srcRect l="9166" r="8759" b="8063"/>
          <a:stretch>
            <a:fillRect/>
          </a:stretch>
        </p:blipFill>
        <p:spPr>
          <a:xfrm>
            <a:off x="942109" y="1053093"/>
            <a:ext cx="5562601" cy="373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863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180700" y="763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Poppins"/>
                <a:cs typeface="Poppins"/>
                <a:sym typeface="Poppins"/>
              </a:rPr>
              <a:t>SHAP Values – Boston Housing Dataset - Example</a:t>
            </a:r>
            <a:endParaRPr sz="2400" dirty="0">
              <a:latin typeface="Poppins"/>
              <a:cs typeface="Poppins"/>
              <a:sym typeface="Poppin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735C742-6F58-641F-CD41-458BA6838EFF}"/>
              </a:ext>
            </a:extLst>
          </p:cNvPr>
          <p:cNvGrpSpPr/>
          <p:nvPr/>
        </p:nvGrpSpPr>
        <p:grpSpPr>
          <a:xfrm>
            <a:off x="0" y="1255643"/>
            <a:ext cx="4507988" cy="2905044"/>
            <a:chOff x="83127" y="1165588"/>
            <a:chExt cx="4301837" cy="277219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1E758AE-F276-A8D8-3B30-8F3AF83C3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127" y="1165588"/>
              <a:ext cx="4301837" cy="2556752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54E9750-A224-8916-AF4D-C01426700BF9}"/>
                </a:ext>
              </a:extLst>
            </p:cNvPr>
            <p:cNvSpPr txBox="1"/>
            <p:nvPr/>
          </p:nvSpPr>
          <p:spPr>
            <a:xfrm>
              <a:off x="2341418" y="3722340"/>
              <a:ext cx="123998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GB" sz="800" i="1" dirty="0"/>
                <a:t>House Price ($100K )</a:t>
              </a:r>
            </a:p>
          </p:txBody>
        </p:sp>
      </p:grpSp>
      <p:sp>
        <p:nvSpPr>
          <p:cNvPr id="5" name="Google Shape;73;p14">
            <a:extLst>
              <a:ext uri="{FF2B5EF4-FFF2-40B4-BE49-F238E27FC236}">
                <a16:creationId xmlns:a16="http://schemas.microsoft.com/office/drawing/2014/main" id="{3C364910-F4C0-6F28-CE2B-1D2356818D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07988" y="983673"/>
            <a:ext cx="4595887" cy="39139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latin typeface="Montserrat"/>
                <a:ea typeface="Montserrat"/>
                <a:cs typeface="Montserrat"/>
                <a:sym typeface="Montserrat"/>
              </a:rPr>
              <a:t>Graph on the left is a waterfall plot of the SHAP values for each feature in the Boston Housing dataset.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4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latin typeface="Montserrat"/>
                <a:ea typeface="Montserrat"/>
                <a:cs typeface="Montserrat"/>
                <a:sym typeface="Montserrat"/>
              </a:rPr>
              <a:t>All SHAP values added together equal the difference between the expected model output (E[f(x)]) and the current model output (f(x)).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latin typeface="Montserrat"/>
                <a:ea typeface="Montserrat"/>
                <a:cs typeface="Montserrat"/>
                <a:sym typeface="Montserrat"/>
              </a:rPr>
              <a:t>From this plot, we can see that for the current prediction of 2.846, the most important feature is </a:t>
            </a:r>
            <a:r>
              <a:rPr lang="en-GB" sz="1400" dirty="0" err="1">
                <a:latin typeface="Montserrat"/>
                <a:ea typeface="Montserrat"/>
                <a:cs typeface="Montserrat"/>
                <a:sym typeface="Montserrat"/>
              </a:rPr>
              <a:t>MedInc</a:t>
            </a:r>
            <a:r>
              <a:rPr lang="en-GB" sz="1400" dirty="0">
                <a:latin typeface="Montserrat"/>
                <a:ea typeface="Montserrat"/>
                <a:cs typeface="Montserrat"/>
                <a:sym typeface="Montserrat"/>
              </a:rPr>
              <a:t> (Median Income), where as </a:t>
            </a:r>
            <a:r>
              <a:rPr lang="en-GB" sz="1400" dirty="0" err="1">
                <a:latin typeface="Montserrat"/>
                <a:ea typeface="Montserrat"/>
                <a:cs typeface="Montserrat"/>
                <a:sym typeface="Montserrat"/>
              </a:rPr>
              <a:t>AveBedrms</a:t>
            </a:r>
            <a:r>
              <a:rPr lang="en-GB" sz="1400" dirty="0">
                <a:latin typeface="Montserrat"/>
                <a:ea typeface="Montserrat"/>
                <a:cs typeface="Montserrat"/>
                <a:sym typeface="Montserrat"/>
              </a:rPr>
              <a:t> (average number of bedrooms) has very little impact on the prediction.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i="1" dirty="0">
                <a:latin typeface="Montserrat"/>
                <a:ea typeface="Montserrat"/>
                <a:cs typeface="Montserrat"/>
                <a:sym typeface="Montserrat"/>
              </a:rPr>
              <a:t>https://shap.readthedocs.io</a:t>
            </a:r>
          </a:p>
        </p:txBody>
      </p:sp>
    </p:spTree>
    <p:extLst>
      <p:ext uri="{BB962C8B-B14F-4D97-AF65-F5344CB8AC3E}">
        <p14:creationId xmlns:p14="http://schemas.microsoft.com/office/powerpoint/2010/main" val="3681803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180700" y="763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Poppins"/>
                <a:cs typeface="Poppins"/>
                <a:sym typeface="Poppins"/>
              </a:rPr>
              <a:t>SHAP Values - Example </a:t>
            </a:r>
            <a:endParaRPr sz="2400" dirty="0">
              <a:latin typeface="Poppins"/>
              <a:cs typeface="Poppins"/>
              <a:sym typeface="Poppins"/>
            </a:endParaRPr>
          </a:p>
        </p:txBody>
      </p:sp>
      <p:pic>
        <p:nvPicPr>
          <p:cNvPr id="26" name="Picture 25" descr="A picture containing display, several&#10;&#10;Description automatically generated">
            <a:extLst>
              <a:ext uri="{FF2B5EF4-FFF2-40B4-BE49-F238E27FC236}">
                <a16:creationId xmlns:a16="http://schemas.microsoft.com/office/drawing/2014/main" id="{D109762B-A7A4-A707-0090-F688F643C1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51" t="10345" r="8964" b="10326"/>
          <a:stretch/>
        </p:blipFill>
        <p:spPr>
          <a:xfrm>
            <a:off x="967026" y="1392382"/>
            <a:ext cx="6608835" cy="261536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0668D47-804A-C2C9-F684-A32F4FE5E300}"/>
              </a:ext>
            </a:extLst>
          </p:cNvPr>
          <p:cNvSpPr txBox="1"/>
          <p:nvPr/>
        </p:nvSpPr>
        <p:spPr>
          <a:xfrm>
            <a:off x="3206789" y="1056573"/>
            <a:ext cx="2730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Feature Contributions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D7116E-6D2A-AF8E-96F5-91F2E4DD5358}"/>
              </a:ext>
            </a:extLst>
          </p:cNvPr>
          <p:cNvSpPr txBox="1"/>
          <p:nvPr/>
        </p:nvSpPr>
        <p:spPr>
          <a:xfrm>
            <a:off x="2717397" y="4300266"/>
            <a:ext cx="2424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Semblance contribution is reducing the probability of salt in the predicted mask! 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4A128A4-2912-7EA2-62E6-AF65858A69E9}"/>
              </a:ext>
            </a:extLst>
          </p:cNvPr>
          <p:cNvCxnSpPr>
            <a:cxnSpLocks/>
          </p:cNvCxnSpPr>
          <p:nvPr/>
        </p:nvCxnSpPr>
        <p:spPr>
          <a:xfrm flipH="1" flipV="1">
            <a:off x="1565564" y="3789218"/>
            <a:ext cx="1101436" cy="568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73E2288-C7A0-17C8-41CC-330784790B74}"/>
              </a:ext>
            </a:extLst>
          </p:cNvPr>
          <p:cNvCxnSpPr>
            <a:cxnSpLocks/>
          </p:cNvCxnSpPr>
          <p:nvPr/>
        </p:nvCxnSpPr>
        <p:spPr>
          <a:xfrm flipV="1">
            <a:off x="4793673" y="3719945"/>
            <a:ext cx="581891" cy="580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18019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658</Words>
  <Application>Microsoft Office PowerPoint</Application>
  <PresentationFormat>On-screen Show (16:9)</PresentationFormat>
  <Paragraphs>64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Poppins</vt:lpstr>
      <vt:lpstr>Montserrat</vt:lpstr>
      <vt:lpstr>Economica</vt:lpstr>
      <vt:lpstr>Arial</vt:lpstr>
      <vt:lpstr>Open Sans</vt:lpstr>
      <vt:lpstr>Luxe</vt:lpstr>
      <vt:lpstr>Explainable-Christmas</vt:lpstr>
      <vt:lpstr>Introduction</vt:lpstr>
      <vt:lpstr>Attribute Generation</vt:lpstr>
      <vt:lpstr>Model Architecture</vt:lpstr>
      <vt:lpstr>Learning Curves and Training Details</vt:lpstr>
      <vt:lpstr>Segmentation Results</vt:lpstr>
      <vt:lpstr>Segmentation Results</vt:lpstr>
      <vt:lpstr>SHAP Values – Boston Housing Dataset - Example</vt:lpstr>
      <vt:lpstr>SHAP Values - Example </vt:lpstr>
      <vt:lpstr>SHAP Values - Example </vt:lpstr>
      <vt:lpstr>SHAP Values – Global Assessment </vt:lpstr>
      <vt:lpstr>Repository</vt:lpstr>
      <vt:lpstr>Positives</vt:lpstr>
      <vt:lpstr>Challenges and Further Work</vt:lpstr>
      <vt:lpstr>Food for thought. 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Explainable-Christmas</dc:title>
  <cp:lastModifiedBy>Edwin Brown</cp:lastModifiedBy>
  <cp:revision>9</cp:revision>
  <dcterms:modified xsi:type="dcterms:W3CDTF">2022-09-01T22:52:17Z</dcterms:modified>
</cp:coreProperties>
</file>