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0" r:id="rId6"/>
    <p:sldId id="276" r:id="rId7"/>
    <p:sldId id="277" r:id="rId8"/>
    <p:sldId id="268" r:id="rId9"/>
    <p:sldId id="278" r:id="rId10"/>
    <p:sldId id="280" r:id="rId11"/>
    <p:sldId id="279" r:id="rId12"/>
    <p:sldId id="269" r:id="rId13"/>
    <p:sldId id="273" r:id="rId14"/>
    <p:sldId id="274" r:id="rId15"/>
    <p:sldId id="272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9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1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6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55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4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2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4083464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Explainable Salt Segmentation</a:t>
            </a:r>
            <a:endParaRPr sz="5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Edwin Brown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Jacinto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Explainable Christmas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 descr="A picture containing text, monitor, screen, indoor&#10;&#10;Description automatically generated">
            <a:extLst>
              <a:ext uri="{FF2B5EF4-FFF2-40B4-BE49-F238E27FC236}">
                <a16:creationId xmlns:a16="http://schemas.microsoft.com/office/drawing/2014/main" id="{E0733E99-9A58-34B5-3910-2BE5C5C1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422" y="1900670"/>
            <a:ext cx="9270843" cy="1342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F2E51-21B8-4870-6BCF-413DB4085680}"/>
              </a:ext>
            </a:extLst>
          </p:cNvPr>
          <p:cNvSpPr txBox="1"/>
          <p:nvPr/>
        </p:nvSpPr>
        <p:spPr>
          <a:xfrm>
            <a:off x="2067625" y="3962933"/>
            <a:ext cx="4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Very little change from Amplitude to Semblance suggests the semblance feature is having much impact on the prediction.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6BF2ED-EF22-3CBE-E047-518A83E0303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05200" y="3165764"/>
            <a:ext cx="597078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876EC-9409-A3E1-6F22-3988B7B263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02278" y="3165764"/>
            <a:ext cx="167751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2D999-E60E-F84B-9763-896AC9D968A3}"/>
              </a:ext>
            </a:extLst>
          </p:cNvPr>
          <p:cNvSpPr txBox="1"/>
          <p:nvPr/>
        </p:nvSpPr>
        <p:spPr>
          <a:xfrm>
            <a:off x="2067624" y="1052228"/>
            <a:ext cx="4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Sobel feature clearly contributes the most to reduce the background to 0 and increase the salt probability to 1.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06892-B738-4108-20CC-23F8CC32FC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02277" y="1421560"/>
            <a:ext cx="1730487" cy="101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509095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Global Assessment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EFA2C4BF-0BB5-B256-F486-E304FA7E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8164" r="9155" b="5357"/>
          <a:stretch/>
        </p:blipFill>
        <p:spPr>
          <a:xfrm>
            <a:off x="2112818" y="1476145"/>
            <a:ext cx="6628807" cy="3502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006D7-E459-6CC5-6178-876B6FE0930F}"/>
              </a:ext>
            </a:extLst>
          </p:cNvPr>
          <p:cNvSpPr txBox="1"/>
          <p:nvPr/>
        </p:nvSpPr>
        <p:spPr>
          <a:xfrm>
            <a:off x="402375" y="1881875"/>
            <a:ext cx="1772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All features appear to have similar contributions in areas of no salt.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C09F2-E6F9-F6B5-116C-D7711D798D54}"/>
              </a:ext>
            </a:extLst>
          </p:cNvPr>
          <p:cNvSpPr txBox="1"/>
          <p:nvPr/>
        </p:nvSpPr>
        <p:spPr>
          <a:xfrm>
            <a:off x="2673927" y="972857"/>
            <a:ext cx="606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Feature value vs Feature Contribution. Different features are coloured. </a:t>
            </a:r>
          </a:p>
          <a:p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Left Plot = No Salt, Right Plot = Salt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93C5E-0306-991D-F6B5-6F078B8F60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75164" y="2135791"/>
            <a:ext cx="1357745" cy="120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60B54-FFCF-1D61-2DEE-A250B62BB4A4}"/>
              </a:ext>
            </a:extLst>
          </p:cNvPr>
          <p:cNvSpPr txBox="1"/>
          <p:nvPr/>
        </p:nvSpPr>
        <p:spPr>
          <a:xfrm>
            <a:off x="4655127" y="3717602"/>
            <a:ext cx="2078182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Sobel feature clearly contributes the most to a positive salt prediction. Whereas, semblance is consistently the least contributing feature.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33C62-B2A6-CCCA-612E-055BEC8C9F7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94218" y="1999365"/>
            <a:ext cx="1336964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680E5-74AF-D156-66F3-F1998C5B8E7A}"/>
              </a:ext>
            </a:extLst>
          </p:cNvPr>
          <p:cNvCxnSpPr>
            <a:cxnSpLocks/>
          </p:cNvCxnSpPr>
          <p:nvPr/>
        </p:nvCxnSpPr>
        <p:spPr>
          <a:xfrm flipV="1">
            <a:off x="6449291" y="3172691"/>
            <a:ext cx="581891" cy="5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90A0AE-1435-DF4C-2D08-3EDEA1F75D5C}"/>
              </a:ext>
            </a:extLst>
          </p:cNvPr>
          <p:cNvSpPr txBox="1"/>
          <p:nvPr/>
        </p:nvSpPr>
        <p:spPr>
          <a:xfrm>
            <a:off x="104502" y="3501474"/>
            <a:ext cx="200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Open Sans"/>
              </a:rPr>
              <a:t>Note there appears to be no correlation between feature value and contribution. </a:t>
            </a:r>
            <a:r>
              <a:rPr lang="en-GB" sz="900" b="1" dirty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Open Sans"/>
              </a:rPr>
              <a:t>This is expected because spatial relationships are vital for image data. This is why CNNs are often superior to other  ML models with image data.</a:t>
            </a:r>
          </a:p>
        </p:txBody>
      </p:sp>
    </p:spTree>
    <p:extLst>
      <p:ext uri="{BB962C8B-B14F-4D97-AF65-F5344CB8AC3E}">
        <p14:creationId xmlns:p14="http://schemas.microsoft.com/office/powerpoint/2010/main" val="36452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Repository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D87B-27DC-CA01-6031-EA8DE101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0" y="907620"/>
            <a:ext cx="8265175" cy="37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Positives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0479"/>
            <a:ext cx="8520600" cy="3354000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Montserrat"/>
                <a:sym typeface="Montserrat"/>
              </a:rPr>
              <a:t>Clear conclusions. It can be seen that the Sobel feature is the most important, and semblance is the least important on the prediction of salt. 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Explainable AI is satisfying. It is important to understand why models make the predictions they do.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Data is open source and the code is easy to run/edit.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Entire project is reproducible and although a little slow, doesn’t require specialised hardware.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Repository provides experiment tracking via </a:t>
            </a:r>
            <a:r>
              <a:rPr lang="en-GB" dirty="0" err="1">
                <a:latin typeface="Montserrat"/>
                <a:sym typeface="Montserrat"/>
              </a:rPr>
              <a:t>MLFlow</a:t>
            </a:r>
            <a:endParaRPr lang="en-GB" dirty="0">
              <a:latin typeface="Montserrat"/>
              <a:sym typeface="Montserrat"/>
            </a:endParaRPr>
          </a:p>
          <a:p>
            <a:endParaRPr lang="en-GB" dirty="0">
              <a:latin typeface="Montserrat"/>
              <a:sym typeface="Montserra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7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Challenges and Further Work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5116"/>
            <a:ext cx="8520600" cy="3354000"/>
          </a:xfrm>
        </p:spPr>
        <p:txBody>
          <a:bodyPr>
            <a:normAutofit fontScale="85000" lnSpcReduction="10000"/>
          </a:bodyPr>
          <a:lstStyle/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Computing the SHAP values 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GPUs. Very slow to generate SHAP values</a:t>
            </a:r>
          </a:p>
          <a:p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performance could be improved with some regularisation such as augmentation.  </a:t>
            </a:r>
          </a:p>
          <a:p>
            <a:endParaRPr lang="en-GB" dirty="0"/>
          </a:p>
          <a:p>
            <a:r>
              <a:rPr lang="en-GB" dirty="0">
                <a:latin typeface="Montserrat"/>
              </a:rPr>
              <a:t>Parameter tuning or transfer learning would likely improve performance too.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>
                <a:latin typeface="Montserrat"/>
              </a:rPr>
              <a:t>No in-depth evaluation into segmentation performance. Where does our current model struggle the most? </a:t>
            </a:r>
          </a:p>
          <a:p>
            <a:endParaRPr lang="en-GB" dirty="0">
              <a:latin typeface="Montserrat"/>
            </a:endParaRPr>
          </a:p>
          <a:p>
            <a:r>
              <a:rPr lang="en-GB" dirty="0">
                <a:latin typeface="Montserrat"/>
              </a:rPr>
              <a:t>A refactor is probably required. Module names like ‘process data.py’ are not very helpful.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6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400" dirty="0">
                <a:latin typeface="Poppins"/>
                <a:cs typeface="Poppins"/>
                <a:sym typeface="Poppins"/>
              </a:rPr>
              <a:t>Food for thought. .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08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0124" y="80397"/>
            <a:ext cx="35482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49101"/>
          <a:stretch/>
        </p:blipFill>
        <p:spPr>
          <a:xfrm>
            <a:off x="237171" y="2241021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r="60049"/>
          <a:stretch/>
        </p:blipFill>
        <p:spPr>
          <a:xfrm>
            <a:off x="4393536" y="2241021"/>
            <a:ext cx="4388580" cy="22146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B4581-AF5E-B52B-F14C-1FD67662D201}"/>
              </a:ext>
            </a:extLst>
          </p:cNvPr>
          <p:cNvSpPr txBox="1"/>
          <p:nvPr/>
        </p:nvSpPr>
        <p:spPr>
          <a:xfrm>
            <a:off x="237171" y="4364180"/>
            <a:ext cx="4099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https://www.kaggle.com/c/tgs-salt-identification-challenge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91DC-E86C-F4FE-20ED-C59411308B4D}"/>
              </a:ext>
            </a:extLst>
          </p:cNvPr>
          <p:cNvSpPr txBox="1"/>
          <p:nvPr/>
        </p:nvSpPr>
        <p:spPr>
          <a:xfrm>
            <a:off x="5056912" y="4363327"/>
            <a:ext cx="170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Seismic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58E05-1BD2-E50B-4269-09B1F4CC7D19}"/>
              </a:ext>
            </a:extLst>
          </p:cNvPr>
          <p:cNvSpPr txBox="1"/>
          <p:nvPr/>
        </p:nvSpPr>
        <p:spPr>
          <a:xfrm>
            <a:off x="7202720" y="4363328"/>
            <a:ext cx="170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Salt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D83CD-2E60-835C-C53B-AF64CFBE6904}"/>
              </a:ext>
            </a:extLst>
          </p:cNvPr>
          <p:cNvSpPr txBox="1"/>
          <p:nvPr/>
        </p:nvSpPr>
        <p:spPr>
          <a:xfrm>
            <a:off x="61846" y="1253193"/>
            <a:ext cx="854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Montserrat"/>
              </a:rPr>
              <a:t>Understand how each feature in a multi-input segmentation task contributes to the predicted mask.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Attribute Generation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1942378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45CC4E8-4CC7-9047-9CA8-67FE8C09D70B}"/>
              </a:ext>
            </a:extLst>
          </p:cNvPr>
          <p:cNvSpPr/>
          <p:nvPr/>
        </p:nvSpPr>
        <p:spPr>
          <a:xfrm rot="16200000">
            <a:off x="6125442" y="23534"/>
            <a:ext cx="436419" cy="3162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2A89-AFC4-0013-E9AE-66CAA038C076}"/>
              </a:ext>
            </a:extLst>
          </p:cNvPr>
          <p:cNvSpPr txBox="1"/>
          <p:nvPr/>
        </p:nvSpPr>
        <p:spPr>
          <a:xfrm>
            <a:off x="5466757" y="1136231"/>
            <a:ext cx="1898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Generated Features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63C0312-F55A-01B1-87A4-E5108688CD22}"/>
              </a:ext>
            </a:extLst>
          </p:cNvPr>
          <p:cNvSpPr/>
          <p:nvPr/>
        </p:nvSpPr>
        <p:spPr>
          <a:xfrm rot="16200000">
            <a:off x="1563833" y="623763"/>
            <a:ext cx="436419" cy="2047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4E1B8-63F7-E1EF-EB3D-830BA80BDD1B}"/>
              </a:ext>
            </a:extLst>
          </p:cNvPr>
          <p:cNvSpPr txBox="1"/>
          <p:nvPr/>
        </p:nvSpPr>
        <p:spPr>
          <a:xfrm>
            <a:off x="858188" y="1127146"/>
            <a:ext cx="194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Original X and Y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378B-9E51-EABB-3C53-54E958D9B980}"/>
              </a:ext>
            </a:extLst>
          </p:cNvPr>
          <p:cNvSpPr txBox="1"/>
          <p:nvPr/>
        </p:nvSpPr>
        <p:spPr>
          <a:xfrm>
            <a:off x="3955472" y="3724403"/>
            <a:ext cx="134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Low Wavelength Amplitude.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9F3D-661B-2593-1873-AA11CB9B273E}"/>
              </a:ext>
            </a:extLst>
          </p:cNvPr>
          <p:cNvSpPr txBox="1"/>
          <p:nvPr/>
        </p:nvSpPr>
        <p:spPr>
          <a:xfrm>
            <a:off x="5495060" y="3674345"/>
            <a:ext cx="15984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Red indicates areas of high spatial coherency within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22B69-7E26-8C0E-B8E4-A1BB7B2F2BF8}"/>
              </a:ext>
            </a:extLst>
          </p:cNvPr>
          <p:cNvSpPr txBox="1"/>
          <p:nvPr/>
        </p:nvSpPr>
        <p:spPr>
          <a:xfrm>
            <a:off x="7364833" y="3654777"/>
            <a:ext cx="159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Edge Detection Filter. Extreme values indicate a rapid contrast in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3802482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Model Architecture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35212D47-D09C-3FD3-F067-CD6432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" y="1220066"/>
            <a:ext cx="4057555" cy="2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B73FA-6672-87F1-2AEF-B9158DDCA15D}"/>
              </a:ext>
            </a:extLst>
          </p:cNvPr>
          <p:cNvSpPr txBox="1"/>
          <p:nvPr/>
        </p:nvSpPr>
        <p:spPr>
          <a:xfrm>
            <a:off x="1004455" y="4081991"/>
            <a:ext cx="170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U-Net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692D-1A80-8674-2270-79EDC4230E9F}"/>
              </a:ext>
            </a:extLst>
          </p:cNvPr>
          <p:cNvSpPr txBox="1"/>
          <p:nvPr/>
        </p:nvSpPr>
        <p:spPr>
          <a:xfrm>
            <a:off x="0" y="4548325"/>
            <a:ext cx="35855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Ronneberger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Olaf, Philipp Fischer, and Thomas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Brox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"U-net: Convolutional networks for biomedical image segmentation."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Medical image computing and computer-assisted intervention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2015.</a:t>
            </a:r>
            <a:endParaRPr lang="en-GB" sz="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FD3A4-714C-EDB7-2EE4-1F3648B5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10" y="145698"/>
            <a:ext cx="3170068" cy="3936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8F016-461A-8606-2503-DC4FC694B23A}"/>
              </a:ext>
            </a:extLst>
          </p:cNvPr>
          <p:cNvSpPr txBox="1"/>
          <p:nvPr/>
        </p:nvSpPr>
        <p:spPr>
          <a:xfrm>
            <a:off x="5591084" y="4081991"/>
            <a:ext cx="21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Built in </a:t>
            </a:r>
            <a:r>
              <a:rPr lang="en-GB" sz="1200" dirty="0" err="1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Tensorflow</a:t>
            </a: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/</a:t>
            </a:r>
            <a:r>
              <a:rPr lang="en-GB" sz="1200" dirty="0" err="1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Keras</a:t>
            </a:r>
            <a:endParaRPr lang="en-GB" sz="1200" dirty="0">
              <a:solidFill>
                <a:schemeClr val="dk1"/>
              </a:solidFill>
              <a:latin typeface="Montserra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74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Learning Curves and Training Details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A20E903-944F-C0F4-8FE7-B52C4D77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485"/>
            <a:ext cx="6159763" cy="17455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9AF9BC-C5B9-4154-9CCA-880948A6CAF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103" y="2906329"/>
            <a:ext cx="6159763" cy="174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27A2A-4991-BA84-C6EC-3A4BC63752D9}"/>
              </a:ext>
            </a:extLst>
          </p:cNvPr>
          <p:cNvSpPr txBox="1"/>
          <p:nvPr/>
        </p:nvSpPr>
        <p:spPr>
          <a:xfrm>
            <a:off x="1313425" y="2515010"/>
            <a:ext cx="35329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Widening of gap between training and validation loss suggests overfitting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6796E2-C753-59B0-049A-17409A1A7483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3079882" y="1960829"/>
            <a:ext cx="1323014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6EDED5-5640-8D55-83B4-1AAABD5FCE21}"/>
              </a:ext>
            </a:extLst>
          </p:cNvPr>
          <p:cNvSpPr txBox="1"/>
          <p:nvPr/>
        </p:nvSpPr>
        <p:spPr>
          <a:xfrm>
            <a:off x="6353546" y="1558784"/>
            <a:ext cx="25630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Data split into training, validation and test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Montserrat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Standardize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Montserrat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Scale masks to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Montserrat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~2500 training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Montserrat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Batch Size –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Montserrat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Learning Rate – 0.001</a:t>
            </a:r>
          </a:p>
        </p:txBody>
      </p:sp>
    </p:spTree>
    <p:extLst>
      <p:ext uri="{BB962C8B-B14F-4D97-AF65-F5344CB8AC3E}">
        <p14:creationId xmlns:p14="http://schemas.microsoft.com/office/powerpoint/2010/main" val="22578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3F3224-D976-9347-A78B-3358D7A23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r="8759" b="8063"/>
          <a:stretch/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54497525-115D-DA66-FA27-2A675C706A77}"/>
              </a:ext>
            </a:extLst>
          </p:cNvPr>
          <p:cNvPicPr>
            <a:picLocks/>
          </p:cNvPicPr>
          <p:nvPr/>
        </p:nvPicPr>
        <p:blipFill>
          <a:blip r:embed="rId3"/>
          <a:srcRect l="9166" r="8759" b="8063"/>
          <a:stretch>
            <a:fillRect/>
          </a:stretch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Boston Housing Dataset - Example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C742-6F58-641F-CD41-458BA6838EFF}"/>
              </a:ext>
            </a:extLst>
          </p:cNvPr>
          <p:cNvGrpSpPr/>
          <p:nvPr/>
        </p:nvGrpSpPr>
        <p:grpSpPr>
          <a:xfrm>
            <a:off x="180700" y="905912"/>
            <a:ext cx="5853545" cy="3772150"/>
            <a:chOff x="83127" y="1165588"/>
            <a:chExt cx="4301837" cy="2772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758AE-F276-A8D8-3B30-8F3AF83C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" y="1165588"/>
              <a:ext cx="4301837" cy="25567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750-A224-8916-AF4D-C01426700BF9}"/>
                </a:ext>
              </a:extLst>
            </p:cNvPr>
            <p:cNvSpPr txBox="1"/>
            <p:nvPr/>
          </p:nvSpPr>
          <p:spPr>
            <a:xfrm>
              <a:off x="2341418" y="3722340"/>
              <a:ext cx="123998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House Price ($100K )</a:t>
              </a:r>
            </a:p>
          </p:txBody>
        </p:sp>
      </p:grp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3C364910-F4C0-6F28-CE2B-1D2356818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0700" y="4140969"/>
            <a:ext cx="1892812" cy="53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https://shap.readthedocs.io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36818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6" name="Picture 25" descr="A picture containing display, several&#10;&#10;Description automatically generated">
            <a:extLst>
              <a:ext uri="{FF2B5EF4-FFF2-40B4-BE49-F238E27FC236}">
                <a16:creationId xmlns:a16="http://schemas.microsoft.com/office/drawing/2014/main" id="{D109762B-A7A4-A707-0090-F688F643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1" t="10345" r="8964" b="10326"/>
          <a:stretch/>
        </p:blipFill>
        <p:spPr>
          <a:xfrm>
            <a:off x="967026" y="1392382"/>
            <a:ext cx="6608835" cy="2615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668D47-804A-C2C9-F684-A32F4FE5E300}"/>
              </a:ext>
            </a:extLst>
          </p:cNvPr>
          <p:cNvSpPr txBox="1"/>
          <p:nvPr/>
        </p:nvSpPr>
        <p:spPr>
          <a:xfrm>
            <a:off x="2839643" y="1046247"/>
            <a:ext cx="2730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Feature Contributions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7116E-6D2A-AF8E-96F5-91F2E4DD5358}"/>
              </a:ext>
            </a:extLst>
          </p:cNvPr>
          <p:cNvSpPr txBox="1"/>
          <p:nvPr/>
        </p:nvSpPr>
        <p:spPr>
          <a:xfrm>
            <a:off x="2717397" y="4300266"/>
            <a:ext cx="2424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dk1"/>
                </a:solidFill>
                <a:latin typeface="Montserrat"/>
                <a:ea typeface="Open Sans"/>
                <a:cs typeface="Open Sans"/>
              </a:rPr>
              <a:t>Semblance contribution is reducing the probability of salt in the predicted mask!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128A4-2912-7EA2-62E6-AF65858A69E9}"/>
              </a:ext>
            </a:extLst>
          </p:cNvPr>
          <p:cNvCxnSpPr>
            <a:cxnSpLocks/>
          </p:cNvCxnSpPr>
          <p:nvPr/>
        </p:nvCxnSpPr>
        <p:spPr>
          <a:xfrm flipH="1" flipV="1">
            <a:off x="1565564" y="3789218"/>
            <a:ext cx="1101436" cy="5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3E2288-C7A0-17C8-41CC-330784790B74}"/>
              </a:ext>
            </a:extLst>
          </p:cNvPr>
          <p:cNvCxnSpPr>
            <a:cxnSpLocks/>
          </p:cNvCxnSpPr>
          <p:nvPr/>
        </p:nvCxnSpPr>
        <p:spPr>
          <a:xfrm flipV="1">
            <a:off x="4793673" y="3719945"/>
            <a:ext cx="581891" cy="5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801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561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</vt:lpstr>
      <vt:lpstr>Arial</vt:lpstr>
      <vt:lpstr>Economica</vt:lpstr>
      <vt:lpstr>Poppins</vt:lpstr>
      <vt:lpstr>Open Sans</vt:lpstr>
      <vt:lpstr>Luxe</vt:lpstr>
      <vt:lpstr>Explainable Salt Segmentation</vt:lpstr>
      <vt:lpstr>Introduction</vt:lpstr>
      <vt:lpstr>Attribute Generation</vt:lpstr>
      <vt:lpstr>Model Architecture</vt:lpstr>
      <vt:lpstr>Learning Curves and Training Details</vt:lpstr>
      <vt:lpstr>Segmentation Results</vt:lpstr>
      <vt:lpstr>Segmentation Results</vt:lpstr>
      <vt:lpstr>SHAP Values – Boston Housing Dataset - Example</vt:lpstr>
      <vt:lpstr>SHAP Values - Example </vt:lpstr>
      <vt:lpstr>SHAP Values - Example </vt:lpstr>
      <vt:lpstr>SHAP Values – Global Assessment </vt:lpstr>
      <vt:lpstr>Repository</vt:lpstr>
      <vt:lpstr>Positives</vt:lpstr>
      <vt:lpstr>Challenges and Further Work</vt:lpstr>
      <vt:lpstr>Food for thought.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Explainable-Christmas</dc:title>
  <cp:lastModifiedBy>Edwin Brown</cp:lastModifiedBy>
  <cp:revision>20</cp:revision>
  <dcterms:modified xsi:type="dcterms:W3CDTF">2022-09-02T10:15:50Z</dcterms:modified>
</cp:coreProperties>
</file>