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4" r:id="rId9"/>
    <p:sldId id="265" r:id="rId10"/>
    <p:sldId id="267" r:id="rId11"/>
    <p:sldId id="266" r:id="rId12"/>
    <p:sldId id="268" r:id="rId13"/>
    <p:sldId id="263" r:id="rId14"/>
    <p:sldId id="269" r:id="rId15"/>
    <p:sldId id="270" r:id="rId16"/>
    <p:sldId id="271" r:id="rId17"/>
    <p:sldId id="275" r:id="rId18"/>
    <p:sldId id="273" r:id="rId19"/>
    <p:sldId id="278" r:id="rId20"/>
    <p:sldId id="274" r:id="rId21"/>
    <p:sldId id="279" r:id="rId22"/>
    <p:sldId id="277" r:id="rId23"/>
    <p:sldId id="280" r:id="rId24"/>
    <p:sldId id="276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7581-FF68-4F36-95DA-F2F2238FE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1B48-11B8-450B-8153-896C74B9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6514F-BAD4-458C-B834-4CB1F11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84C5A-26AB-4839-866F-0BC57041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D9099-6029-4527-A30D-3436DD8D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4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1DF-FA69-4777-8109-D6AF3BB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45D7B-E33B-4E94-9CDF-43ADD2E0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4D2F-F3F1-4088-959C-734F437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D1217-554A-4CFF-8CCB-697C801F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EDEFB-A7DE-4CCA-8CE3-86C0A31B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07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0E20-8D15-47E1-A87D-6BD02160C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27B2-DC4D-4F47-86CA-52B62D95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BC91C-CD4D-4B42-A473-587BABF2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877-9A0C-4888-BA1F-DD0DF832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66B0-4947-4484-8192-569D1933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07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FC90-313D-4920-96CE-687C8404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30E4-D00E-4108-88D1-034B6503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6210-9485-4584-B62D-C889B2E6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B6DD-8E3E-43F8-950B-525ADFD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D9AEB-EC14-44D8-9535-4332B308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3D72-0C03-4DEC-BAC0-2FE12567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E575-AD14-4D51-B561-05BE78B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6C4F-C95E-478A-80D2-674106F3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7CCC-FA5B-4C1A-A9BA-38133582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6B78-D283-45C7-B4D0-34BED14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8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9EB4-FB33-491E-8DFA-BC8E4BF8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C5DE-6FA2-46ED-926F-420FB3979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F489-2F5B-47B1-89AC-20F73DF4E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5C4-3AFC-4BFA-A838-93E8DBA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92128-11C7-4D9B-88BB-57AA2A2C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21E40-571A-4632-AE79-47BC6269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2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7961-2D0F-45CC-A2FE-828BC15E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5CE9-9A95-4323-AD62-F5FE65F4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6801-2AF6-4876-9097-750D8DFB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A1245-7AA5-4804-A164-5E0C06D3F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02897-B9F1-4002-AF27-AE13F3E67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87BAA-70D4-4DD6-A196-E493676B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CF122-2B14-4A0F-A6C8-3B6F4F2D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8232-64A1-4318-8A31-23A1FAB6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84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E2F6-A633-4A35-A6EF-2DB2C667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3B5AB-1A76-496D-85CF-469062E6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89A17-9680-4549-B1BE-EC257D9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60393-CFB4-4218-A844-658CF15F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77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5C5B5-7C4F-4457-A9F8-A09B186C4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DA2163-60A1-4509-9F83-8F8C634F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46B9-D0C2-4F25-BEE6-99F1DDA9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C2BD-EB71-4DA0-AFAF-979DDEF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2B28-03E1-4D5E-8BFB-7667966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A5426-4AED-45A1-8D33-F505BBB95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7ADAF-35FF-493C-A35A-38AC88D3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A3B29-B8E9-47FD-A599-3668EAA5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0EEAD-220D-430E-AF7C-D096730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2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394D-B536-47D0-AF8E-FDA294D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18653-FFA6-4FB9-B060-B68A0843C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0D23-C93F-4686-BD6F-0B6216AD1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0CEF1-F74B-4356-9035-37E7351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5F17-A2DC-4906-BF81-7CDC1220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42CA-018B-44F4-93CF-1FEF8A727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2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43C47-E843-4031-8D1D-98FC4A0E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DDBCD-7A32-4971-82A4-66BDB242F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3CAD-C1FF-4346-B738-42855893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657CB-3368-41A4-98BC-B65A2BA16C04}" type="datetimeFigureOut">
              <a:rPr lang="en-GB" smtClean="0"/>
              <a:t>07/05/2020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FC39C-7F60-4EA7-85FE-AAE3A9AE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D80B-E48A-4814-B12E-2A0835938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EC73-EB53-4E92-8A7D-E6A518B7EB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1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FB56-DA3C-4E97-8F71-EB9428C33A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Running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1B996-4129-4293-B400-7889FA70E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Analysis of running data recorded by watch, 03/12/2017 – 30/07/2019</a:t>
            </a:r>
          </a:p>
        </p:txBody>
      </p:sp>
    </p:spTree>
    <p:extLst>
      <p:ext uri="{BB962C8B-B14F-4D97-AF65-F5344CB8AC3E}">
        <p14:creationId xmlns:p14="http://schemas.microsoft.com/office/powerpoint/2010/main" val="378820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B25CD-421C-4AD7-A520-C3594F0BAD43}"/>
              </a:ext>
            </a:extLst>
          </p:cNvPr>
          <p:cNvSpPr txBox="1"/>
          <p:nvPr/>
        </p:nvSpPr>
        <p:spPr>
          <a:xfrm>
            <a:off x="1295739" y="5427677"/>
            <a:ext cx="271803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Woodley runs are all before approx. March 2018.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AC5568-EFEA-4899-AA02-E63462040464}"/>
              </a:ext>
            </a:extLst>
          </p:cNvPr>
          <p:cNvSpPr/>
          <p:nvPr/>
        </p:nvSpPr>
        <p:spPr>
          <a:xfrm rot="1257560">
            <a:off x="2506220" y="3059110"/>
            <a:ext cx="937322" cy="235772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132F21-B2D9-40ED-9B49-FD9A8CC63560}"/>
              </a:ext>
            </a:extLst>
          </p:cNvPr>
          <p:cNvCxnSpPr>
            <a:cxnSpLocks/>
          </p:cNvCxnSpPr>
          <p:nvPr/>
        </p:nvCxnSpPr>
        <p:spPr>
          <a:xfrm flipV="1">
            <a:off x="5556234" y="704677"/>
            <a:ext cx="0" cy="40602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9D3D9-16AC-4EEB-8427-2C6829C925AA}"/>
              </a:ext>
            </a:extLst>
          </p:cNvPr>
          <p:cNvCxnSpPr>
            <a:cxnSpLocks/>
          </p:cNvCxnSpPr>
          <p:nvPr/>
        </p:nvCxnSpPr>
        <p:spPr>
          <a:xfrm flipV="1">
            <a:off x="5784135" y="704677"/>
            <a:ext cx="0" cy="413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E75E7-F579-4254-9DF9-BC8C367FD16D}"/>
              </a:ext>
            </a:extLst>
          </p:cNvPr>
          <p:cNvSpPr txBox="1"/>
          <p:nvPr/>
        </p:nvSpPr>
        <p:spPr>
          <a:xfrm>
            <a:off x="5944941" y="5056193"/>
            <a:ext cx="1098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Approx. 1 month gap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EB89A2-5717-47FD-9AD0-7DB96F98620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35882" y="4597167"/>
            <a:ext cx="658536" cy="45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C77B2E-BBD6-4212-9198-B48358DEFD1A}"/>
              </a:ext>
            </a:extLst>
          </p:cNvPr>
          <p:cNvSpPr txBox="1"/>
          <p:nvPr/>
        </p:nvSpPr>
        <p:spPr>
          <a:xfrm>
            <a:off x="7358687" y="2248250"/>
            <a:ext cx="181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Periodic 10k runs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F14D9-65F1-4F77-9626-A2F3C247EFFA}"/>
              </a:ext>
            </a:extLst>
          </p:cNvPr>
          <p:cNvSpPr txBox="1"/>
          <p:nvPr/>
        </p:nvSpPr>
        <p:spPr>
          <a:xfrm>
            <a:off x="184558" y="645952"/>
            <a:ext cx="16693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47995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0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1464FD78-6D0C-4238-BD0C-03CEB945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54" y="0"/>
            <a:ext cx="110612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E46A8-DD70-4025-B574-BFC80045E317}"/>
              </a:ext>
            </a:extLst>
          </p:cNvPr>
          <p:cNvSpPr txBox="1"/>
          <p:nvPr/>
        </p:nvSpPr>
        <p:spPr>
          <a:xfrm>
            <a:off x="9319260" y="4549140"/>
            <a:ext cx="199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clear trends across the 5k runs.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D8A80-349E-4093-947B-B042A73AA791}"/>
              </a:ext>
            </a:extLst>
          </p:cNvPr>
          <p:cNvSpPr txBox="1"/>
          <p:nvPr/>
        </p:nvSpPr>
        <p:spPr>
          <a:xfrm>
            <a:off x="8130540" y="1847195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10k runs are dominated by Saturdays.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7E8D0-5598-497C-9054-4F50719184BB}"/>
              </a:ext>
            </a:extLst>
          </p:cNvPr>
          <p:cNvSpPr txBox="1"/>
          <p:nvPr/>
        </p:nvSpPr>
        <p:spPr>
          <a:xfrm>
            <a:off x="4137660" y="297180"/>
            <a:ext cx="1379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Fridays are a quiet day for running.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C2D2D-FF56-42B3-92FF-FC4239DC1291}"/>
              </a:ext>
            </a:extLst>
          </p:cNvPr>
          <p:cNvSpPr txBox="1"/>
          <p:nvPr/>
        </p:nvSpPr>
        <p:spPr>
          <a:xfrm>
            <a:off x="6526341" y="221679"/>
            <a:ext cx="2628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Axis limited to 100 minutes to avoid 180min outlier. </a:t>
            </a:r>
          </a:p>
        </p:txBody>
      </p:sp>
    </p:spTree>
    <p:extLst>
      <p:ext uri="{BB962C8B-B14F-4D97-AF65-F5344CB8AC3E}">
        <p14:creationId xmlns:p14="http://schemas.microsoft.com/office/powerpoint/2010/main" val="150506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9453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227 were recorded between the distances of 4.9 and 5.1km. </a:t>
            </a:r>
          </a:p>
          <a:p>
            <a:r>
              <a:rPr lang="en-GB" dirty="0"/>
              <a:t>These datapoints will be referred to as 5km runs. </a:t>
            </a:r>
          </a:p>
          <a:p>
            <a:r>
              <a:rPr lang="en-GB" dirty="0"/>
              <a:t>Next slides show some further analysis into the 5k runs. </a:t>
            </a:r>
          </a:p>
        </p:txBody>
      </p:sp>
    </p:spTree>
    <p:extLst>
      <p:ext uri="{BB962C8B-B14F-4D97-AF65-F5344CB8AC3E}">
        <p14:creationId xmlns:p14="http://schemas.microsoft.com/office/powerpoint/2010/main" val="66921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4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8F47FD-1C17-4DA2-9A54-CC056117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25" y="278682"/>
            <a:ext cx="9583025" cy="6547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8F8321-6FCB-4594-A7F1-E2F4CA8A82B7}"/>
              </a:ext>
            </a:extLst>
          </p:cNvPr>
          <p:cNvSpPr txBox="1"/>
          <p:nvPr/>
        </p:nvSpPr>
        <p:spPr>
          <a:xfrm>
            <a:off x="3791825" y="847289"/>
            <a:ext cx="203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was run at La Oliva, Fuerteventura!?!?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4AB87-8A5E-4C72-9CE3-9385DF13ED7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830349" y="947958"/>
            <a:ext cx="385893" cy="360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20D718-F97B-4C40-AE03-B6F9C1DE5508}"/>
              </a:ext>
            </a:extLst>
          </p:cNvPr>
          <p:cNvSpPr txBox="1"/>
          <p:nvPr/>
        </p:nvSpPr>
        <p:spPr>
          <a:xfrm>
            <a:off x="7710882" y="3090557"/>
            <a:ext cx="1273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Lovely negative trend!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43FB5-0533-49FF-8158-E5E08915F7E0}"/>
              </a:ext>
            </a:extLst>
          </p:cNvPr>
          <p:cNvSpPr txBox="1"/>
          <p:nvPr/>
        </p:nvSpPr>
        <p:spPr>
          <a:xfrm>
            <a:off x="6417579" y="5932987"/>
            <a:ext cx="23321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Erewash potentially a fast route?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60E2D-431D-40D7-BABE-3EBB4F1A6BDA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248088" y="5570290"/>
            <a:ext cx="335561" cy="36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ED416B-2875-4B16-866A-728D69B97A5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583649" y="5268286"/>
            <a:ext cx="226501" cy="66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30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D6405E-A468-4013-9D2E-A5D59DBEA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2"/>
          <a:stretch/>
        </p:blipFill>
        <p:spPr>
          <a:xfrm>
            <a:off x="6813143" y="1988989"/>
            <a:ext cx="4130486" cy="4587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5471C-B202-46C2-899B-28B20C87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how do other features relate to Time?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60-D529-4A02-ACB7-E6511837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R value is the ‘standard correlation coefficient’. </a:t>
            </a:r>
          </a:p>
          <a:p>
            <a:r>
              <a:rPr lang="en-GB" sz="2400" dirty="0"/>
              <a:t>Statistical measure of the strength of the linear relationship between two variables. </a:t>
            </a:r>
          </a:p>
          <a:p>
            <a:r>
              <a:rPr lang="en-GB" sz="2400" dirty="0"/>
              <a:t>1 is a perfect positive correlation, -1 is a perfect negative correlation, 0 is no correlation. </a:t>
            </a:r>
          </a:p>
          <a:p>
            <a:r>
              <a:rPr lang="en-GB" sz="2400" dirty="0"/>
              <a:t>The next slides cross plot selected features (red arrows) with Time (decimal minutes). </a:t>
            </a:r>
          </a:p>
          <a:p>
            <a:r>
              <a:rPr lang="en-GB" sz="2400" dirty="0"/>
              <a:t>However, ‘Delta Day’ has by far the strongest negative relationship. ‘Delta Day’ is the number of days since the first day in the dataset (in this case, </a:t>
            </a:r>
            <a:r>
              <a:rPr lang="en-GB" sz="2200" dirty="0"/>
              <a:t>03/12/2017</a:t>
            </a:r>
            <a:r>
              <a:rPr lang="en-GB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6E83A-6FE3-4DD5-B263-37C6BB5B2385}"/>
              </a:ext>
            </a:extLst>
          </p:cNvPr>
          <p:cNvSpPr txBox="1"/>
          <p:nvPr/>
        </p:nvSpPr>
        <p:spPr>
          <a:xfrm>
            <a:off x="7217568" y="1527323"/>
            <a:ext cx="145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78B0E-5137-4874-BC3F-6E5780C8CEF3}"/>
              </a:ext>
            </a:extLst>
          </p:cNvPr>
          <p:cNvSpPr txBox="1"/>
          <p:nvPr/>
        </p:nvSpPr>
        <p:spPr>
          <a:xfrm>
            <a:off x="9711331" y="1527324"/>
            <a:ext cx="1232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 Value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D9B6E-A423-4FE6-99F6-DF3E2C2F0BF4}"/>
              </a:ext>
            </a:extLst>
          </p:cNvPr>
          <p:cNvCxnSpPr/>
          <p:nvPr/>
        </p:nvCxnSpPr>
        <p:spPr>
          <a:xfrm flipH="1">
            <a:off x="10943629" y="2768367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2E57B-D36D-4097-8AC9-26172F479A7D}"/>
              </a:ext>
            </a:extLst>
          </p:cNvPr>
          <p:cNvCxnSpPr/>
          <p:nvPr/>
        </p:nvCxnSpPr>
        <p:spPr>
          <a:xfrm flipH="1">
            <a:off x="10943629" y="307176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594942-E1FB-48ED-B81E-F11177FDBF95}"/>
              </a:ext>
            </a:extLst>
          </p:cNvPr>
          <p:cNvCxnSpPr/>
          <p:nvPr/>
        </p:nvCxnSpPr>
        <p:spPr>
          <a:xfrm flipH="1">
            <a:off x="10943629" y="3389852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26F180-55F7-4C11-87F1-BB5C2BD546F8}"/>
              </a:ext>
            </a:extLst>
          </p:cNvPr>
          <p:cNvCxnSpPr/>
          <p:nvPr/>
        </p:nvCxnSpPr>
        <p:spPr>
          <a:xfrm flipH="1">
            <a:off x="10943629" y="370164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0A1A9E-C5C1-4D91-AAAE-7BC0C963C3D2}"/>
              </a:ext>
            </a:extLst>
          </p:cNvPr>
          <p:cNvCxnSpPr/>
          <p:nvPr/>
        </p:nvCxnSpPr>
        <p:spPr>
          <a:xfrm flipH="1">
            <a:off x="10943629" y="493622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41016F-B166-4519-82CB-28CB27E4861A}"/>
              </a:ext>
            </a:extLst>
          </p:cNvPr>
          <p:cNvCxnSpPr/>
          <p:nvPr/>
        </p:nvCxnSpPr>
        <p:spPr>
          <a:xfrm flipH="1">
            <a:off x="10943629" y="525640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8D8B8-3069-4AFA-85C5-2A44057F7F41}"/>
              </a:ext>
            </a:extLst>
          </p:cNvPr>
          <p:cNvCxnSpPr/>
          <p:nvPr/>
        </p:nvCxnSpPr>
        <p:spPr>
          <a:xfrm flipH="1">
            <a:off x="10943629" y="5861809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0AE86-BADA-4D39-AA70-C6F792611306}"/>
              </a:ext>
            </a:extLst>
          </p:cNvPr>
          <p:cNvCxnSpPr/>
          <p:nvPr/>
        </p:nvCxnSpPr>
        <p:spPr>
          <a:xfrm flipH="1">
            <a:off x="10943629" y="6176963"/>
            <a:ext cx="58722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8BCE9D-AE74-49A2-BB28-D902AFB881C9}"/>
              </a:ext>
            </a:extLst>
          </p:cNvPr>
          <p:cNvCxnSpPr/>
          <p:nvPr/>
        </p:nvCxnSpPr>
        <p:spPr>
          <a:xfrm>
            <a:off x="4924338" y="5469622"/>
            <a:ext cx="1719743" cy="89762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49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78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7C13FB-8839-4619-9A20-8063E6844B02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69829A6-0540-4331-A7AC-EBB26CFEA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867714" cy="655557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F8070B-2E6F-4DCC-941C-0D6ACAA3F9FD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0.96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D9590-D52F-4665-ACEE-709AA7C6B519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A5690-CF29-4AD8-8139-3154CD7DC47A}"/>
                </a:ext>
              </a:extLst>
            </p:cNvPr>
            <p:cNvSpPr txBox="1"/>
            <p:nvPr/>
          </p:nvSpPr>
          <p:spPr>
            <a:xfrm>
              <a:off x="1912690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EAFA84-EC03-42A9-ADC9-85F348C1E0F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0.03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0FD2B-9306-4698-B982-002A47305769}"/>
              </a:ext>
            </a:extLst>
          </p:cNvPr>
          <p:cNvSpPr txBox="1"/>
          <p:nvPr/>
        </p:nvSpPr>
        <p:spPr>
          <a:xfrm>
            <a:off x="3287354" y="914292"/>
            <a:ext cx="277675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Strong positive relationship between average pace and time as is expected.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459F3-4666-4785-9C5A-DB1926F93481}"/>
              </a:ext>
            </a:extLst>
          </p:cNvPr>
          <p:cNvSpPr txBox="1"/>
          <p:nvPr/>
        </p:nvSpPr>
        <p:spPr>
          <a:xfrm>
            <a:off x="8296342" y="914292"/>
            <a:ext cx="3484062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Much weaker correlation than average pace. This would probably be expected. Curious gap in the data between 5.6 and 6mins/km.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7396BE-5157-41D4-B966-58296790F804}"/>
              </a:ext>
            </a:extLst>
          </p:cNvPr>
          <p:cNvSpPr txBox="1"/>
          <p:nvPr/>
        </p:nvSpPr>
        <p:spPr>
          <a:xfrm>
            <a:off x="2726422" y="3805742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Calories burnt are clustered around 500-600. An R value of 0.3 implies a much stronger relationship than is immediately visible by human eye.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A9338-D2A5-4F1E-BD68-F4E8DF20BA38}"/>
              </a:ext>
            </a:extLst>
          </p:cNvPr>
          <p:cNvSpPr txBox="1"/>
          <p:nvPr/>
        </p:nvSpPr>
        <p:spPr>
          <a:xfrm>
            <a:off x="6314812" y="3793266"/>
            <a:ext cx="355064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No correlation visible here. Although this is almost certainly due to the limited range of the elevation. We would definitely expect a correlation between elevation and time with a more varied dataset.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2A2B0-48B9-4AED-84BC-60B14980C560}"/>
              </a:ext>
            </a:extLst>
          </p:cNvPr>
          <p:cNvSpPr txBox="1"/>
          <p:nvPr/>
        </p:nvSpPr>
        <p:spPr>
          <a:xfrm>
            <a:off x="82759" y="5773863"/>
            <a:ext cx="320459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As companies don’t typically release their algorithms for calculating calories, this would be an interesting feature to explore further. </a:t>
            </a:r>
          </a:p>
        </p:txBody>
      </p:sp>
    </p:spTree>
    <p:extLst>
      <p:ext uri="{BB962C8B-B14F-4D97-AF65-F5344CB8AC3E}">
        <p14:creationId xmlns:p14="http://schemas.microsoft.com/office/powerpoint/2010/main" val="371262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First Impressions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9021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91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D1F469E-C11E-4206-A1FD-4FCA3B9FF0CC}"/>
              </a:ext>
            </a:extLst>
          </p:cNvPr>
          <p:cNvGrpSpPr/>
          <p:nvPr/>
        </p:nvGrpSpPr>
        <p:grpSpPr>
          <a:xfrm>
            <a:off x="1130253" y="172401"/>
            <a:ext cx="10053670" cy="6555570"/>
            <a:chOff x="1130253" y="172401"/>
            <a:chExt cx="10053670" cy="655557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F169DB8-4F67-4FF6-8C29-7C3C19FA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0253" y="172401"/>
              <a:ext cx="9977660" cy="65555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AB68D-045C-4DE6-91FC-DA031FC28614}"/>
                </a:ext>
              </a:extLst>
            </p:cNvPr>
            <p:cNvSpPr txBox="1"/>
            <p:nvPr/>
          </p:nvSpPr>
          <p:spPr>
            <a:xfrm>
              <a:off x="1912690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-0.08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7EB3C3-C442-4B86-9275-28180D05B5EC}"/>
                </a:ext>
              </a:extLst>
            </p:cNvPr>
            <p:cNvSpPr txBox="1"/>
            <p:nvPr/>
          </p:nvSpPr>
          <p:spPr>
            <a:xfrm>
              <a:off x="6855203" y="1098958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5353B-FD7C-4990-A987-95C3194B2F8B}"/>
                </a:ext>
              </a:extLst>
            </p:cNvPr>
            <p:cNvSpPr txBox="1"/>
            <p:nvPr/>
          </p:nvSpPr>
          <p:spPr>
            <a:xfrm>
              <a:off x="4907128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2D5211-FB34-4D9E-B721-54BF02694F3E}"/>
                </a:ext>
              </a:extLst>
            </p:cNvPr>
            <p:cNvSpPr txBox="1"/>
            <p:nvPr/>
          </p:nvSpPr>
          <p:spPr>
            <a:xfrm>
              <a:off x="9933963" y="3913464"/>
              <a:ext cx="124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 = -0.3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F49BB6C-7E89-41F2-8820-EC053F8D96C4}"/>
              </a:ext>
            </a:extLst>
          </p:cNvPr>
          <p:cNvSpPr txBox="1"/>
          <p:nvPr/>
        </p:nvSpPr>
        <p:spPr>
          <a:xfrm>
            <a:off x="3590488" y="587229"/>
            <a:ext cx="52179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HR measurements show little correlation to time. The average HR is clustered 145-160 and max HR 160-180 bpm. Does a lack of correlation make sense here? Probably need to ask a health scientist. 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06FDD-CADF-4597-AE7C-391247EA6C5D}"/>
              </a:ext>
            </a:extLst>
          </p:cNvPr>
          <p:cNvSpPr txBox="1"/>
          <p:nvPr/>
        </p:nvSpPr>
        <p:spPr>
          <a:xfrm>
            <a:off x="3721916" y="3758402"/>
            <a:ext cx="52179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Gaps are due to the squashed axis and integer values.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79302D-4AB0-46AC-8FBB-1C2194E75AEB}"/>
              </a:ext>
            </a:extLst>
          </p:cNvPr>
          <p:cNvCxnSpPr/>
          <p:nvPr/>
        </p:nvCxnSpPr>
        <p:spPr>
          <a:xfrm>
            <a:off x="8380602" y="4098130"/>
            <a:ext cx="232350" cy="68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21BF9-7F5F-41D4-B5BF-00B1281059B6}"/>
              </a:ext>
            </a:extLst>
          </p:cNvPr>
          <p:cNvCxnSpPr>
            <a:cxnSpLocks/>
          </p:cNvCxnSpPr>
          <p:nvPr/>
        </p:nvCxnSpPr>
        <p:spPr>
          <a:xfrm flipH="1">
            <a:off x="4130448" y="4202884"/>
            <a:ext cx="449764" cy="67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4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826A4C-AC8F-47C2-AC77-D78C7EE6B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5" y="0"/>
            <a:ext cx="1011410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8B9B1A-CECE-4D75-B635-974C2D966B30}"/>
              </a:ext>
            </a:extLst>
          </p:cNvPr>
          <p:cNvSpPr txBox="1"/>
          <p:nvPr/>
        </p:nvSpPr>
        <p:spPr>
          <a:xfrm>
            <a:off x="9370503" y="3816991"/>
            <a:ext cx="25670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best fit line is hopelessly overfit to the natural variance In the dataset.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263A0-DB9D-4773-A8FE-0BC5CEE084B6}"/>
              </a:ext>
            </a:extLst>
          </p:cNvPr>
          <p:cNvSpPr txBox="1"/>
          <p:nvPr/>
        </p:nvSpPr>
        <p:spPr>
          <a:xfrm>
            <a:off x="4328719" y="169179"/>
            <a:ext cx="325632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Linear and quadratic fits the data quite well but are they suitable for predicting future times?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74A8D-24B1-4601-B157-C0F4446FB599}"/>
              </a:ext>
            </a:extLst>
          </p:cNvPr>
          <p:cNvSpPr txBox="1"/>
          <p:nvPr/>
        </p:nvSpPr>
        <p:spPr>
          <a:xfrm>
            <a:off x="2551652" y="3816991"/>
            <a:ext cx="380720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Both quadratic and cubic trendlines have negative gradients before ~150 days. Is this sensible? </a:t>
            </a:r>
          </a:p>
        </p:txBody>
      </p:sp>
    </p:spTree>
    <p:extLst>
      <p:ext uri="{BB962C8B-B14F-4D97-AF65-F5344CB8AC3E}">
        <p14:creationId xmlns:p14="http://schemas.microsoft.com/office/powerpoint/2010/main" val="193605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40A36-B8B4-45EB-88EB-AE54A3EB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other interesting stats.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1753-7B55-4CA2-9160-D1CBABA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slowest and quickest 5k run: </a:t>
            </a:r>
            <a:r>
              <a:rPr lang="en-GB" b="1" dirty="0"/>
              <a:t>12 minutes and 2 seconds</a:t>
            </a:r>
          </a:p>
          <a:p>
            <a:r>
              <a:rPr lang="en-GB" dirty="0"/>
              <a:t>Difference between slowest and quickest 5k run (discard La Oliva): </a:t>
            </a:r>
            <a:r>
              <a:rPr lang="en-GB" b="1" dirty="0"/>
              <a:t>6 minutes and 59 seconds</a:t>
            </a:r>
          </a:p>
          <a:p>
            <a:r>
              <a:rPr lang="en-GB" dirty="0"/>
              <a:t>Difference between earliest and latest date: </a:t>
            </a:r>
            <a:r>
              <a:rPr lang="en-GB" b="1" dirty="0"/>
              <a:t>4 minutes and 57 seconds</a:t>
            </a:r>
          </a:p>
          <a:p>
            <a:r>
              <a:rPr lang="en-GB" dirty="0"/>
              <a:t>Time improvement at Wokingham is: </a:t>
            </a:r>
            <a:r>
              <a:rPr lang="en-GB" b="1" dirty="0"/>
              <a:t>6 m</a:t>
            </a:r>
            <a:r>
              <a:rPr lang="en-GB" dirty="0"/>
              <a:t>inutes and 59 seconds</a:t>
            </a:r>
          </a:p>
          <a:p>
            <a:r>
              <a:rPr lang="en-GB" dirty="0"/>
              <a:t>5k PB is: </a:t>
            </a:r>
            <a:r>
              <a:rPr lang="en-GB" b="1" dirty="0"/>
              <a:t>33 minutes and 11 seconds</a:t>
            </a:r>
          </a:p>
        </p:txBody>
      </p:sp>
    </p:spTree>
    <p:extLst>
      <p:ext uri="{BB962C8B-B14F-4D97-AF65-F5344CB8AC3E}">
        <p14:creationId xmlns:p14="http://schemas.microsoft.com/office/powerpoint/2010/main" val="3776936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4376-574F-47D1-9465-74EB6825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E798-092E-41DD-AD81-32CCD574C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the 260 data points recorded, 15 were recorded between the distances of 9.9 and 10.1km. </a:t>
            </a:r>
          </a:p>
          <a:p>
            <a:r>
              <a:rPr lang="en-GB" dirty="0"/>
              <a:t>These datapoints will be referred to as 10km runs. </a:t>
            </a:r>
          </a:p>
          <a:p>
            <a:r>
              <a:rPr lang="en-GB" dirty="0"/>
              <a:t>Next slides show some further analysis into the 10k runs. </a:t>
            </a:r>
          </a:p>
        </p:txBody>
      </p:sp>
    </p:spTree>
    <p:extLst>
      <p:ext uri="{BB962C8B-B14F-4D97-AF65-F5344CB8AC3E}">
        <p14:creationId xmlns:p14="http://schemas.microsoft.com/office/powerpoint/2010/main" val="277879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F826-5C6E-4474-BE7E-DEC7BF10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AB12-866C-4630-8EBA-A96761B7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5k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10k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Other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9003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C52A5-9E9A-44D7-B12E-0FD122D8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ED19-43AA-4F1C-B23F-3D581247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FB91-099A-4D54-B87A-E0E30565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3E25-AC77-495B-9444-EA9667F9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4559" cy="4351338"/>
          </a:xfrm>
        </p:spPr>
        <p:txBody>
          <a:bodyPr/>
          <a:lstStyle/>
          <a:p>
            <a:r>
              <a:rPr lang="en-GB" dirty="0"/>
              <a:t>260 Data Points</a:t>
            </a:r>
          </a:p>
          <a:p>
            <a:r>
              <a:rPr lang="en-GB" dirty="0"/>
              <a:t>15 different data attributes </a:t>
            </a:r>
          </a:p>
          <a:p>
            <a:r>
              <a:rPr lang="en-GB" dirty="0"/>
              <a:t>11 (maybe 12) different locations</a:t>
            </a:r>
          </a:p>
          <a:p>
            <a:r>
              <a:rPr lang="en-GB" dirty="0"/>
              <a:t>Minimum Distance: 0.52km</a:t>
            </a:r>
          </a:p>
          <a:p>
            <a:r>
              <a:rPr lang="en-GB" dirty="0"/>
              <a:t>Max Distance: 13.82km  </a:t>
            </a:r>
          </a:p>
          <a:p>
            <a:r>
              <a:rPr lang="en-GB" dirty="0"/>
              <a:t>Dates: 03/12/2017 – 30/07/2019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899827-7A8F-4109-8DE7-38CE93A53D2E}"/>
              </a:ext>
            </a:extLst>
          </p:cNvPr>
          <p:cNvGrpSpPr/>
          <p:nvPr/>
        </p:nvGrpSpPr>
        <p:grpSpPr>
          <a:xfrm>
            <a:off x="8565160" y="504685"/>
            <a:ext cx="3003259" cy="6156173"/>
            <a:chOff x="9678929" y="504686"/>
            <a:chExt cx="2561867" cy="580775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9E022A-5CBD-4579-891B-5A96A2DC8C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178" r="39572"/>
            <a:stretch/>
          </p:blipFill>
          <p:spPr>
            <a:xfrm>
              <a:off x="9678929" y="1027906"/>
              <a:ext cx="2141158" cy="52845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CC70BD-552D-4927-B286-BE053E00677E}"/>
                </a:ext>
              </a:extLst>
            </p:cNvPr>
            <p:cNvSpPr txBox="1"/>
            <p:nvPr/>
          </p:nvSpPr>
          <p:spPr>
            <a:xfrm>
              <a:off x="9990580" y="504686"/>
              <a:ext cx="2250216" cy="4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u="sng" dirty="0"/>
                <a:t>Attributes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11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9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5D01F8-D5FD-45EE-B505-23D654F90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62" y="0"/>
            <a:ext cx="10118676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61AF0E6-D61A-4382-9668-412BA497D289}"/>
              </a:ext>
            </a:extLst>
          </p:cNvPr>
          <p:cNvSpPr/>
          <p:nvPr/>
        </p:nvSpPr>
        <p:spPr>
          <a:xfrm>
            <a:off x="1510019" y="4018327"/>
            <a:ext cx="4278386" cy="578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F24310-5315-4CD7-A152-6E6475CD40C7}"/>
              </a:ext>
            </a:extLst>
          </p:cNvPr>
          <p:cNvSpPr/>
          <p:nvPr/>
        </p:nvSpPr>
        <p:spPr>
          <a:xfrm rot="161983">
            <a:off x="6758137" y="5335209"/>
            <a:ext cx="4381074" cy="5729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9DFC24-1F65-4D92-A1B2-03BD7D3BB95C}"/>
              </a:ext>
            </a:extLst>
          </p:cNvPr>
          <p:cNvSpPr/>
          <p:nvPr/>
        </p:nvSpPr>
        <p:spPr>
          <a:xfrm>
            <a:off x="1817614" y="1872143"/>
            <a:ext cx="4278386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E0FC48-06F6-4822-97AF-247343AEDEF6}"/>
              </a:ext>
            </a:extLst>
          </p:cNvPr>
          <p:cNvSpPr/>
          <p:nvPr/>
        </p:nvSpPr>
        <p:spPr>
          <a:xfrm rot="338857">
            <a:off x="7596526" y="3952497"/>
            <a:ext cx="3403291" cy="5788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32A2E-4CCA-4CB0-8496-A10C798CA0D0}"/>
              </a:ext>
            </a:extLst>
          </p:cNvPr>
          <p:cNvSpPr txBox="1"/>
          <p:nvPr/>
        </p:nvSpPr>
        <p:spPr>
          <a:xfrm>
            <a:off x="6536069" y="2605154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10k Runs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A23364-6F6D-4F82-9B9A-4C1CAB65AF7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696125" y="2390862"/>
            <a:ext cx="839944" cy="53745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A90FC7-E60F-4CEE-84D4-4FA89F202C81}"/>
              </a:ext>
            </a:extLst>
          </p:cNvPr>
          <p:cNvCxnSpPr>
            <a:stCxn id="3" idx="3"/>
          </p:cNvCxnSpPr>
          <p:nvPr/>
        </p:nvCxnSpPr>
        <p:spPr>
          <a:xfrm>
            <a:off x="7576304" y="2928320"/>
            <a:ext cx="493905" cy="85812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BC7A7D-8E5E-46C8-97DB-AE9EF2A5ADFD}"/>
              </a:ext>
            </a:extLst>
          </p:cNvPr>
          <p:cNvSpPr txBox="1"/>
          <p:nvPr/>
        </p:nvSpPr>
        <p:spPr>
          <a:xfrm>
            <a:off x="6226956" y="4228170"/>
            <a:ext cx="1040235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of 5k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384896-0A19-4E61-97A4-DF5D86397E67}"/>
              </a:ext>
            </a:extLst>
          </p:cNvPr>
          <p:cNvCxnSpPr>
            <a:cxnSpLocks/>
          </p:cNvCxnSpPr>
          <p:nvPr/>
        </p:nvCxnSpPr>
        <p:spPr>
          <a:xfrm>
            <a:off x="7267191" y="4579067"/>
            <a:ext cx="803018" cy="6810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242FD3-41FD-467E-B055-D7AD8A980B27}"/>
              </a:ext>
            </a:extLst>
          </p:cNvPr>
          <p:cNvCxnSpPr>
            <a:cxnSpLocks/>
          </p:cNvCxnSpPr>
          <p:nvPr/>
        </p:nvCxnSpPr>
        <p:spPr>
          <a:xfrm flipH="1" flipV="1">
            <a:off x="5788405" y="4323126"/>
            <a:ext cx="455447" cy="228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89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C5C397-D137-4DC7-A476-8322CFD76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2" y="77598"/>
            <a:ext cx="6513992" cy="6702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04AC3-7BAB-4499-8FC9-725845554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95"/>
          <a:stretch/>
        </p:blipFill>
        <p:spPr>
          <a:xfrm>
            <a:off x="7205504" y="729842"/>
            <a:ext cx="3078355" cy="55911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FE47171D-6F90-4225-8A39-EB99B50E1CF5}"/>
              </a:ext>
            </a:extLst>
          </p:cNvPr>
          <p:cNvSpPr/>
          <p:nvPr/>
        </p:nvSpPr>
        <p:spPr>
          <a:xfrm>
            <a:off x="10284902" y="3724712"/>
            <a:ext cx="486562" cy="235730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56A75-69C6-4147-8BDA-44D4B91F9E39}"/>
              </a:ext>
            </a:extLst>
          </p:cNvPr>
          <p:cNvSpPr txBox="1"/>
          <p:nvPr/>
        </p:nvSpPr>
        <p:spPr>
          <a:xfrm>
            <a:off x="10887682" y="4630722"/>
            <a:ext cx="1242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‘Other’</a:t>
            </a:r>
          </a:p>
        </p:txBody>
      </p:sp>
    </p:spTree>
    <p:extLst>
      <p:ext uri="{BB962C8B-B14F-4D97-AF65-F5344CB8AC3E}">
        <p14:creationId xmlns:p14="http://schemas.microsoft.com/office/powerpoint/2010/main" val="94898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861CA30-3FA2-4EC2-8604-83F1A02E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41" y="278682"/>
            <a:ext cx="9298518" cy="63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2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693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Running Data Analysis</vt:lpstr>
      <vt:lpstr>Contents</vt:lpstr>
      <vt:lpstr>Contents</vt:lpstr>
      <vt:lpstr>Introduction</vt:lpstr>
      <vt:lpstr>First Impressions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Contents</vt:lpstr>
      <vt:lpstr>5K data</vt:lpstr>
      <vt:lpstr>PowerPoint Presentation</vt:lpstr>
      <vt:lpstr>PowerPoint Presentation</vt:lpstr>
      <vt:lpstr>So how do other features relate to Time?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interesting stats. . . </vt:lpstr>
      <vt:lpstr>10K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Data Analysis</dc:title>
  <dc:creator>Edwin Brown</dc:creator>
  <cp:lastModifiedBy>Edwin Brown</cp:lastModifiedBy>
  <cp:revision>39</cp:revision>
  <dcterms:created xsi:type="dcterms:W3CDTF">2020-05-04T08:43:23Z</dcterms:created>
  <dcterms:modified xsi:type="dcterms:W3CDTF">2020-05-07T15:09:19Z</dcterms:modified>
</cp:coreProperties>
</file>