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91" r:id="rId5"/>
    <p:sldId id="257" r:id="rId6"/>
    <p:sldId id="258" r:id="rId7"/>
    <p:sldId id="262" r:id="rId8"/>
    <p:sldId id="264" r:id="rId9"/>
    <p:sldId id="265" r:id="rId10"/>
    <p:sldId id="267" r:id="rId11"/>
    <p:sldId id="266" r:id="rId12"/>
    <p:sldId id="268" r:id="rId13"/>
    <p:sldId id="292" r:id="rId14"/>
    <p:sldId id="269" r:id="rId15"/>
    <p:sldId id="270" r:id="rId16"/>
    <p:sldId id="271" r:id="rId17"/>
    <p:sldId id="275" r:id="rId18"/>
    <p:sldId id="273" r:id="rId19"/>
    <p:sldId id="278" r:id="rId20"/>
    <p:sldId id="274" r:id="rId21"/>
    <p:sldId id="279" r:id="rId22"/>
    <p:sldId id="277" r:id="rId23"/>
    <p:sldId id="280" r:id="rId24"/>
    <p:sldId id="276" r:id="rId25"/>
    <p:sldId id="293" r:id="rId26"/>
    <p:sldId id="272" r:id="rId27"/>
    <p:sldId id="281" r:id="rId28"/>
    <p:sldId id="286" r:id="rId29"/>
    <p:sldId id="287" r:id="rId30"/>
    <p:sldId id="283" r:id="rId31"/>
    <p:sldId id="288" r:id="rId32"/>
    <p:sldId id="285" r:id="rId33"/>
    <p:sldId id="289" r:id="rId34"/>
    <p:sldId id="284" r:id="rId35"/>
    <p:sldId id="290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581-FF68-4F36-95DA-F2F2238F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1B48-11B8-450B-8153-896C74B9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514F-BAD4-458C-B834-4CB1F11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4C5A-26AB-4839-866F-0BC57041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9099-6029-4527-A30D-3436DD8D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1DF-FA69-4777-8109-D6AF3BB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5D7B-E33B-4E94-9CDF-43ADD2E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4D2F-F3F1-4088-959C-734F437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1217-554A-4CFF-8CCB-697C801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EFB-A7DE-4CCA-8CE3-86C0A31B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0E20-8D15-47E1-A87D-6BD02160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27B2-DC4D-4F47-86CA-52B62D95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91C-CD4D-4B42-A473-587BAB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7-9A0C-4888-BA1F-DD0DF83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66B0-4947-4484-8192-569D19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C90-313D-4920-96CE-687C840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0E4-D00E-4108-88D1-034B6503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6210-9485-4584-B62D-C889B2E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6DD-8E3E-43F8-950B-525ADFD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9AEB-EC14-44D8-9535-4332B30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D72-0C03-4DEC-BAC0-2FE1256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E575-AD14-4D51-B561-05BE78B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C4F-C95E-478A-80D2-674106F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CCC-FA5B-4C1A-A9BA-3813358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6B78-D283-45C7-B4D0-34BED14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9EB4-FB33-491E-8DFA-BC8E4B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C5DE-6FA2-46ED-926F-420FB397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F489-2F5B-47B1-89AC-20F73DF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5C4-3AFC-4BFA-A838-93E8DBA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128-11C7-4D9B-88BB-57AA2A2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E40-571A-4632-AE79-47BC626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961-2D0F-45CC-A2FE-828BC15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5CE9-9A95-4323-AD62-F5FE65F4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01-2AF6-4876-9097-750D8DFB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1245-7AA5-4804-A164-5E0C06D3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2897-B9F1-4002-AF27-AE13F3E6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BAA-70D4-4DD6-A196-E493676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F122-2B14-4A0F-A6C8-3B6F4F2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8232-64A1-4318-8A31-23A1FAB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2F6-A633-4A35-A6EF-2DB2C66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3B5AB-1A76-496D-85CF-469062E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9A17-9680-4549-B1BE-EC257D9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60393-CFB4-4218-A844-658CF15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C5B5-7C4F-4457-A9F8-A09B186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2163-60A1-4509-9F83-8F8C634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B9-D0C2-4F25-BEE6-99F1DDA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2BD-EB71-4DA0-AFAF-979DDEF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B28-03E1-4D5E-8BFB-7667966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5426-4AED-45A1-8D33-F505BBB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ADAF-35FF-493C-A35A-38AC88D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29-B8E9-47FD-A599-3668EAA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EEAD-220D-430E-AF7C-D096730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94D-B536-47D0-AF8E-FDA294D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8653-FFA6-4FB9-B060-B68A0843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0D23-C93F-4686-BD6F-0B6216A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CEF1-F74B-4356-9035-37E7351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5F17-A2DC-4906-BF81-7CDC122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42CA-018B-44F4-93CF-1FEF8A7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3C47-E843-4031-8D1D-98FC4A0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DBCD-7A32-4971-82A4-66BDB24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3CAD-C1FF-4346-B738-42855893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C39C-7F60-4EA7-85FE-AAE3A9AE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D80B-E48A-4814-B12E-2A08359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B56-DA3C-4E97-8F71-EB9428C33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B996-4129-4293-B400-7889FA70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running data recorded by watch, 03/12/2017 – 30/07/2019</a:t>
            </a:r>
          </a:p>
        </p:txBody>
      </p:sp>
    </p:spTree>
    <p:extLst>
      <p:ext uri="{BB962C8B-B14F-4D97-AF65-F5344CB8AC3E}">
        <p14:creationId xmlns:p14="http://schemas.microsoft.com/office/powerpoint/2010/main" val="37882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B25CD-421C-4AD7-A520-C3594F0BAD43}"/>
              </a:ext>
            </a:extLst>
          </p:cNvPr>
          <p:cNvSpPr txBox="1"/>
          <p:nvPr/>
        </p:nvSpPr>
        <p:spPr>
          <a:xfrm>
            <a:off x="1295739" y="5427677"/>
            <a:ext cx="2718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Woodley runs are all before approx. March 2018.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C5568-EFEA-4899-AA02-E63462040464}"/>
              </a:ext>
            </a:extLst>
          </p:cNvPr>
          <p:cNvSpPr/>
          <p:nvPr/>
        </p:nvSpPr>
        <p:spPr>
          <a:xfrm rot="1257560">
            <a:off x="2506220" y="3059110"/>
            <a:ext cx="937322" cy="2357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32F21-B2D9-40ED-9B49-FD9A8CC63560}"/>
              </a:ext>
            </a:extLst>
          </p:cNvPr>
          <p:cNvCxnSpPr>
            <a:cxnSpLocks/>
          </p:cNvCxnSpPr>
          <p:nvPr/>
        </p:nvCxnSpPr>
        <p:spPr>
          <a:xfrm flipV="1">
            <a:off x="5556234" y="704677"/>
            <a:ext cx="0" cy="40602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9D3D9-16AC-4EEB-8427-2C6829C925AA}"/>
              </a:ext>
            </a:extLst>
          </p:cNvPr>
          <p:cNvCxnSpPr>
            <a:cxnSpLocks/>
          </p:cNvCxnSpPr>
          <p:nvPr/>
        </p:nvCxnSpPr>
        <p:spPr>
          <a:xfrm flipV="1">
            <a:off x="5784135" y="704677"/>
            <a:ext cx="0" cy="413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E75E7-F579-4254-9DF9-BC8C367FD16D}"/>
              </a:ext>
            </a:extLst>
          </p:cNvPr>
          <p:cNvSpPr txBox="1"/>
          <p:nvPr/>
        </p:nvSpPr>
        <p:spPr>
          <a:xfrm>
            <a:off x="5944941" y="5056193"/>
            <a:ext cx="109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Approx. 1 month gap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B89A2-5717-47FD-9AD0-7DB96F98620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35882" y="4597167"/>
            <a:ext cx="658536" cy="4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77B2E-BBD6-4212-9198-B48358DEFD1A}"/>
              </a:ext>
            </a:extLst>
          </p:cNvPr>
          <p:cNvSpPr txBox="1"/>
          <p:nvPr/>
        </p:nvSpPr>
        <p:spPr>
          <a:xfrm>
            <a:off x="7358687" y="2248250"/>
            <a:ext cx="18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Periodic 10k runs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F14D9-65F1-4F77-9626-A2F3C247EFFA}"/>
              </a:ext>
            </a:extLst>
          </p:cNvPr>
          <p:cNvSpPr txBox="1"/>
          <p:nvPr/>
        </p:nvSpPr>
        <p:spPr>
          <a:xfrm>
            <a:off x="184558" y="645952"/>
            <a:ext cx="166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4799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E46A8-DD70-4025-B574-BFC80045E317}"/>
              </a:ext>
            </a:extLst>
          </p:cNvPr>
          <p:cNvSpPr txBox="1"/>
          <p:nvPr/>
        </p:nvSpPr>
        <p:spPr>
          <a:xfrm>
            <a:off x="9319260" y="4549140"/>
            <a:ext cx="19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clear trends across the 5k runs.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D8A80-349E-4093-947B-B042A73AA791}"/>
              </a:ext>
            </a:extLst>
          </p:cNvPr>
          <p:cNvSpPr txBox="1"/>
          <p:nvPr/>
        </p:nvSpPr>
        <p:spPr>
          <a:xfrm>
            <a:off x="8130540" y="1847195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10k runs are dominated by Saturdays.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7E8D0-5598-497C-9054-4F50719184BB}"/>
              </a:ext>
            </a:extLst>
          </p:cNvPr>
          <p:cNvSpPr txBox="1"/>
          <p:nvPr/>
        </p:nvSpPr>
        <p:spPr>
          <a:xfrm>
            <a:off x="4137660" y="297180"/>
            <a:ext cx="13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Fridays are a quiet day for running.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C2D2D-FF56-42B3-92FF-FC4239DC1291}"/>
              </a:ext>
            </a:extLst>
          </p:cNvPr>
          <p:cNvSpPr txBox="1"/>
          <p:nvPr/>
        </p:nvSpPr>
        <p:spPr>
          <a:xfrm>
            <a:off x="6526341" y="221679"/>
            <a:ext cx="262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15050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5k</a:t>
            </a:r>
            <a:r>
              <a:rPr lang="en-GB" dirty="0"/>
              <a:t> </a:t>
            </a:r>
            <a:r>
              <a:rPr lang="en-GB" b="1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227 were recorded between the distances of 4.9 and 5.1km. </a:t>
            </a:r>
          </a:p>
          <a:p>
            <a:r>
              <a:rPr lang="en-GB" dirty="0"/>
              <a:t>These datapoints will be referred to as 5km runs. </a:t>
            </a:r>
          </a:p>
          <a:p>
            <a:r>
              <a:rPr lang="en-GB" dirty="0"/>
              <a:t>Next slides show some further analysis into the 5k runs. </a:t>
            </a:r>
          </a:p>
        </p:txBody>
      </p:sp>
    </p:spTree>
    <p:extLst>
      <p:ext uri="{BB962C8B-B14F-4D97-AF65-F5344CB8AC3E}">
        <p14:creationId xmlns:p14="http://schemas.microsoft.com/office/powerpoint/2010/main" val="66921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8F8321-6FCB-4594-A7F1-E2F4CA8A82B7}"/>
              </a:ext>
            </a:extLst>
          </p:cNvPr>
          <p:cNvSpPr txBox="1"/>
          <p:nvPr/>
        </p:nvSpPr>
        <p:spPr>
          <a:xfrm>
            <a:off x="3791825" y="847289"/>
            <a:ext cx="203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run at La Oliva, Fuerteventura!?!?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4AB87-8A5E-4C72-9CE3-9385DF13ED7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30349" y="947958"/>
            <a:ext cx="385893" cy="3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20D718-F97B-4C40-AE03-B6F9C1DE5508}"/>
              </a:ext>
            </a:extLst>
          </p:cNvPr>
          <p:cNvSpPr txBox="1"/>
          <p:nvPr/>
        </p:nvSpPr>
        <p:spPr>
          <a:xfrm>
            <a:off x="7710882" y="3090557"/>
            <a:ext cx="12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Lovely negative trend!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3FB5-0533-49FF-8158-E5E08915F7E0}"/>
              </a:ext>
            </a:extLst>
          </p:cNvPr>
          <p:cNvSpPr txBox="1"/>
          <p:nvPr/>
        </p:nvSpPr>
        <p:spPr>
          <a:xfrm>
            <a:off x="6417579" y="5932987"/>
            <a:ext cx="23321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Erewash potentially a fast route?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60E2D-431D-40D7-BABE-3EBB4F1A6B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48088" y="5570290"/>
            <a:ext cx="335561" cy="36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D416B-2875-4B16-866A-728D69B97A5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583649" y="5268286"/>
            <a:ext cx="226501" cy="6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D6405E-A468-4013-9D2E-A5D59DBE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"/>
          <a:stretch/>
        </p:blipFill>
        <p:spPr>
          <a:xfrm>
            <a:off x="6813143" y="1988989"/>
            <a:ext cx="4130486" cy="4587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5471C-B202-46C2-899B-28B20C87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other features relate to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60-D529-4A02-ACB7-E651183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R value is the ‘standard correlation coefficient’. </a:t>
            </a:r>
          </a:p>
          <a:p>
            <a:r>
              <a:rPr lang="en-GB" sz="2400" dirty="0"/>
              <a:t>Statistical measure of the strength of the linear relationship between two variables. </a:t>
            </a:r>
          </a:p>
          <a:p>
            <a:r>
              <a:rPr lang="en-GB" sz="2400" dirty="0"/>
              <a:t>1 is a perfect positive correlation, -1 is a perfect negative correlation, 0 is no correlation. </a:t>
            </a:r>
          </a:p>
          <a:p>
            <a:r>
              <a:rPr lang="en-GB" sz="2400" dirty="0"/>
              <a:t>The next slides cross plot selected features (red arrows) with Time (decimal minutes). </a:t>
            </a:r>
          </a:p>
          <a:p>
            <a:r>
              <a:rPr lang="en-GB" sz="2400" dirty="0"/>
              <a:t>However, ‘Delta Day’ has by far the strongest negative relationship. ‘Delta Day’ is the number of days since the first day in the dataset (in this case, </a:t>
            </a:r>
            <a:r>
              <a:rPr lang="en-GB" sz="2200" dirty="0"/>
              <a:t>03/12/2017</a:t>
            </a:r>
            <a:r>
              <a:rPr lang="en-GB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E83A-6FE3-4DD5-B263-37C6BB5B2385}"/>
              </a:ext>
            </a:extLst>
          </p:cNvPr>
          <p:cNvSpPr txBox="1"/>
          <p:nvPr/>
        </p:nvSpPr>
        <p:spPr>
          <a:xfrm>
            <a:off x="7217568" y="1527323"/>
            <a:ext cx="145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8B0E-5137-4874-BC3F-6E5780C8CEF3}"/>
              </a:ext>
            </a:extLst>
          </p:cNvPr>
          <p:cNvSpPr txBox="1"/>
          <p:nvPr/>
        </p:nvSpPr>
        <p:spPr>
          <a:xfrm>
            <a:off x="9711331" y="1527324"/>
            <a:ext cx="1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D9B6E-A423-4FE6-99F6-DF3E2C2F0BF4}"/>
              </a:ext>
            </a:extLst>
          </p:cNvPr>
          <p:cNvCxnSpPr/>
          <p:nvPr/>
        </p:nvCxnSpPr>
        <p:spPr>
          <a:xfrm flipH="1">
            <a:off x="10943629" y="2768367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2E57B-D36D-4097-8AC9-26172F479A7D}"/>
              </a:ext>
            </a:extLst>
          </p:cNvPr>
          <p:cNvCxnSpPr/>
          <p:nvPr/>
        </p:nvCxnSpPr>
        <p:spPr>
          <a:xfrm flipH="1">
            <a:off x="10943629" y="307176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94942-E1FB-48ED-B81E-F11177FDBF95}"/>
              </a:ext>
            </a:extLst>
          </p:cNvPr>
          <p:cNvCxnSpPr/>
          <p:nvPr/>
        </p:nvCxnSpPr>
        <p:spPr>
          <a:xfrm flipH="1">
            <a:off x="10943629" y="338985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F180-55F7-4C11-87F1-BB5C2BD546F8}"/>
              </a:ext>
            </a:extLst>
          </p:cNvPr>
          <p:cNvCxnSpPr/>
          <p:nvPr/>
        </p:nvCxnSpPr>
        <p:spPr>
          <a:xfrm flipH="1">
            <a:off x="10943629" y="370164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0A1A9E-C5C1-4D91-AAAE-7BC0C963C3D2}"/>
              </a:ext>
            </a:extLst>
          </p:cNvPr>
          <p:cNvCxnSpPr/>
          <p:nvPr/>
        </p:nvCxnSpPr>
        <p:spPr>
          <a:xfrm flipH="1">
            <a:off x="10943629" y="493622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1016F-B166-4519-82CB-28CB27E4861A}"/>
              </a:ext>
            </a:extLst>
          </p:cNvPr>
          <p:cNvCxnSpPr/>
          <p:nvPr/>
        </p:nvCxnSpPr>
        <p:spPr>
          <a:xfrm flipH="1">
            <a:off x="10943629" y="525640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8D8B8-3069-4AFA-85C5-2A44057F7F41}"/>
              </a:ext>
            </a:extLst>
          </p:cNvPr>
          <p:cNvCxnSpPr/>
          <p:nvPr/>
        </p:nvCxnSpPr>
        <p:spPr>
          <a:xfrm flipH="1">
            <a:off x="10943629" y="586180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E86-BADA-4D39-AA70-C6F792611306}"/>
              </a:ext>
            </a:extLst>
          </p:cNvPr>
          <p:cNvCxnSpPr/>
          <p:nvPr/>
        </p:nvCxnSpPr>
        <p:spPr>
          <a:xfrm flipH="1">
            <a:off x="10943629" y="617696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BCE9D-AE74-49A2-BB28-D902AFB881C9}"/>
              </a:ext>
            </a:extLst>
          </p:cNvPr>
          <p:cNvCxnSpPr/>
          <p:nvPr/>
        </p:nvCxnSpPr>
        <p:spPr>
          <a:xfrm>
            <a:off x="4924338" y="5469622"/>
            <a:ext cx="1719743" cy="8976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9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7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0FD2B-9306-4698-B982-002A47305769}"/>
              </a:ext>
            </a:extLst>
          </p:cNvPr>
          <p:cNvSpPr txBox="1"/>
          <p:nvPr/>
        </p:nvSpPr>
        <p:spPr>
          <a:xfrm>
            <a:off x="3287354" y="914292"/>
            <a:ext cx="277675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Strong positive relationship between average pace and time as is expected.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59F3-4666-4785-9C5A-DB1926F93481}"/>
              </a:ext>
            </a:extLst>
          </p:cNvPr>
          <p:cNvSpPr txBox="1"/>
          <p:nvPr/>
        </p:nvSpPr>
        <p:spPr>
          <a:xfrm>
            <a:off x="8296342" y="914292"/>
            <a:ext cx="348406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Much weaker correlation than average pace. This would probably be expected. Curious gap in the data between 5.6 and 6mins/km.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396BE-5157-41D4-B966-58296790F804}"/>
              </a:ext>
            </a:extLst>
          </p:cNvPr>
          <p:cNvSpPr txBox="1"/>
          <p:nvPr/>
        </p:nvSpPr>
        <p:spPr>
          <a:xfrm>
            <a:off x="2726422" y="3805742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Calories burnt are clustered around 500-600. An R value of 0.3 implies a much stronger relationship than is immediately visible by human eye.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9338-D2A5-4F1E-BD68-F4E8DF20BA38}"/>
              </a:ext>
            </a:extLst>
          </p:cNvPr>
          <p:cNvSpPr txBox="1"/>
          <p:nvPr/>
        </p:nvSpPr>
        <p:spPr>
          <a:xfrm>
            <a:off x="6314812" y="3793266"/>
            <a:ext cx="355064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No correlation visible here. Although this is almost certainly due to the limited range of the elevation. We would definitely expect a correlation between elevation and time with a more varied dataset.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2A2B0-48B9-4AED-84BC-60B14980C560}"/>
              </a:ext>
            </a:extLst>
          </p:cNvPr>
          <p:cNvSpPr txBox="1"/>
          <p:nvPr/>
        </p:nvSpPr>
        <p:spPr>
          <a:xfrm>
            <a:off x="82759" y="5773863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As companies don’t typically release their algorithms for calculating calories, this would be an interesting feature to explore further. </a:t>
            </a:r>
          </a:p>
        </p:txBody>
      </p:sp>
    </p:spTree>
    <p:extLst>
      <p:ext uri="{BB962C8B-B14F-4D97-AF65-F5344CB8AC3E}">
        <p14:creationId xmlns:p14="http://schemas.microsoft.com/office/powerpoint/2010/main" val="37126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9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49BB6C-7E89-41F2-8820-EC053F8D96C4}"/>
              </a:ext>
            </a:extLst>
          </p:cNvPr>
          <p:cNvSpPr txBox="1"/>
          <p:nvPr/>
        </p:nvSpPr>
        <p:spPr>
          <a:xfrm>
            <a:off x="3590488" y="587229"/>
            <a:ext cx="52179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HR measurements show little correlation to time. The average HR is clustered 145-160 and max HR 160-180 bpm. Does a lack of correlation make sense here? Probably need to ask a health scientist.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06FDD-CADF-4597-AE7C-391247EA6C5D}"/>
              </a:ext>
            </a:extLst>
          </p:cNvPr>
          <p:cNvSpPr txBox="1"/>
          <p:nvPr/>
        </p:nvSpPr>
        <p:spPr>
          <a:xfrm>
            <a:off x="3721916" y="3758402"/>
            <a:ext cx="5217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Gaps are due to the squashed axis and integer values.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79302D-4AB0-46AC-8FBB-1C2194E75AEB}"/>
              </a:ext>
            </a:extLst>
          </p:cNvPr>
          <p:cNvCxnSpPr/>
          <p:nvPr/>
        </p:nvCxnSpPr>
        <p:spPr>
          <a:xfrm>
            <a:off x="8380602" y="4098130"/>
            <a:ext cx="232350" cy="68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21BF9-7F5F-41D4-B5BF-00B1281059B6}"/>
              </a:ext>
            </a:extLst>
          </p:cNvPr>
          <p:cNvCxnSpPr>
            <a:cxnSpLocks/>
          </p:cNvCxnSpPr>
          <p:nvPr/>
        </p:nvCxnSpPr>
        <p:spPr>
          <a:xfrm flipH="1">
            <a:off x="4130448" y="4202884"/>
            <a:ext cx="449764" cy="67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4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B9B1A-CECE-4D75-B635-974C2D966B30}"/>
              </a:ext>
            </a:extLst>
          </p:cNvPr>
          <p:cNvSpPr txBox="1"/>
          <p:nvPr/>
        </p:nvSpPr>
        <p:spPr>
          <a:xfrm>
            <a:off x="9370503" y="3816991"/>
            <a:ext cx="25670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best fit line for order 20 is hopelessly overfit to the natural variance In the dataset.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263A0-DB9D-4773-A8FE-0BC5CEE084B6}"/>
              </a:ext>
            </a:extLst>
          </p:cNvPr>
          <p:cNvSpPr txBox="1"/>
          <p:nvPr/>
        </p:nvSpPr>
        <p:spPr>
          <a:xfrm>
            <a:off x="4328719" y="169179"/>
            <a:ext cx="325632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Linear and quadratic fits the data quite well but are they suitable for predicting future times?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74A8D-24B1-4601-B157-C0F4446FB599}"/>
              </a:ext>
            </a:extLst>
          </p:cNvPr>
          <p:cNvSpPr txBox="1"/>
          <p:nvPr/>
        </p:nvSpPr>
        <p:spPr>
          <a:xfrm>
            <a:off x="2551652" y="3816991"/>
            <a:ext cx="3807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Both quadratic and cubic trendlines have negative gradients before ~150 days. Is this sensible? </a:t>
            </a:r>
          </a:p>
        </p:txBody>
      </p:sp>
    </p:spTree>
    <p:extLst>
      <p:ext uri="{BB962C8B-B14F-4D97-AF65-F5344CB8AC3E}">
        <p14:creationId xmlns:p14="http://schemas.microsoft.com/office/powerpoint/2010/main" val="193605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A36-B8B4-45EB-88EB-AE54A3E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interesting stats. . . (5km)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53-7B55-4CA2-9160-D1CBABA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slowest and quickest 5k run: </a:t>
            </a:r>
            <a:r>
              <a:rPr lang="en-GB" b="1" dirty="0"/>
              <a:t>12 minutes and 2 seconds</a:t>
            </a:r>
          </a:p>
          <a:p>
            <a:r>
              <a:rPr lang="en-GB" dirty="0"/>
              <a:t>Difference between slowest and quickest 5k run (discard La Oliva): </a:t>
            </a:r>
            <a:r>
              <a:rPr lang="en-GB" b="1" dirty="0"/>
              <a:t>6 minutes and 59 seconds</a:t>
            </a:r>
          </a:p>
          <a:p>
            <a:r>
              <a:rPr lang="en-GB" dirty="0"/>
              <a:t>Difference between earliest and latest date: </a:t>
            </a:r>
            <a:r>
              <a:rPr lang="en-GB" b="1" dirty="0"/>
              <a:t>4 minutes and 57 seconds</a:t>
            </a:r>
          </a:p>
          <a:p>
            <a:r>
              <a:rPr lang="en-GB" dirty="0"/>
              <a:t>Time improvement at Wokingham is: </a:t>
            </a:r>
            <a:r>
              <a:rPr lang="en-GB" b="1" dirty="0"/>
              <a:t>6 m</a:t>
            </a:r>
            <a:r>
              <a:rPr lang="en-GB" dirty="0"/>
              <a:t>inutes and 59 seconds</a:t>
            </a:r>
          </a:p>
          <a:p>
            <a:r>
              <a:rPr lang="en-GB" dirty="0"/>
              <a:t>5k PB is: </a:t>
            </a:r>
            <a:r>
              <a:rPr lang="en-GB" b="1" dirty="0"/>
              <a:t>33 minutes and 11 seconds</a:t>
            </a:r>
          </a:p>
        </p:txBody>
      </p:sp>
    </p:spTree>
    <p:extLst>
      <p:ext uri="{BB962C8B-B14F-4D97-AF65-F5344CB8AC3E}">
        <p14:creationId xmlns:p14="http://schemas.microsoft.com/office/powerpoint/2010/main" val="377693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7118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15 were recorded between the distances of 9.9 and 10.1km. </a:t>
            </a:r>
          </a:p>
          <a:p>
            <a:r>
              <a:rPr lang="en-GB" dirty="0"/>
              <a:t>These datapoints will be referred to as 10km runs. </a:t>
            </a:r>
          </a:p>
          <a:p>
            <a:r>
              <a:rPr lang="en-GB" dirty="0"/>
              <a:t>Next slides show some further analysis into the 10k runs.</a:t>
            </a:r>
          </a:p>
          <a:p>
            <a:r>
              <a:rPr lang="en-GB" dirty="0"/>
              <a:t>Note: The 10k dataset is much smaller and therefore harder to draw reliable trends and conclusions.  </a:t>
            </a:r>
          </a:p>
        </p:txBody>
      </p:sp>
    </p:spTree>
    <p:extLst>
      <p:ext uri="{BB962C8B-B14F-4D97-AF65-F5344CB8AC3E}">
        <p14:creationId xmlns:p14="http://schemas.microsoft.com/office/powerpoint/2010/main" val="277879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73A895-E19F-47B1-8047-AC970B9C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" y="54273"/>
            <a:ext cx="9865453" cy="68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0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73A895-E19F-47B1-8047-AC970B9C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" y="54273"/>
            <a:ext cx="9865453" cy="6815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4AB4D-CBE2-43C5-8E90-314CC49354C8}"/>
              </a:ext>
            </a:extLst>
          </p:cNvPr>
          <p:cNvSpPr txBox="1"/>
          <p:nvPr/>
        </p:nvSpPr>
        <p:spPr>
          <a:xfrm>
            <a:off x="2910980" y="4496499"/>
            <a:ext cx="24244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Strong negative trend!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7767B-F843-44AC-8DE4-DAF1A829F3B8}"/>
              </a:ext>
            </a:extLst>
          </p:cNvPr>
          <p:cNvSpPr txBox="1"/>
          <p:nvPr/>
        </p:nvSpPr>
        <p:spPr>
          <a:xfrm>
            <a:off x="6372836" y="513126"/>
            <a:ext cx="242441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 was a data point (from Woodley) here but none of the other features were recorded so it has been thrown away.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E2C07-DBC1-407E-9B41-B3FA9433A1C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11942" y="1090572"/>
            <a:ext cx="2060894" cy="29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44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471C-B202-46C2-899B-28B20C87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other features relate to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60-D529-4A02-ACB7-E651183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Same exercise as 5k runs, we are looking at how the other features correlate with time taken to run 10k?</a:t>
            </a:r>
          </a:p>
          <a:p>
            <a:endParaRPr lang="en-GB" sz="2400" dirty="0"/>
          </a:p>
          <a:p>
            <a:r>
              <a:rPr lang="en-GB" sz="2400" dirty="0"/>
              <a:t>Generally stronger correlations found in this dataset, but this is most likely due to significantly less datapoints.</a:t>
            </a:r>
          </a:p>
          <a:p>
            <a:endParaRPr lang="en-GB" sz="2400" dirty="0"/>
          </a:p>
          <a:p>
            <a:r>
              <a:rPr lang="en-GB" sz="2400" dirty="0"/>
              <a:t>I am very dubious of these R values for this dataset.   </a:t>
            </a:r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E83A-6FE3-4DD5-B263-37C6BB5B2385}"/>
              </a:ext>
            </a:extLst>
          </p:cNvPr>
          <p:cNvSpPr txBox="1"/>
          <p:nvPr/>
        </p:nvSpPr>
        <p:spPr>
          <a:xfrm>
            <a:off x="7217568" y="1527323"/>
            <a:ext cx="145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8B0E-5137-4874-BC3F-6E5780C8CEF3}"/>
              </a:ext>
            </a:extLst>
          </p:cNvPr>
          <p:cNvSpPr txBox="1"/>
          <p:nvPr/>
        </p:nvSpPr>
        <p:spPr>
          <a:xfrm>
            <a:off x="9711331" y="1527324"/>
            <a:ext cx="1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D9B6E-A423-4FE6-99F6-DF3E2C2F0BF4}"/>
              </a:ext>
            </a:extLst>
          </p:cNvPr>
          <p:cNvCxnSpPr/>
          <p:nvPr/>
        </p:nvCxnSpPr>
        <p:spPr>
          <a:xfrm flipH="1">
            <a:off x="10943629" y="2768367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2E57B-D36D-4097-8AC9-26172F479A7D}"/>
              </a:ext>
            </a:extLst>
          </p:cNvPr>
          <p:cNvCxnSpPr/>
          <p:nvPr/>
        </p:nvCxnSpPr>
        <p:spPr>
          <a:xfrm flipH="1">
            <a:off x="10956817" y="4001294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94942-E1FB-48ED-B81E-F11177FDBF95}"/>
              </a:ext>
            </a:extLst>
          </p:cNvPr>
          <p:cNvCxnSpPr/>
          <p:nvPr/>
        </p:nvCxnSpPr>
        <p:spPr>
          <a:xfrm flipH="1">
            <a:off x="10943629" y="338985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F180-55F7-4C11-87F1-BB5C2BD546F8}"/>
              </a:ext>
            </a:extLst>
          </p:cNvPr>
          <p:cNvCxnSpPr/>
          <p:nvPr/>
        </p:nvCxnSpPr>
        <p:spPr>
          <a:xfrm flipH="1">
            <a:off x="10943629" y="370164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0A1A9E-C5C1-4D91-AAAE-7BC0C963C3D2}"/>
              </a:ext>
            </a:extLst>
          </p:cNvPr>
          <p:cNvCxnSpPr/>
          <p:nvPr/>
        </p:nvCxnSpPr>
        <p:spPr>
          <a:xfrm flipH="1">
            <a:off x="10958612" y="432212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1016F-B166-4519-82CB-28CB27E4861A}"/>
              </a:ext>
            </a:extLst>
          </p:cNvPr>
          <p:cNvCxnSpPr/>
          <p:nvPr/>
        </p:nvCxnSpPr>
        <p:spPr>
          <a:xfrm flipH="1">
            <a:off x="10943629" y="525640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8D8B8-3069-4AFA-85C5-2A44057F7F41}"/>
              </a:ext>
            </a:extLst>
          </p:cNvPr>
          <p:cNvCxnSpPr/>
          <p:nvPr/>
        </p:nvCxnSpPr>
        <p:spPr>
          <a:xfrm flipH="1">
            <a:off x="10943629" y="586180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E86-BADA-4D39-AA70-C6F792611306}"/>
              </a:ext>
            </a:extLst>
          </p:cNvPr>
          <p:cNvCxnSpPr/>
          <p:nvPr/>
        </p:nvCxnSpPr>
        <p:spPr>
          <a:xfrm flipH="1">
            <a:off x="10943629" y="617696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BCF938-B897-4D78-A907-9BEA870F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56" y="1947905"/>
            <a:ext cx="4222550" cy="47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2A5-9E9A-44D7-B12E-0FD122D8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ED19-43AA-4F1C-B23F-3D58124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presentation analyses a small running dataset where the data was collected on a fitness watch. The two main aims of this project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Practice of data handling on real, messy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Assess whether this dataset is suitable for a machine learning project</a:t>
            </a:r>
          </a:p>
          <a:p>
            <a:r>
              <a:rPr lang="en-GB" dirty="0"/>
              <a:t>Multiple plots are shown to broadly summarise the data before assessing specific relationships multiple features and the time taken to complete a run. </a:t>
            </a:r>
          </a:p>
          <a:p>
            <a:r>
              <a:rPr lang="en-GB" dirty="0"/>
              <a:t>This has been done for practice/general fun. </a:t>
            </a:r>
          </a:p>
        </p:txBody>
      </p:sp>
    </p:spTree>
    <p:extLst>
      <p:ext uri="{BB962C8B-B14F-4D97-AF65-F5344CB8AC3E}">
        <p14:creationId xmlns:p14="http://schemas.microsoft.com/office/powerpoint/2010/main" val="1513206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5F31B-F0F6-4338-9F20-C6B878C4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138962"/>
            <a:ext cx="9991288" cy="663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8E9A-214A-4887-B632-79A1E119A115}"/>
              </a:ext>
            </a:extLst>
          </p:cNvPr>
          <p:cNvSpPr txBox="1"/>
          <p:nvPr/>
        </p:nvSpPr>
        <p:spPr>
          <a:xfrm>
            <a:off x="1677798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D6F1-03C8-4F94-8AD0-427BFC3ADA0A}"/>
              </a:ext>
            </a:extLst>
          </p:cNvPr>
          <p:cNvSpPr txBox="1"/>
          <p:nvPr/>
        </p:nvSpPr>
        <p:spPr>
          <a:xfrm>
            <a:off x="6771313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CB728-364E-41DD-A4CD-3972B6290363}"/>
              </a:ext>
            </a:extLst>
          </p:cNvPr>
          <p:cNvSpPr txBox="1"/>
          <p:nvPr/>
        </p:nvSpPr>
        <p:spPr>
          <a:xfrm>
            <a:off x="1677798" y="391703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B4C59-CD11-44AF-BF1E-D13202ABECE2}"/>
              </a:ext>
            </a:extLst>
          </p:cNvPr>
          <p:cNvSpPr txBox="1"/>
          <p:nvPr/>
        </p:nvSpPr>
        <p:spPr>
          <a:xfrm>
            <a:off x="6771313" y="389544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</p:spTree>
    <p:extLst>
      <p:ext uri="{BB962C8B-B14F-4D97-AF65-F5344CB8AC3E}">
        <p14:creationId xmlns:p14="http://schemas.microsoft.com/office/powerpoint/2010/main" val="28324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5F31B-F0F6-4338-9F20-C6B878C4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138962"/>
            <a:ext cx="9991288" cy="663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8E9A-214A-4887-B632-79A1E119A115}"/>
              </a:ext>
            </a:extLst>
          </p:cNvPr>
          <p:cNvSpPr txBox="1"/>
          <p:nvPr/>
        </p:nvSpPr>
        <p:spPr>
          <a:xfrm>
            <a:off x="1677798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D6F1-03C8-4F94-8AD0-427BFC3ADA0A}"/>
              </a:ext>
            </a:extLst>
          </p:cNvPr>
          <p:cNvSpPr txBox="1"/>
          <p:nvPr/>
        </p:nvSpPr>
        <p:spPr>
          <a:xfrm>
            <a:off x="6771313" y="101506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CB728-364E-41DD-A4CD-3972B6290363}"/>
              </a:ext>
            </a:extLst>
          </p:cNvPr>
          <p:cNvSpPr txBox="1"/>
          <p:nvPr/>
        </p:nvSpPr>
        <p:spPr>
          <a:xfrm>
            <a:off x="1677798" y="391703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0.03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B4C59-CD11-44AF-BF1E-D13202ABECE2}"/>
              </a:ext>
            </a:extLst>
          </p:cNvPr>
          <p:cNvSpPr txBox="1"/>
          <p:nvPr/>
        </p:nvSpPr>
        <p:spPr>
          <a:xfrm>
            <a:off x="6771313" y="389544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B936F-4CD4-4302-8E53-E73E7EA14F58}"/>
              </a:ext>
            </a:extLst>
          </p:cNvPr>
          <p:cNvSpPr txBox="1"/>
          <p:nvPr/>
        </p:nvSpPr>
        <p:spPr>
          <a:xfrm>
            <a:off x="4353886" y="1499365"/>
            <a:ext cx="314027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Considerable difference between correlations from best and average pace. Similar to 5k dataset. Difference between </a:t>
            </a:r>
            <a:r>
              <a:rPr lang="en-GB" dirty="0" err="1"/>
              <a:t>Avg_Pace</a:t>
            </a:r>
            <a:r>
              <a:rPr lang="en-GB" dirty="0"/>
              <a:t> and </a:t>
            </a:r>
            <a:r>
              <a:rPr lang="en-GB" dirty="0" err="1"/>
              <a:t>Best_Pace</a:t>
            </a:r>
            <a:r>
              <a:rPr lang="en-GB" dirty="0"/>
              <a:t> may be an interesting metric..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7F9CE-E867-4186-9576-219B0DEA538D}"/>
              </a:ext>
            </a:extLst>
          </p:cNvPr>
          <p:cNvSpPr txBox="1"/>
          <p:nvPr/>
        </p:nvSpPr>
        <p:spPr>
          <a:xfrm>
            <a:off x="5076737" y="4422230"/>
            <a:ext cx="24174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Calories once again shows no correlation to the time. </a:t>
            </a:r>
          </a:p>
        </p:txBody>
      </p:sp>
    </p:spTree>
    <p:extLst>
      <p:ext uri="{BB962C8B-B14F-4D97-AF65-F5344CB8AC3E}">
        <p14:creationId xmlns:p14="http://schemas.microsoft.com/office/powerpoint/2010/main" val="5368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6D98-D2A4-4464-BE10-CDFF6597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8" y="27868"/>
            <a:ext cx="10230339" cy="675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2E48D-986D-4C70-989D-34C84E41D0AC}"/>
              </a:ext>
            </a:extLst>
          </p:cNvPr>
          <p:cNvSpPr txBox="1"/>
          <p:nvPr/>
        </p:nvSpPr>
        <p:spPr>
          <a:xfrm>
            <a:off x="1812022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09A35-D8E3-4FAC-B531-9728287D4059}"/>
              </a:ext>
            </a:extLst>
          </p:cNvPr>
          <p:cNvSpPr txBox="1"/>
          <p:nvPr/>
        </p:nvSpPr>
        <p:spPr>
          <a:xfrm>
            <a:off x="6905537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A2E1-8C58-4008-B58B-6EE9A24D9FE7}"/>
              </a:ext>
            </a:extLst>
          </p:cNvPr>
          <p:cNvSpPr txBox="1"/>
          <p:nvPr/>
        </p:nvSpPr>
        <p:spPr>
          <a:xfrm>
            <a:off x="5050174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9BAD6-FB90-41BB-839F-043B2697799D}"/>
              </a:ext>
            </a:extLst>
          </p:cNvPr>
          <p:cNvSpPr txBox="1"/>
          <p:nvPr/>
        </p:nvSpPr>
        <p:spPr>
          <a:xfrm>
            <a:off x="10210769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-0.46</a:t>
            </a:r>
          </a:p>
        </p:txBody>
      </p:sp>
    </p:spTree>
    <p:extLst>
      <p:ext uri="{BB962C8B-B14F-4D97-AF65-F5344CB8AC3E}">
        <p14:creationId xmlns:p14="http://schemas.microsoft.com/office/powerpoint/2010/main" val="179778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6D98-D2A4-4464-BE10-CDFF6597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8" y="27868"/>
            <a:ext cx="10230339" cy="675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2E48D-986D-4C70-989D-34C84E41D0AC}"/>
              </a:ext>
            </a:extLst>
          </p:cNvPr>
          <p:cNvSpPr txBox="1"/>
          <p:nvPr/>
        </p:nvSpPr>
        <p:spPr>
          <a:xfrm>
            <a:off x="1812022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09A35-D8E3-4FAC-B531-9728287D4059}"/>
              </a:ext>
            </a:extLst>
          </p:cNvPr>
          <p:cNvSpPr txBox="1"/>
          <p:nvPr/>
        </p:nvSpPr>
        <p:spPr>
          <a:xfrm>
            <a:off x="6905537" y="855678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A2E1-8C58-4008-B58B-6EE9A24D9FE7}"/>
              </a:ext>
            </a:extLst>
          </p:cNvPr>
          <p:cNvSpPr txBox="1"/>
          <p:nvPr/>
        </p:nvSpPr>
        <p:spPr>
          <a:xfrm>
            <a:off x="5050174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9BAD6-FB90-41BB-839F-043B2697799D}"/>
              </a:ext>
            </a:extLst>
          </p:cNvPr>
          <p:cNvSpPr txBox="1"/>
          <p:nvPr/>
        </p:nvSpPr>
        <p:spPr>
          <a:xfrm>
            <a:off x="10210769" y="380798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-0.46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317A3-5D7E-4312-86FA-90C0D46BA895}"/>
              </a:ext>
            </a:extLst>
          </p:cNvPr>
          <p:cNvSpPr txBox="1"/>
          <p:nvPr/>
        </p:nvSpPr>
        <p:spPr>
          <a:xfrm>
            <a:off x="5050174" y="855678"/>
            <a:ext cx="31878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Despite the R values, it looks like there is little correlation between HR and time.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188FC-41EC-47D6-A397-6C9F1CF55C1C}"/>
              </a:ext>
            </a:extLst>
          </p:cNvPr>
          <p:cNvSpPr txBox="1"/>
          <p:nvPr/>
        </p:nvSpPr>
        <p:spPr>
          <a:xfrm>
            <a:off x="4081246" y="3715648"/>
            <a:ext cx="318781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Once again, other than Delta Day, Run Cadence and Stride Length are showing the strongest negative correlations with time. This makes sense as a combination of these two factors surely controls the pace. </a:t>
            </a:r>
          </a:p>
        </p:txBody>
      </p:sp>
    </p:spTree>
    <p:extLst>
      <p:ext uri="{BB962C8B-B14F-4D97-AF65-F5344CB8AC3E}">
        <p14:creationId xmlns:p14="http://schemas.microsoft.com/office/powerpoint/2010/main" val="4274103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D3BF0B0-0C20-42CE-9AF4-C606398C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D3BF0B0-0C20-42CE-9AF4-C606398C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31A86-DB23-4F17-B4A0-85C4DDB7912A}"/>
              </a:ext>
            </a:extLst>
          </p:cNvPr>
          <p:cNvSpPr txBox="1"/>
          <p:nvPr/>
        </p:nvSpPr>
        <p:spPr>
          <a:xfrm>
            <a:off x="5016617" y="3020037"/>
            <a:ext cx="41022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 is no need to look at higher order than a linear fit with this trend, especially due to the lack of data points increasing the chances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278893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A36-B8B4-45EB-88EB-AE54A3E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interesting stats. . . (10km)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53-7B55-4CA2-9160-D1CBABA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slowest and quickest 10k run: </a:t>
            </a:r>
            <a:r>
              <a:rPr lang="en-GB" b="1" dirty="0"/>
              <a:t>10 minutes and 35 seconds</a:t>
            </a:r>
          </a:p>
          <a:p>
            <a:r>
              <a:rPr lang="en-GB" dirty="0"/>
              <a:t>Difference between earliest and latest date: </a:t>
            </a:r>
            <a:r>
              <a:rPr lang="en-GB" b="1" dirty="0"/>
              <a:t>5 minutes and 21 seconds</a:t>
            </a:r>
          </a:p>
          <a:p>
            <a:r>
              <a:rPr lang="en-GB" dirty="0"/>
              <a:t>10k PB is: </a:t>
            </a:r>
            <a:r>
              <a:rPr lang="en-GB" b="1" dirty="0"/>
              <a:t>1 Hour, 10minutes and 3 seconds</a:t>
            </a:r>
          </a:p>
        </p:txBody>
      </p:sp>
    </p:spTree>
    <p:extLst>
      <p:ext uri="{BB962C8B-B14F-4D97-AF65-F5344CB8AC3E}">
        <p14:creationId xmlns:p14="http://schemas.microsoft.com/office/powerpoint/2010/main" val="3331324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1DFF-F7A0-44F6-BD06-6BBEE32E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8759-7A35-4432-B741-EB061505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shows few surprises. </a:t>
            </a:r>
          </a:p>
          <a:p>
            <a:r>
              <a:rPr lang="en-GB" dirty="0"/>
              <a:t>Both 5k and 10k runs show quicker times the later the run has been done indicating significant improvement! </a:t>
            </a:r>
          </a:p>
          <a:p>
            <a:r>
              <a:rPr lang="en-GB" dirty="0"/>
              <a:t>Could future times be predicted using machine learning methodology? </a:t>
            </a:r>
          </a:p>
          <a:p>
            <a:r>
              <a:rPr lang="en-GB" dirty="0"/>
              <a:t>Which features would be useful in estimating future times? </a:t>
            </a:r>
          </a:p>
          <a:p>
            <a:r>
              <a:rPr lang="en-GB" dirty="0"/>
              <a:t>Is there more data available? </a:t>
            </a:r>
          </a:p>
          <a:p>
            <a:r>
              <a:rPr lang="en-GB" dirty="0"/>
              <a:t>What other relationships exist other than in relation to time? Calories? </a:t>
            </a:r>
          </a:p>
        </p:txBody>
      </p:sp>
    </p:spTree>
    <p:extLst>
      <p:ext uri="{BB962C8B-B14F-4D97-AF65-F5344CB8AC3E}">
        <p14:creationId xmlns:p14="http://schemas.microsoft.com/office/powerpoint/2010/main" val="21307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0F8-A11F-4880-89E2-CAE3E00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8D2A-9D4A-4DD9-B759-92B17ABD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ran 1379.65 kms for a total time of 171:35:33 (</a:t>
            </a:r>
            <a:r>
              <a:rPr lang="en-GB" dirty="0" err="1"/>
              <a:t>hh:mm:ss</a:t>
            </a:r>
            <a:r>
              <a:rPr lang="en-GB" dirty="0"/>
              <a:t>) (over 7 days of running!!), over 603 days, burning </a:t>
            </a:r>
            <a:r>
              <a:rPr lang="en-GB"/>
              <a:t>146646 calories </a:t>
            </a:r>
            <a:r>
              <a:rPr lang="en-GB" dirty="0"/>
              <a:t>between the 03/12/12 – 30/07/19. </a:t>
            </a:r>
          </a:p>
          <a:p>
            <a:endParaRPr lang="en-GB" dirty="0"/>
          </a:p>
          <a:p>
            <a:r>
              <a:rPr lang="en-GB" dirty="0"/>
              <a:t>WELL DONE!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2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1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FB91-099A-4D54-B87A-E0E30565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E25-AC77-495B-9444-EA9667F9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903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260 Data Points</a:t>
            </a:r>
          </a:p>
          <a:p>
            <a:r>
              <a:rPr lang="en-GB" dirty="0"/>
              <a:t>15 different data attributes </a:t>
            </a:r>
          </a:p>
          <a:p>
            <a:r>
              <a:rPr lang="en-GB" dirty="0"/>
              <a:t>11 (maybe 12) different locations</a:t>
            </a:r>
          </a:p>
          <a:p>
            <a:r>
              <a:rPr lang="en-GB" dirty="0"/>
              <a:t>Minimum Distance: 0.52km</a:t>
            </a:r>
          </a:p>
          <a:p>
            <a:r>
              <a:rPr lang="en-GB" dirty="0"/>
              <a:t>Max Distance: 13.82km  </a:t>
            </a:r>
          </a:p>
          <a:p>
            <a:r>
              <a:rPr lang="en-GB" dirty="0"/>
              <a:t>Dates: 03/12/2017 – 30/07/2019</a:t>
            </a:r>
          </a:p>
          <a:p>
            <a:endParaRPr lang="en-GB" dirty="0"/>
          </a:p>
          <a:p>
            <a:r>
              <a:rPr lang="en-GB" dirty="0"/>
              <a:t>Note: A feature often seen on the y axis of plots is ‘</a:t>
            </a:r>
            <a:r>
              <a:rPr lang="en-GB" dirty="0" err="1"/>
              <a:t>Time_dec_min</a:t>
            </a:r>
            <a:r>
              <a:rPr lang="en-GB" dirty="0"/>
              <a:t>’. This is short hand for decimal minutes. Time was recorded in an awkward format so was converted to decimal minutes, e.g. 2:30 minutes would be 2.5 minutes. This is a little confusing but as we are generally looking at things on a scale of multiple minutes, it should not be a problem. 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9827-7A8F-4109-8DE7-38CE93A53D2E}"/>
              </a:ext>
            </a:extLst>
          </p:cNvPr>
          <p:cNvGrpSpPr/>
          <p:nvPr/>
        </p:nvGrpSpPr>
        <p:grpSpPr>
          <a:xfrm>
            <a:off x="8565160" y="504685"/>
            <a:ext cx="3003259" cy="6156173"/>
            <a:chOff x="9678929" y="504686"/>
            <a:chExt cx="2561867" cy="58077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E022A-5CBD-4579-891B-5A96A2DC8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78" r="39572"/>
            <a:stretch/>
          </p:blipFill>
          <p:spPr>
            <a:xfrm>
              <a:off x="9678929" y="1027906"/>
              <a:ext cx="2141158" cy="52845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CC70BD-552D-4927-B286-BE053E00677E}"/>
                </a:ext>
              </a:extLst>
            </p:cNvPr>
            <p:cNvSpPr txBox="1"/>
            <p:nvPr/>
          </p:nvSpPr>
          <p:spPr>
            <a:xfrm>
              <a:off x="9990580" y="504686"/>
              <a:ext cx="2250216" cy="4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u="sng" dirty="0"/>
                <a:t>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1AF0E6-D61A-4382-9668-412BA497D289}"/>
              </a:ext>
            </a:extLst>
          </p:cNvPr>
          <p:cNvSpPr/>
          <p:nvPr/>
        </p:nvSpPr>
        <p:spPr>
          <a:xfrm>
            <a:off x="1510019" y="4018327"/>
            <a:ext cx="4278386" cy="57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F24310-5315-4CD7-A152-6E6475CD40C7}"/>
              </a:ext>
            </a:extLst>
          </p:cNvPr>
          <p:cNvSpPr/>
          <p:nvPr/>
        </p:nvSpPr>
        <p:spPr>
          <a:xfrm rot="161983">
            <a:off x="6758137" y="5335209"/>
            <a:ext cx="4381074" cy="572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DFC24-1F65-4D92-A1B2-03BD7D3BB95C}"/>
              </a:ext>
            </a:extLst>
          </p:cNvPr>
          <p:cNvSpPr/>
          <p:nvPr/>
        </p:nvSpPr>
        <p:spPr>
          <a:xfrm>
            <a:off x="1817614" y="1872143"/>
            <a:ext cx="4278386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0FC48-06F6-4822-97AF-247343AEDEF6}"/>
              </a:ext>
            </a:extLst>
          </p:cNvPr>
          <p:cNvSpPr/>
          <p:nvPr/>
        </p:nvSpPr>
        <p:spPr>
          <a:xfrm rot="338857">
            <a:off x="7596526" y="3952497"/>
            <a:ext cx="3403291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32A2E-4CCA-4CB0-8496-A10C798CA0D0}"/>
              </a:ext>
            </a:extLst>
          </p:cNvPr>
          <p:cNvSpPr txBox="1"/>
          <p:nvPr/>
        </p:nvSpPr>
        <p:spPr>
          <a:xfrm>
            <a:off x="6536069" y="2605154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10k Runs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23364-6F6D-4F82-9B9A-4C1CAB65AF7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696125" y="2390862"/>
            <a:ext cx="839944" cy="5374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90FC7-E60F-4CEE-84D4-4FA89F202C81}"/>
              </a:ext>
            </a:extLst>
          </p:cNvPr>
          <p:cNvCxnSpPr>
            <a:stCxn id="3" idx="3"/>
          </p:cNvCxnSpPr>
          <p:nvPr/>
        </p:nvCxnSpPr>
        <p:spPr>
          <a:xfrm>
            <a:off x="7576304" y="2928320"/>
            <a:ext cx="493905" cy="8581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BC7A7D-8E5E-46C8-97DB-AE9EF2A5ADFD}"/>
              </a:ext>
            </a:extLst>
          </p:cNvPr>
          <p:cNvSpPr txBox="1"/>
          <p:nvPr/>
        </p:nvSpPr>
        <p:spPr>
          <a:xfrm>
            <a:off x="6226956" y="4228170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5k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84896-0A19-4E61-97A4-DF5D86397E67}"/>
              </a:ext>
            </a:extLst>
          </p:cNvPr>
          <p:cNvCxnSpPr>
            <a:cxnSpLocks/>
          </p:cNvCxnSpPr>
          <p:nvPr/>
        </p:nvCxnSpPr>
        <p:spPr>
          <a:xfrm>
            <a:off x="7267191" y="4579067"/>
            <a:ext cx="803018" cy="68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42FD3-41FD-467E-B055-D7AD8A980B27}"/>
              </a:ext>
            </a:extLst>
          </p:cNvPr>
          <p:cNvCxnSpPr>
            <a:cxnSpLocks/>
          </p:cNvCxnSpPr>
          <p:nvPr/>
        </p:nvCxnSpPr>
        <p:spPr>
          <a:xfrm flipH="1" flipV="1">
            <a:off x="5788405" y="4323126"/>
            <a:ext cx="455447" cy="22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C5C397-D137-4DC7-A476-8322CFD7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2" y="77598"/>
            <a:ext cx="6513992" cy="6702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04AC3-7BAB-4499-8FC9-725845554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"/>
          <a:stretch/>
        </p:blipFill>
        <p:spPr>
          <a:xfrm>
            <a:off x="7205504" y="729842"/>
            <a:ext cx="3078355" cy="55911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E47171D-6F90-4225-8A39-EB99B50E1CF5}"/>
              </a:ext>
            </a:extLst>
          </p:cNvPr>
          <p:cNvSpPr/>
          <p:nvPr/>
        </p:nvSpPr>
        <p:spPr>
          <a:xfrm>
            <a:off x="10284902" y="3724712"/>
            <a:ext cx="486562" cy="235730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6A75-69C6-4147-8BDA-44D4B91F9E39}"/>
              </a:ext>
            </a:extLst>
          </p:cNvPr>
          <p:cNvSpPr txBox="1"/>
          <p:nvPr/>
        </p:nvSpPr>
        <p:spPr>
          <a:xfrm>
            <a:off x="10887682" y="4630722"/>
            <a:ext cx="124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‘Other’</a:t>
            </a:r>
          </a:p>
        </p:txBody>
      </p:sp>
    </p:spTree>
    <p:extLst>
      <p:ext uri="{BB962C8B-B14F-4D97-AF65-F5344CB8AC3E}">
        <p14:creationId xmlns:p14="http://schemas.microsoft.com/office/powerpoint/2010/main" val="9489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1323</Words>
  <Application>Microsoft Office PowerPoint</Application>
  <PresentationFormat>Widescreen</PresentationFormat>
  <Paragraphs>151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Running Data Analysis</vt:lpstr>
      <vt:lpstr>Contents</vt:lpstr>
      <vt:lpstr>Introduction</vt:lpstr>
      <vt:lpstr>Contents</vt:lpstr>
      <vt:lpstr>First Impressions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5K data</vt:lpstr>
      <vt:lpstr>PowerPoint Presentation</vt:lpstr>
      <vt:lpstr>PowerPoint Presentation</vt:lpstr>
      <vt:lpstr>So how do other features relate to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interesting stats. . . (5km) </vt:lpstr>
      <vt:lpstr>Contents</vt:lpstr>
      <vt:lpstr>10K data</vt:lpstr>
      <vt:lpstr>PowerPoint Presentation</vt:lpstr>
      <vt:lpstr>PowerPoint Presentation</vt:lpstr>
      <vt:lpstr>So how do other features relate to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interesting stats. . . (10km) </vt:lpstr>
      <vt:lpstr>Conclusions</vt:lpstr>
      <vt:lpstr>Finally.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Data Analysis</dc:title>
  <dc:creator>Edwin Brown</dc:creator>
  <cp:lastModifiedBy>Edwin Brown</cp:lastModifiedBy>
  <cp:revision>51</cp:revision>
  <dcterms:created xsi:type="dcterms:W3CDTF">2020-05-04T08:43:23Z</dcterms:created>
  <dcterms:modified xsi:type="dcterms:W3CDTF">2020-05-07T21:07:54Z</dcterms:modified>
</cp:coreProperties>
</file>