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64" r:id="rId5"/>
    <p:sldId id="267" r:id="rId6"/>
    <p:sldId id="269" r:id="rId7"/>
    <p:sldId id="270" r:id="rId8"/>
    <p:sldId id="278" r:id="rId9"/>
    <p:sldId id="283" r:id="rId10"/>
    <p:sldId id="284" r:id="rId11"/>
    <p:sldId id="285" r:id="rId12"/>
    <p:sldId id="286" r:id="rId13"/>
    <p:sldId id="289" r:id="rId14"/>
    <p:sldId id="290" r:id="rId15"/>
    <p:sldId id="287" r:id="rId16"/>
    <p:sldId id="258" r:id="rId17"/>
    <p:sldId id="271" r:id="rId18"/>
    <p:sldId id="272" r:id="rId19"/>
    <p:sldId id="273" r:id="rId20"/>
    <p:sldId id="274" r:id="rId21"/>
    <p:sldId id="275" r:id="rId22"/>
    <p:sldId id="276" r:id="rId23"/>
    <p:sldId id="259" r:id="rId24"/>
  </p:sldIdLst>
  <p:sldSz cx="9144000" cy="6858000" type="screen4x3"/>
  <p:notesSz cx="6858000" cy="9144000"/>
  <p:defaultTextStyle>
    <a:defPPr>
      <a:defRPr lang="es-P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00"/>
    <a:srgbClr val="002D74"/>
    <a:srgbClr val="005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át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736850"/>
            <a:ext cx="7648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arcador de texto 5"/>
          <p:cNvSpPr>
            <a:spLocks noGrp="1"/>
          </p:cNvSpPr>
          <p:nvPr>
            <p:ph type="body" sz="quarter" idx="11"/>
          </p:nvPr>
        </p:nvSpPr>
        <p:spPr>
          <a:xfrm>
            <a:off x="933450" y="4585575"/>
            <a:ext cx="6349482" cy="503130"/>
          </a:xfrm>
          <a:prstGeom prst="rect">
            <a:avLst/>
          </a:prstGeom>
        </p:spPr>
        <p:txBody>
          <a:bodyPr/>
          <a:lstStyle>
            <a:lvl1pPr>
              <a:defRPr lang="es-ES" sz="1600" b="0" i="0" smtClean="0">
                <a:solidFill>
                  <a:srgbClr val="FF4F00"/>
                </a:solidFill>
                <a:latin typeface="Flexo Medium" pitchFamily="50" charset="0"/>
                <a:cs typeface="Flexo Medium" pitchFamily="50" charset="0"/>
              </a:defRPr>
            </a:lvl1pPr>
            <a:lvl2pPr>
              <a:defRPr lang="es-ES" sz="2000" smtClean="0"/>
            </a:lvl2pPr>
            <a:lvl3pPr>
              <a:defRPr lang="es-ES" sz="1800" smtClean="0"/>
            </a:lvl3pPr>
            <a:lvl4pPr>
              <a:defRPr lang="es-ES" sz="1600" smtClean="0"/>
            </a:lvl4pPr>
            <a:lvl5pPr>
              <a:defRPr lang="es-PE"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923925" y="3864698"/>
            <a:ext cx="7552255" cy="497904"/>
          </a:xfrm>
          <a:prstGeom prst="rect">
            <a:avLst/>
          </a:prstGeom>
        </p:spPr>
        <p:txBody>
          <a:bodyPr/>
          <a:lstStyle>
            <a:lvl1pPr>
              <a:defRPr lang="es-PE" sz="2800" b="0" i="0" dirty="0">
                <a:solidFill>
                  <a:srgbClr val="0D50A7"/>
                </a:solidFill>
                <a:latin typeface="Flexo Medium" pitchFamily="50" charset="0"/>
                <a:ea typeface="+mn-ea"/>
                <a:cs typeface="Flexo Medium" pitchFamily="50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4259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/ Sub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arcador de texto 5"/>
          <p:cNvSpPr>
            <a:spLocks noGrp="1"/>
          </p:cNvSpPr>
          <p:nvPr>
            <p:ph type="body" sz="quarter" idx="11"/>
          </p:nvPr>
        </p:nvSpPr>
        <p:spPr>
          <a:xfrm>
            <a:off x="830708" y="3023903"/>
            <a:ext cx="6349482" cy="503130"/>
          </a:xfrm>
          <a:prstGeom prst="rect">
            <a:avLst/>
          </a:prstGeom>
        </p:spPr>
        <p:txBody>
          <a:bodyPr/>
          <a:lstStyle>
            <a:lvl1pPr>
              <a:defRPr lang="es-ES" sz="1600" b="0" i="0" smtClean="0">
                <a:solidFill>
                  <a:srgbClr val="FF4F00"/>
                </a:solidFill>
                <a:latin typeface="Flexo Medium" pitchFamily="50" charset="0"/>
                <a:cs typeface="Flexo Medium" pitchFamily="50" charset="0"/>
              </a:defRPr>
            </a:lvl1pPr>
            <a:lvl2pPr>
              <a:defRPr lang="es-ES" sz="2000" smtClean="0"/>
            </a:lvl2pPr>
            <a:lvl3pPr>
              <a:defRPr lang="es-ES" sz="1800" smtClean="0"/>
            </a:lvl3pPr>
            <a:lvl4pPr>
              <a:defRPr lang="es-ES" sz="1600" smtClean="0"/>
            </a:lvl4pPr>
            <a:lvl5pPr>
              <a:defRPr lang="es-PE"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ítulo 7"/>
          <p:cNvSpPr>
            <a:spLocks noGrp="1"/>
          </p:cNvSpPr>
          <p:nvPr>
            <p:ph type="title"/>
          </p:nvPr>
        </p:nvSpPr>
        <p:spPr>
          <a:xfrm>
            <a:off x="830708" y="2405767"/>
            <a:ext cx="7552255" cy="497904"/>
          </a:xfrm>
          <a:prstGeom prst="rect">
            <a:avLst/>
          </a:prstGeom>
        </p:spPr>
        <p:txBody>
          <a:bodyPr/>
          <a:lstStyle>
            <a:lvl1pPr>
              <a:defRPr lang="es-PE" sz="2800" b="0" i="0" dirty="0">
                <a:solidFill>
                  <a:srgbClr val="0D50A7"/>
                </a:solidFill>
                <a:latin typeface="Flexo Medium" pitchFamily="50" charset="0"/>
                <a:ea typeface="+mn-ea"/>
                <a:cs typeface="Flexo Medium" pitchFamily="50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1996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modulos2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0"/>
            <a:ext cx="274161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>
          <a:xfrm>
            <a:off x="703779" y="1510782"/>
            <a:ext cx="7716124" cy="46228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D74"/>
                </a:solidFill>
                <a:latin typeface="Flexo" pitchFamily="50" charset="0"/>
              </a:defRPr>
            </a:lvl1pPr>
            <a:lvl2pPr>
              <a:defRPr sz="1600">
                <a:solidFill>
                  <a:srgbClr val="002D74"/>
                </a:solidFill>
                <a:latin typeface="Flexo" pitchFamily="50" charset="0"/>
              </a:defRPr>
            </a:lvl2pPr>
            <a:lvl3pPr>
              <a:defRPr sz="1400">
                <a:solidFill>
                  <a:srgbClr val="002D74"/>
                </a:solidFill>
                <a:latin typeface="Flexo" pitchFamily="50" charset="0"/>
              </a:defRPr>
            </a:lvl3pPr>
            <a:lvl4pPr>
              <a:defRPr sz="1200">
                <a:solidFill>
                  <a:srgbClr val="002D74"/>
                </a:solidFill>
                <a:latin typeface="Flexo" pitchFamily="50" charset="0"/>
              </a:defRPr>
            </a:lvl4pPr>
            <a:lvl5pPr>
              <a:defRPr sz="1200">
                <a:solidFill>
                  <a:srgbClr val="002D74"/>
                </a:solidFill>
                <a:latin typeface="Flexo" pitchFamily="50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ítulo 7"/>
          <p:cNvSpPr>
            <a:spLocks noGrp="1"/>
          </p:cNvSpPr>
          <p:nvPr>
            <p:ph type="title"/>
          </p:nvPr>
        </p:nvSpPr>
        <p:spPr>
          <a:xfrm>
            <a:off x="703779" y="833821"/>
            <a:ext cx="7716124" cy="497904"/>
          </a:xfrm>
          <a:prstGeom prst="rect">
            <a:avLst/>
          </a:prstGeom>
        </p:spPr>
        <p:txBody>
          <a:bodyPr/>
          <a:lstStyle>
            <a:lvl1pPr>
              <a:defRPr lang="es-PE" sz="2000" b="0" i="0" dirty="0">
                <a:solidFill>
                  <a:srgbClr val="FF4F00"/>
                </a:solidFill>
                <a:latin typeface="Flexo Medium" pitchFamily="50" charset="0"/>
                <a:ea typeface="+mn-ea"/>
                <a:cs typeface="Flexo Medium" pitchFamily="50" charset="0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483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pt-18.3.13 RGB-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788" y="2843213"/>
            <a:ext cx="162242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7085013" y="5535613"/>
            <a:ext cx="2058987" cy="347662"/>
          </a:xfrm>
          <a:prstGeom prst="rect">
            <a:avLst/>
          </a:prstGeom>
        </p:spPr>
        <p:txBody>
          <a:bodyPr/>
          <a:lstStyle>
            <a:lvl1pPr marL="0" lvl="0" indent="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i="0" baseline="0">
                <a:solidFill>
                  <a:srgbClr val="FF4F00"/>
                </a:solidFill>
                <a:latin typeface="Flexo Light" pitchFamily="50" charset="0"/>
                <a:cs typeface="Flexo Light" pitchFamily="50" charset="0"/>
              </a:defRPr>
            </a:lvl1pPr>
            <a:lvl2pPr marL="685800" indent="-2286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1143000" indent="-2286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3pPr>
            <a:lvl4pPr marL="1600200" indent="-2286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+mn-lt"/>
              </a:defRPr>
            </a:lvl4pPr>
            <a:lvl5pPr marL="2057400" indent="-22860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+mn-lt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pPr>
              <a:defRPr/>
            </a:pPr>
            <a:r>
              <a:rPr lang="es-PE" dirty="0" smtClean="0"/>
              <a:t>MUCHAS 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4605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84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72.29.101.18:9087/PruebasWeb/login.jsp" TargetMode="External"/><Relationship Id="rId2" Type="http://schemas.openxmlformats.org/officeDocument/2006/relationships/hyperlink" Target="http://172.29.100.253:9087/PruebasWeb/login.js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gif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Marcador de texto 1"/>
          <p:cNvSpPr>
            <a:spLocks noGrp="1"/>
          </p:cNvSpPr>
          <p:nvPr>
            <p:ph type="body" sz="quarter" idx="11"/>
          </p:nvPr>
        </p:nvSpPr>
        <p:spPr bwMode="auto">
          <a:xfrm>
            <a:off x="933450" y="4586288"/>
            <a:ext cx="6350000" cy="501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s-PE" dirty="0" smtClean="0">
                <a:ea typeface="Flexo Medium" pitchFamily="50" charset="0"/>
              </a:rPr>
              <a:t>Calidad de Software (CDS)</a:t>
            </a:r>
            <a:endParaRPr lang="es-PE" dirty="0">
              <a:ea typeface="Flexo Medium" pitchFamily="50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23925" y="3863975"/>
            <a:ext cx="7551738" cy="498475"/>
          </a:xfrm>
        </p:spPr>
        <p:txBody>
          <a:bodyPr/>
          <a:lstStyle/>
          <a:p>
            <a:pPr>
              <a:defRPr/>
            </a:pPr>
            <a:r>
              <a:rPr lang="es-PE" dirty="0" err="1" smtClean="0"/>
              <a:t>Datapower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¿Para qué sirve DataPower? </a:t>
            </a:r>
            <a:endParaRPr lang="es-PE" dirty="0"/>
          </a:p>
        </p:txBody>
      </p:sp>
      <p:sp>
        <p:nvSpPr>
          <p:cNvPr id="10" name="9 CuadroTexto"/>
          <p:cNvSpPr txBox="1"/>
          <p:nvPr/>
        </p:nvSpPr>
        <p:spPr>
          <a:xfrm>
            <a:off x="938659" y="1410568"/>
            <a:ext cx="748836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err="1" smtClean="0">
                <a:solidFill>
                  <a:srgbClr val="002D74"/>
                </a:solidFill>
                <a:latin typeface="Flexo" pitchFamily="50" charset="0"/>
              </a:rPr>
              <a:t>Datapower</a:t>
            </a:r>
            <a:r>
              <a:rPr lang="es-PE" dirty="0" smtClean="0">
                <a:solidFill>
                  <a:srgbClr val="002D74"/>
                </a:solidFill>
                <a:latin typeface="Flexo" pitchFamily="50" charset="0"/>
              </a:rPr>
              <a:t> permite convertir mensajes de tipo XML o SOAP a diferentes formatos, proporciona mecanismos de seguridad y permite la integración de aplicaciones.</a:t>
            </a:r>
          </a:p>
          <a:p>
            <a:endParaRPr lang="es-PE" sz="1400" dirty="0">
              <a:solidFill>
                <a:srgbClr val="002D74"/>
              </a:solidFill>
              <a:latin typeface="Flexo" pitchFamily="50" charset="0"/>
            </a:endParaRPr>
          </a:p>
          <a:p>
            <a:endParaRPr lang="es-PE" sz="1400" dirty="0" smtClean="0">
              <a:solidFill>
                <a:srgbClr val="002D74"/>
              </a:solidFill>
              <a:latin typeface="Flexo" pitchFamily="50" charset="0"/>
            </a:endParaRPr>
          </a:p>
          <a:p>
            <a:endParaRPr lang="es-PE" sz="1400" dirty="0">
              <a:solidFill>
                <a:srgbClr val="002D74"/>
              </a:solidFill>
              <a:latin typeface="Flexo" pitchFamily="50" charset="0"/>
            </a:endParaRPr>
          </a:p>
          <a:p>
            <a:endParaRPr lang="es-PE" sz="1400" dirty="0" smtClean="0">
              <a:solidFill>
                <a:srgbClr val="002D74"/>
              </a:solidFill>
              <a:latin typeface="Flexo" pitchFamily="50" charset="0"/>
            </a:endParaRPr>
          </a:p>
          <a:p>
            <a:endParaRPr lang="es-PE" sz="1400" dirty="0">
              <a:solidFill>
                <a:srgbClr val="002D74"/>
              </a:solidFill>
              <a:latin typeface="Flexo" pitchFamily="50" charset="0"/>
            </a:endParaRPr>
          </a:p>
          <a:p>
            <a:endParaRPr lang="es-PE" sz="1400" dirty="0" smtClean="0">
              <a:solidFill>
                <a:srgbClr val="002D74"/>
              </a:solidFill>
              <a:latin typeface="Flexo" pitchFamily="50" charset="0"/>
            </a:endParaRPr>
          </a:p>
          <a:p>
            <a:endParaRPr lang="es-PE" sz="1400" dirty="0">
              <a:solidFill>
                <a:srgbClr val="002D74"/>
              </a:solidFill>
              <a:latin typeface="Flexo" pitchFamily="50" charset="0"/>
            </a:endParaRPr>
          </a:p>
          <a:p>
            <a:endParaRPr lang="es-PE" sz="1400" dirty="0">
              <a:solidFill>
                <a:srgbClr val="002D74"/>
              </a:solidFill>
              <a:latin typeface="Flexo" pitchFamily="50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333483" y="3695307"/>
            <a:ext cx="1399325" cy="90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/>
              <a:t>Aplicación Consumidora</a:t>
            </a:r>
            <a:endParaRPr lang="es-PE" sz="1600" b="1" dirty="0"/>
          </a:p>
        </p:txBody>
      </p:sp>
      <p:sp>
        <p:nvSpPr>
          <p:cNvPr id="5" name="4 Rectángulo"/>
          <p:cNvSpPr/>
          <p:nvPr/>
        </p:nvSpPr>
        <p:spPr>
          <a:xfrm>
            <a:off x="3657124" y="3695307"/>
            <a:ext cx="1704585" cy="884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ysClr val="windowText" lastClr="000000"/>
                </a:solidFill>
              </a:rPr>
              <a:t>Datapower</a:t>
            </a:r>
            <a:endParaRPr lang="es-PE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199911" y="3154031"/>
            <a:ext cx="2382980" cy="1967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b="1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7" name="6 Conector angular"/>
          <p:cNvCxnSpPr>
            <a:stCxn id="4" idx="0"/>
            <a:endCxn id="5" idx="1"/>
          </p:cNvCxnSpPr>
          <p:nvPr/>
        </p:nvCxnSpPr>
        <p:spPr>
          <a:xfrm rot="16200000" flipH="1">
            <a:off x="2623983" y="3104469"/>
            <a:ext cx="442303" cy="1623978"/>
          </a:xfrm>
          <a:prstGeom prst="bentConnector4">
            <a:avLst>
              <a:gd name="adj1" fmla="val -51684"/>
              <a:gd name="adj2" fmla="val 715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angular"/>
          <p:cNvCxnSpPr>
            <a:stCxn id="5" idx="1"/>
            <a:endCxn id="4" idx="2"/>
          </p:cNvCxnSpPr>
          <p:nvPr/>
        </p:nvCxnSpPr>
        <p:spPr>
          <a:xfrm rot="10800000" flipV="1">
            <a:off x="2033146" y="4137610"/>
            <a:ext cx="1623978" cy="465564"/>
          </a:xfrm>
          <a:prstGeom prst="bentConnector4">
            <a:avLst>
              <a:gd name="adj1" fmla="val 28458"/>
              <a:gd name="adj2" fmla="val 1491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 redondeado"/>
          <p:cNvSpPr/>
          <p:nvPr/>
        </p:nvSpPr>
        <p:spPr>
          <a:xfrm>
            <a:off x="6473536" y="3424668"/>
            <a:ext cx="1953491" cy="491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Adaptador MQ</a:t>
            </a:r>
            <a:endParaRPr lang="es-PE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6473536" y="4334016"/>
            <a:ext cx="1953491" cy="491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Message</a:t>
            </a:r>
            <a:r>
              <a:rPr lang="es-PE" dirty="0" smtClean="0"/>
              <a:t> </a:t>
            </a:r>
            <a:r>
              <a:rPr lang="es-PE" dirty="0" err="1" smtClean="0"/>
              <a:t>Broker</a:t>
            </a:r>
            <a:endParaRPr lang="es-PE" dirty="0"/>
          </a:p>
        </p:txBody>
      </p:sp>
      <p:cxnSp>
        <p:nvCxnSpPr>
          <p:cNvPr id="12" name="11 Conector angular"/>
          <p:cNvCxnSpPr>
            <a:stCxn id="5" idx="0"/>
            <a:endCxn id="6" idx="0"/>
          </p:cNvCxnSpPr>
          <p:nvPr/>
        </p:nvCxnSpPr>
        <p:spPr>
          <a:xfrm rot="5400000" flipH="1" flipV="1">
            <a:off x="5679771" y="1983677"/>
            <a:ext cx="541276" cy="2881984"/>
          </a:xfrm>
          <a:prstGeom prst="bentConnector3">
            <a:avLst>
              <a:gd name="adj1" fmla="val 142234"/>
            </a:avLst>
          </a:prstGeom>
          <a:ln w="19050">
            <a:solidFill>
              <a:srgbClr val="00B05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>
            <a:stCxn id="5" idx="2"/>
            <a:endCxn id="6" idx="2"/>
          </p:cNvCxnSpPr>
          <p:nvPr/>
        </p:nvCxnSpPr>
        <p:spPr>
          <a:xfrm rot="16200000" flipH="1">
            <a:off x="5679772" y="3409557"/>
            <a:ext cx="541274" cy="2881984"/>
          </a:xfrm>
          <a:prstGeom prst="bentConnector3">
            <a:avLst>
              <a:gd name="adj1" fmla="val 142234"/>
            </a:avLst>
          </a:prstGeom>
          <a:ln w="19050">
            <a:solidFill>
              <a:srgbClr val="00B05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2345219" y="2945166"/>
            <a:ext cx="59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b="1" dirty="0" smtClean="0"/>
              <a:t>SOAP</a:t>
            </a:r>
          </a:p>
          <a:p>
            <a:pPr algn="ctr"/>
            <a:r>
              <a:rPr lang="es-PE" sz="1400" b="1" dirty="0" smtClean="0"/>
              <a:t>XML</a:t>
            </a:r>
            <a:endParaRPr lang="es-PE" sz="14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372927" y="4843254"/>
            <a:ext cx="59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b="1" dirty="0" smtClean="0"/>
              <a:t>SOAP</a:t>
            </a:r>
          </a:p>
          <a:p>
            <a:pPr algn="ctr"/>
            <a:r>
              <a:rPr lang="es-PE" sz="1400" b="1" dirty="0" smtClean="0"/>
              <a:t>XML</a:t>
            </a:r>
            <a:endParaRPr lang="es-PE" sz="14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627436" y="2421946"/>
            <a:ext cx="645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b="1" dirty="0" smtClean="0"/>
              <a:t>Trama</a:t>
            </a:r>
          </a:p>
          <a:p>
            <a:pPr algn="ctr"/>
            <a:r>
              <a:rPr lang="es-PE" sz="1400" b="1" dirty="0" smtClean="0"/>
              <a:t>Plana</a:t>
            </a:r>
            <a:endParaRPr lang="es-PE" sz="14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640190" y="5366474"/>
            <a:ext cx="59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b="1" dirty="0" smtClean="0"/>
              <a:t>SOAP</a:t>
            </a:r>
          </a:p>
          <a:p>
            <a:pPr algn="ctr"/>
            <a:r>
              <a:rPr lang="es-PE" sz="1400" b="1" dirty="0" smtClean="0"/>
              <a:t>XML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4499263" y="3293918"/>
            <a:ext cx="75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FF0000"/>
                </a:solidFill>
              </a:rPr>
              <a:t>MQ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516580" y="4599719"/>
            <a:ext cx="75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FF0000"/>
                </a:solidFill>
              </a:rPr>
              <a:t>WS</a:t>
            </a:r>
            <a:endParaRPr lang="es-P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03779" y="594828"/>
            <a:ext cx="7716124" cy="497904"/>
          </a:xfrm>
        </p:spPr>
        <p:txBody>
          <a:bodyPr/>
          <a:lstStyle/>
          <a:p>
            <a:pPr lvl="0"/>
            <a:r>
              <a:rPr lang="es-ES" dirty="0"/>
              <a:t>Arquitectura: ¿Cómo se utiliza en el BCP</a:t>
            </a:r>
            <a:r>
              <a:rPr lang="es-ES" dirty="0" smtClean="0"/>
              <a:t>?</a:t>
            </a:r>
            <a:endParaRPr lang="es-PE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6084888" y="4221163"/>
            <a:ext cx="1260475" cy="69532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s-PE"/>
          </a:p>
        </p:txBody>
      </p:sp>
      <p:sp>
        <p:nvSpPr>
          <p:cNvPr id="5" name="4 Rectángulo"/>
          <p:cNvSpPr/>
          <p:nvPr/>
        </p:nvSpPr>
        <p:spPr bwMode="auto">
          <a:xfrm>
            <a:off x="6084888" y="2276475"/>
            <a:ext cx="1260475" cy="966788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s-PE"/>
          </a:p>
        </p:txBody>
      </p:sp>
      <p:cxnSp>
        <p:nvCxnSpPr>
          <p:cNvPr id="7" name="12 Conector recto"/>
          <p:cNvCxnSpPr>
            <a:cxnSpLocks noChangeShapeType="1"/>
          </p:cNvCxnSpPr>
          <p:nvPr/>
        </p:nvCxnSpPr>
        <p:spPr bwMode="auto">
          <a:xfrm>
            <a:off x="3419475" y="1412875"/>
            <a:ext cx="0" cy="4824413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13 Conector recto"/>
          <p:cNvCxnSpPr>
            <a:cxnSpLocks noChangeShapeType="1"/>
          </p:cNvCxnSpPr>
          <p:nvPr/>
        </p:nvCxnSpPr>
        <p:spPr bwMode="auto">
          <a:xfrm>
            <a:off x="5508625" y="1412875"/>
            <a:ext cx="0" cy="4824413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16 Conector recto"/>
          <p:cNvCxnSpPr>
            <a:cxnSpLocks noChangeShapeType="1"/>
          </p:cNvCxnSpPr>
          <p:nvPr/>
        </p:nvCxnSpPr>
        <p:spPr bwMode="auto">
          <a:xfrm>
            <a:off x="1331913" y="1412875"/>
            <a:ext cx="0" cy="4824413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9 CuadroTexto"/>
          <p:cNvSpPr txBox="1"/>
          <p:nvPr/>
        </p:nvSpPr>
        <p:spPr>
          <a:xfrm>
            <a:off x="215900" y="1311275"/>
            <a:ext cx="86074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PE" sz="1600" b="0" dirty="0"/>
              <a:t>Internet</a:t>
            </a:r>
            <a:endParaRPr lang="es-ES" sz="1600" b="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124075" y="1311275"/>
            <a:ext cx="582211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PE" sz="1600" b="0" dirty="0"/>
              <a:t>DMZ</a:t>
            </a:r>
            <a:endParaRPr lang="es-ES" sz="1600" b="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708400" y="1311275"/>
            <a:ext cx="1302664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PE" sz="1600" b="0" dirty="0"/>
              <a:t>Transaccional</a:t>
            </a:r>
            <a:endParaRPr lang="es-ES" sz="1600" b="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692900" y="1311275"/>
            <a:ext cx="788101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PE" sz="1600" b="0" dirty="0"/>
              <a:t>Interna</a:t>
            </a:r>
            <a:endParaRPr lang="es-ES" sz="1600" b="0" dirty="0"/>
          </a:p>
        </p:txBody>
      </p:sp>
      <p:sp>
        <p:nvSpPr>
          <p:cNvPr id="14" name="24 CuadroTexto"/>
          <p:cNvSpPr txBox="1">
            <a:spLocks noChangeArrowheads="1"/>
          </p:cNvSpPr>
          <p:nvPr/>
        </p:nvSpPr>
        <p:spPr bwMode="auto">
          <a:xfrm>
            <a:off x="952500" y="6289675"/>
            <a:ext cx="758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6600"/>
                </a:solidFill>
                <a:latin typeface="Formata Regular" pitchFamily="34" charset="0"/>
              </a:defRPr>
            </a:lvl1pPr>
            <a:lvl2pPr marL="742950" indent="-285750">
              <a:defRPr sz="2400" b="1">
                <a:solidFill>
                  <a:srgbClr val="FF6600"/>
                </a:solidFill>
                <a:latin typeface="Formata Regular" pitchFamily="34" charset="0"/>
              </a:defRPr>
            </a:lvl2pPr>
            <a:lvl3pPr marL="11430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3pPr>
            <a:lvl4pPr marL="16002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4pPr>
            <a:lvl5pPr marL="20574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9pPr>
          </a:lstStyle>
          <a:p>
            <a:pPr eaLnBrk="1" hangingPunct="1"/>
            <a:r>
              <a:rPr lang="es-PE" sz="1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Firewall</a:t>
            </a:r>
            <a:endParaRPr lang="es-ES" sz="1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26 Conector recto"/>
          <p:cNvCxnSpPr>
            <a:cxnSpLocks noChangeShapeType="1"/>
          </p:cNvCxnSpPr>
          <p:nvPr/>
        </p:nvCxnSpPr>
        <p:spPr bwMode="auto">
          <a:xfrm>
            <a:off x="1547813" y="3887788"/>
            <a:ext cx="72723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6" name="50 Grupo"/>
          <p:cNvGrpSpPr>
            <a:grpSpLocks/>
          </p:cNvGrpSpPr>
          <p:nvPr/>
        </p:nvGrpSpPr>
        <p:grpSpPr bwMode="auto">
          <a:xfrm>
            <a:off x="2051050" y="2349500"/>
            <a:ext cx="1257300" cy="503238"/>
            <a:chOff x="1803872" y="2348880"/>
            <a:chExt cx="1832024" cy="523801"/>
          </a:xfrm>
        </p:grpSpPr>
        <p:pic>
          <p:nvPicPr>
            <p:cNvPr id="17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3872" y="2348880"/>
              <a:ext cx="1832024" cy="254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49 CuadroTexto"/>
            <p:cNvSpPr txBox="1">
              <a:spLocks noChangeArrowheads="1"/>
            </p:cNvSpPr>
            <p:nvPr/>
          </p:nvSpPr>
          <p:spPr bwMode="auto">
            <a:xfrm>
              <a:off x="2348327" y="2564903"/>
              <a:ext cx="610680" cy="307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1pPr>
              <a:lvl2pPr marL="742950" indent="-285750"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2pPr>
              <a:lvl3pPr marL="1143000" indent="-228600"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3pPr>
              <a:lvl4pPr marL="1600200" indent="-228600"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4pPr>
              <a:lvl5pPr marL="2057400" indent="-228600"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9pPr>
            </a:lstStyle>
            <a:p>
              <a:pPr eaLnBrk="1" hangingPunct="1"/>
              <a:r>
                <a:rPr lang="es-PE" sz="1400" b="0">
                  <a:solidFill>
                    <a:schemeClr val="tx1"/>
                  </a:solidFill>
                </a:rPr>
                <a:t>XG45</a:t>
              </a:r>
              <a:endParaRPr lang="es-E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19" name="18 CuadroTexto"/>
          <p:cNvSpPr txBox="1"/>
          <p:nvPr/>
        </p:nvSpPr>
        <p:spPr>
          <a:xfrm>
            <a:off x="7686708" y="3621088"/>
            <a:ext cx="96834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es-PE" sz="1200" dirty="0"/>
              <a:t>CHORRILLOS</a:t>
            </a:r>
            <a:endParaRPr lang="es-ES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7755445" y="3887788"/>
            <a:ext cx="89960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es-PE" sz="1200" dirty="0"/>
              <a:t>LA MOLINA</a:t>
            </a:r>
            <a:endParaRPr lang="es-ES" sz="1200" dirty="0"/>
          </a:p>
        </p:txBody>
      </p:sp>
      <p:cxnSp>
        <p:nvCxnSpPr>
          <p:cNvPr id="21" name="20 Conector recto"/>
          <p:cNvCxnSpPr/>
          <p:nvPr/>
        </p:nvCxnSpPr>
        <p:spPr bwMode="auto">
          <a:xfrm flipV="1">
            <a:off x="2124075" y="2565400"/>
            <a:ext cx="0" cy="1079500"/>
          </a:xfrm>
          <a:prstGeom prst="line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22" name="21 Rectángulo redondeado"/>
          <p:cNvSpPr/>
          <p:nvPr/>
        </p:nvSpPr>
        <p:spPr bwMode="auto">
          <a:xfrm>
            <a:off x="1547813" y="3743325"/>
            <a:ext cx="1368425" cy="36036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s-PE" sz="1400" b="0" dirty="0">
                <a:solidFill>
                  <a:schemeClr val="tx1"/>
                </a:solidFill>
              </a:rPr>
              <a:t>Balanceador</a:t>
            </a:r>
            <a:endParaRPr lang="es-ES" sz="1400" b="0" dirty="0">
              <a:solidFill>
                <a:schemeClr val="tx1"/>
              </a:solidFill>
            </a:endParaRPr>
          </a:p>
        </p:txBody>
      </p:sp>
      <p:cxnSp>
        <p:nvCxnSpPr>
          <p:cNvPr id="23" name="22 Conector recto"/>
          <p:cNvCxnSpPr>
            <a:stCxn id="22" idx="1"/>
          </p:cNvCxnSpPr>
          <p:nvPr/>
        </p:nvCxnSpPr>
        <p:spPr bwMode="auto">
          <a:xfrm flipH="1" flipV="1">
            <a:off x="1258888" y="3922713"/>
            <a:ext cx="288925" cy="1587"/>
          </a:xfrm>
          <a:prstGeom prst="line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4" name="23 Conector recto"/>
          <p:cNvCxnSpPr/>
          <p:nvPr/>
        </p:nvCxnSpPr>
        <p:spPr bwMode="auto">
          <a:xfrm flipH="1">
            <a:off x="3276600" y="2492375"/>
            <a:ext cx="877888" cy="0"/>
          </a:xfrm>
          <a:prstGeom prst="line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24 Conector recto"/>
          <p:cNvCxnSpPr/>
          <p:nvPr/>
        </p:nvCxnSpPr>
        <p:spPr bwMode="auto">
          <a:xfrm flipH="1" flipV="1">
            <a:off x="3276600" y="2492375"/>
            <a:ext cx="1079500" cy="2619375"/>
          </a:xfrm>
          <a:prstGeom prst="line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6" name="25 Conector recto"/>
          <p:cNvCxnSpPr/>
          <p:nvPr/>
        </p:nvCxnSpPr>
        <p:spPr bwMode="auto">
          <a:xfrm flipH="1">
            <a:off x="3276600" y="5157788"/>
            <a:ext cx="719138" cy="26987"/>
          </a:xfrm>
          <a:prstGeom prst="line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7" name="50 Grupo"/>
          <p:cNvGrpSpPr>
            <a:grpSpLocks/>
          </p:cNvGrpSpPr>
          <p:nvPr/>
        </p:nvGrpSpPr>
        <p:grpSpPr bwMode="auto">
          <a:xfrm>
            <a:off x="2051050" y="4989513"/>
            <a:ext cx="1257300" cy="503237"/>
            <a:chOff x="1803872" y="2348880"/>
            <a:chExt cx="1832024" cy="523801"/>
          </a:xfrm>
        </p:grpSpPr>
        <p:pic>
          <p:nvPicPr>
            <p:cNvPr id="28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3872" y="2348880"/>
              <a:ext cx="1832024" cy="254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49 CuadroTexto"/>
            <p:cNvSpPr txBox="1">
              <a:spLocks noChangeArrowheads="1"/>
            </p:cNvSpPr>
            <p:nvPr/>
          </p:nvSpPr>
          <p:spPr bwMode="auto">
            <a:xfrm>
              <a:off x="2329466" y="2564904"/>
              <a:ext cx="6106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1pPr>
              <a:lvl2pPr marL="742950" indent="-285750"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2pPr>
              <a:lvl3pPr marL="1143000" indent="-228600"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3pPr>
              <a:lvl4pPr marL="1600200" indent="-228600"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4pPr>
              <a:lvl5pPr marL="2057400" indent="-228600"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9pPr>
            </a:lstStyle>
            <a:p>
              <a:pPr eaLnBrk="1" hangingPunct="1"/>
              <a:r>
                <a:rPr lang="es-PE" sz="1400" b="0">
                  <a:solidFill>
                    <a:schemeClr val="tx1"/>
                  </a:solidFill>
                </a:rPr>
                <a:t>XG45</a:t>
              </a:r>
              <a:endParaRPr lang="es-ES" sz="1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32 Grupo"/>
          <p:cNvGrpSpPr>
            <a:grpSpLocks/>
          </p:cNvGrpSpPr>
          <p:nvPr/>
        </p:nvGrpSpPr>
        <p:grpSpPr bwMode="auto">
          <a:xfrm>
            <a:off x="3851275" y="4916488"/>
            <a:ext cx="1296988" cy="568325"/>
            <a:chOff x="3843502" y="1988840"/>
            <a:chExt cx="2237935" cy="739825"/>
          </a:xfrm>
        </p:grpSpPr>
        <p:pic>
          <p:nvPicPr>
            <p:cNvPr id="31" name="Picture 10" descr="IBM Webspere DataPower XI5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502" y="1988840"/>
              <a:ext cx="2237935" cy="66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34 CuadroTexto"/>
            <p:cNvSpPr txBox="1">
              <a:spLocks noChangeArrowheads="1"/>
            </p:cNvSpPr>
            <p:nvPr/>
          </p:nvSpPr>
          <p:spPr bwMode="auto">
            <a:xfrm>
              <a:off x="4714357" y="2420888"/>
              <a:ext cx="5353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1pPr>
              <a:lvl2pPr marL="742950" indent="-285750"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2pPr>
              <a:lvl3pPr marL="1143000" indent="-228600"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3pPr>
              <a:lvl4pPr marL="1600200" indent="-228600"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4pPr>
              <a:lvl5pPr marL="2057400" indent="-228600"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9pPr>
            </a:lstStyle>
            <a:p>
              <a:pPr eaLnBrk="1" hangingPunct="1"/>
              <a:r>
                <a:rPr lang="es-PE" sz="1400" b="0">
                  <a:solidFill>
                    <a:schemeClr val="tx1"/>
                  </a:solidFill>
                </a:rPr>
                <a:t>XI52</a:t>
              </a:r>
              <a:endParaRPr lang="es-ES" sz="1400" b="0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32 Conector recto"/>
          <p:cNvCxnSpPr/>
          <p:nvPr/>
        </p:nvCxnSpPr>
        <p:spPr bwMode="auto">
          <a:xfrm flipV="1">
            <a:off x="3348038" y="2565400"/>
            <a:ext cx="1008062" cy="2482850"/>
          </a:xfrm>
          <a:prstGeom prst="line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33 Conector recto"/>
          <p:cNvCxnSpPr/>
          <p:nvPr/>
        </p:nvCxnSpPr>
        <p:spPr bwMode="auto">
          <a:xfrm flipV="1">
            <a:off x="2124075" y="4124325"/>
            <a:ext cx="0" cy="936625"/>
          </a:xfrm>
          <a:prstGeom prst="line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35" name="34 Forma libre"/>
          <p:cNvSpPr/>
          <p:nvPr/>
        </p:nvSpPr>
        <p:spPr bwMode="auto">
          <a:xfrm>
            <a:off x="4284663" y="1746250"/>
            <a:ext cx="3849687" cy="601663"/>
          </a:xfrm>
          <a:custGeom>
            <a:avLst/>
            <a:gdLst>
              <a:gd name="connsiteX0" fmla="*/ 0 w 3848669"/>
              <a:gd name="connsiteY0" fmla="*/ 600502 h 600502"/>
              <a:gd name="connsiteX1" fmla="*/ 1924334 w 3848669"/>
              <a:gd name="connsiteY1" fmla="*/ 13648 h 600502"/>
              <a:gd name="connsiteX2" fmla="*/ 3848669 w 3848669"/>
              <a:gd name="connsiteY2" fmla="*/ 518615 h 60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8669" h="600502">
                <a:moveTo>
                  <a:pt x="0" y="600502"/>
                </a:moveTo>
                <a:cubicBezTo>
                  <a:pt x="641444" y="313899"/>
                  <a:pt x="1282889" y="27296"/>
                  <a:pt x="1924334" y="13648"/>
                </a:cubicBezTo>
                <a:cubicBezTo>
                  <a:pt x="2565779" y="0"/>
                  <a:pt x="3207224" y="259307"/>
                  <a:pt x="3848669" y="518615"/>
                </a:cubicBezTo>
              </a:path>
            </a:pathLst>
          </a:cu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s-ES"/>
          </a:p>
        </p:txBody>
      </p:sp>
      <p:sp>
        <p:nvSpPr>
          <p:cNvPr id="36" name="84 CuadroTexto"/>
          <p:cNvSpPr txBox="1">
            <a:spLocks noChangeArrowheads="1"/>
          </p:cNvSpPr>
          <p:nvPr/>
        </p:nvSpPr>
        <p:spPr bwMode="auto">
          <a:xfrm>
            <a:off x="6075363" y="5805488"/>
            <a:ext cx="5127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6600"/>
                </a:solidFill>
                <a:latin typeface="Formata Regular" pitchFamily="34" charset="0"/>
              </a:defRPr>
            </a:lvl1pPr>
            <a:lvl2pPr marL="742950" indent="-285750">
              <a:defRPr sz="2400" b="1">
                <a:solidFill>
                  <a:srgbClr val="FF6600"/>
                </a:solidFill>
                <a:latin typeface="Formata Regular" pitchFamily="34" charset="0"/>
              </a:defRPr>
            </a:lvl2pPr>
            <a:lvl3pPr marL="11430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3pPr>
            <a:lvl4pPr marL="16002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4pPr>
            <a:lvl5pPr marL="20574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9pPr>
          </a:lstStyle>
          <a:p>
            <a:pPr eaLnBrk="1" hangingPunct="1"/>
            <a:r>
              <a:rPr lang="es-PE" sz="1000">
                <a:solidFill>
                  <a:srgbClr val="00B050"/>
                </a:solidFill>
              </a:rPr>
              <a:t>WMQ</a:t>
            </a:r>
            <a:endParaRPr lang="es-ES" sz="1000">
              <a:solidFill>
                <a:srgbClr val="00B050"/>
              </a:solidFill>
            </a:endParaRPr>
          </a:p>
        </p:txBody>
      </p:sp>
      <p:sp>
        <p:nvSpPr>
          <p:cNvPr id="37" name="85 CuadroTexto"/>
          <p:cNvSpPr txBox="1">
            <a:spLocks noChangeArrowheads="1"/>
          </p:cNvSpPr>
          <p:nvPr/>
        </p:nvSpPr>
        <p:spPr bwMode="auto">
          <a:xfrm>
            <a:off x="6011863" y="1773238"/>
            <a:ext cx="5127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6600"/>
                </a:solidFill>
                <a:latin typeface="Formata Regular" pitchFamily="34" charset="0"/>
              </a:defRPr>
            </a:lvl1pPr>
            <a:lvl2pPr marL="742950" indent="-285750">
              <a:defRPr sz="2400" b="1">
                <a:solidFill>
                  <a:srgbClr val="FF6600"/>
                </a:solidFill>
                <a:latin typeface="Formata Regular" pitchFamily="34" charset="0"/>
              </a:defRPr>
            </a:lvl2pPr>
            <a:lvl3pPr marL="11430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3pPr>
            <a:lvl4pPr marL="16002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4pPr>
            <a:lvl5pPr marL="20574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9pPr>
          </a:lstStyle>
          <a:p>
            <a:pPr eaLnBrk="1" hangingPunct="1"/>
            <a:r>
              <a:rPr lang="es-PE" sz="1000">
                <a:solidFill>
                  <a:srgbClr val="00B050"/>
                </a:solidFill>
              </a:rPr>
              <a:t>WMQ</a:t>
            </a:r>
            <a:endParaRPr lang="es-ES" sz="1000">
              <a:solidFill>
                <a:srgbClr val="00B050"/>
              </a:solidFill>
            </a:endParaRPr>
          </a:p>
        </p:txBody>
      </p:sp>
      <p:sp>
        <p:nvSpPr>
          <p:cNvPr id="38" name="86 CuadroTexto"/>
          <p:cNvSpPr txBox="1">
            <a:spLocks noChangeArrowheads="1"/>
          </p:cNvSpPr>
          <p:nvPr/>
        </p:nvSpPr>
        <p:spPr bwMode="auto">
          <a:xfrm>
            <a:off x="3563938" y="3213100"/>
            <a:ext cx="604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6600"/>
                </a:solidFill>
                <a:latin typeface="Formata Regular" pitchFamily="34" charset="0"/>
              </a:defRPr>
            </a:lvl1pPr>
            <a:lvl2pPr marL="742950" indent="-285750">
              <a:defRPr sz="2400" b="1">
                <a:solidFill>
                  <a:srgbClr val="FF6600"/>
                </a:solidFill>
                <a:latin typeface="Formata Regular" pitchFamily="34" charset="0"/>
              </a:defRPr>
            </a:lvl2pPr>
            <a:lvl3pPr marL="11430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3pPr>
            <a:lvl4pPr marL="16002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4pPr>
            <a:lvl5pPr marL="20574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9pPr>
          </a:lstStyle>
          <a:p>
            <a:pPr eaLnBrk="1" hangingPunct="1"/>
            <a:r>
              <a:rPr lang="es-PE" sz="1000">
                <a:solidFill>
                  <a:srgbClr val="00B050"/>
                </a:solidFill>
              </a:rPr>
              <a:t>HTTPS</a:t>
            </a:r>
            <a:endParaRPr lang="es-ES" sz="1000">
              <a:solidFill>
                <a:srgbClr val="00B050"/>
              </a:solidFill>
            </a:endParaRPr>
          </a:p>
        </p:txBody>
      </p:sp>
      <p:sp>
        <p:nvSpPr>
          <p:cNvPr id="39" name="87 CuadroTexto"/>
          <p:cNvSpPr txBox="1">
            <a:spLocks noChangeArrowheads="1"/>
          </p:cNvSpPr>
          <p:nvPr/>
        </p:nvSpPr>
        <p:spPr bwMode="auto">
          <a:xfrm>
            <a:off x="1908175" y="2997200"/>
            <a:ext cx="6048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6600"/>
                </a:solidFill>
                <a:latin typeface="Formata Regular" pitchFamily="34" charset="0"/>
              </a:defRPr>
            </a:lvl1pPr>
            <a:lvl2pPr marL="742950" indent="-285750">
              <a:defRPr sz="2400" b="1">
                <a:solidFill>
                  <a:srgbClr val="FF6600"/>
                </a:solidFill>
                <a:latin typeface="Formata Regular" pitchFamily="34" charset="0"/>
              </a:defRPr>
            </a:lvl2pPr>
            <a:lvl3pPr marL="11430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3pPr>
            <a:lvl4pPr marL="16002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4pPr>
            <a:lvl5pPr marL="20574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9pPr>
          </a:lstStyle>
          <a:p>
            <a:pPr eaLnBrk="1" hangingPunct="1"/>
            <a:r>
              <a:rPr lang="es-PE" sz="1000">
                <a:solidFill>
                  <a:srgbClr val="00B050"/>
                </a:solidFill>
              </a:rPr>
              <a:t>HTTPS</a:t>
            </a:r>
            <a:endParaRPr lang="es-ES" sz="1000">
              <a:solidFill>
                <a:srgbClr val="00B050"/>
              </a:solidFill>
            </a:endParaRPr>
          </a:p>
        </p:txBody>
      </p:sp>
      <p:sp>
        <p:nvSpPr>
          <p:cNvPr id="40" name="88 CuadroTexto"/>
          <p:cNvSpPr txBox="1">
            <a:spLocks noChangeArrowheads="1"/>
          </p:cNvSpPr>
          <p:nvPr/>
        </p:nvSpPr>
        <p:spPr bwMode="auto">
          <a:xfrm>
            <a:off x="1908175" y="4413250"/>
            <a:ext cx="6048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6600"/>
                </a:solidFill>
                <a:latin typeface="Formata Regular" pitchFamily="34" charset="0"/>
              </a:defRPr>
            </a:lvl1pPr>
            <a:lvl2pPr marL="742950" indent="-285750">
              <a:defRPr sz="2400" b="1">
                <a:solidFill>
                  <a:srgbClr val="FF6600"/>
                </a:solidFill>
                <a:latin typeface="Formata Regular" pitchFamily="34" charset="0"/>
              </a:defRPr>
            </a:lvl2pPr>
            <a:lvl3pPr marL="11430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3pPr>
            <a:lvl4pPr marL="16002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4pPr>
            <a:lvl5pPr marL="20574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9pPr>
          </a:lstStyle>
          <a:p>
            <a:pPr eaLnBrk="1" hangingPunct="1"/>
            <a:r>
              <a:rPr lang="es-PE" sz="1000">
                <a:solidFill>
                  <a:srgbClr val="00B050"/>
                </a:solidFill>
              </a:rPr>
              <a:t>HTTPS</a:t>
            </a:r>
            <a:endParaRPr lang="es-ES" sz="1000">
              <a:solidFill>
                <a:srgbClr val="00B050"/>
              </a:solidFill>
            </a:endParaRPr>
          </a:p>
        </p:txBody>
      </p:sp>
      <p:grpSp>
        <p:nvGrpSpPr>
          <p:cNvPr id="41" name="32 Grupo"/>
          <p:cNvGrpSpPr>
            <a:grpSpLocks/>
          </p:cNvGrpSpPr>
          <p:nvPr/>
        </p:nvGrpSpPr>
        <p:grpSpPr bwMode="auto">
          <a:xfrm>
            <a:off x="6011863" y="2276475"/>
            <a:ext cx="1295400" cy="566738"/>
            <a:chOff x="3843502" y="1988840"/>
            <a:chExt cx="2237935" cy="739825"/>
          </a:xfrm>
        </p:grpSpPr>
        <p:pic>
          <p:nvPicPr>
            <p:cNvPr id="42" name="Picture 10" descr="IBM Webspere DataPower XI5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502" y="1988840"/>
              <a:ext cx="2237935" cy="66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34 CuadroTexto"/>
            <p:cNvSpPr txBox="1">
              <a:spLocks noChangeArrowheads="1"/>
            </p:cNvSpPr>
            <p:nvPr/>
          </p:nvSpPr>
          <p:spPr bwMode="auto">
            <a:xfrm>
              <a:off x="4714310" y="2420888"/>
              <a:ext cx="5353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1pPr>
              <a:lvl2pPr marL="742950" indent="-285750"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2pPr>
              <a:lvl3pPr marL="1143000" indent="-228600"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3pPr>
              <a:lvl4pPr marL="1600200" indent="-228600"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4pPr>
              <a:lvl5pPr marL="2057400" indent="-228600"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9pPr>
            </a:lstStyle>
            <a:p>
              <a:pPr eaLnBrk="1" hangingPunct="1"/>
              <a:r>
                <a:rPr lang="es-PE" sz="1400" b="0">
                  <a:solidFill>
                    <a:schemeClr val="tx1"/>
                  </a:solidFill>
                </a:rPr>
                <a:t>XI52</a:t>
              </a:r>
              <a:endParaRPr lang="es-ES" sz="1400" b="0">
                <a:solidFill>
                  <a:schemeClr val="tx1"/>
                </a:solidFill>
              </a:endParaRPr>
            </a:p>
          </p:txBody>
        </p:sp>
      </p:grpSp>
      <p:sp>
        <p:nvSpPr>
          <p:cNvPr id="44" name="43 Rectángulo redondeado"/>
          <p:cNvSpPr/>
          <p:nvPr/>
        </p:nvSpPr>
        <p:spPr bwMode="auto">
          <a:xfrm>
            <a:off x="7594600" y="2276475"/>
            <a:ext cx="1441450" cy="1152525"/>
          </a:xfrm>
          <a:prstGeom prst="roundRect">
            <a:avLst/>
          </a:prstGeom>
          <a:solidFill>
            <a:schemeClr val="accent1">
              <a:lumMod val="8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s-ES"/>
          </a:p>
        </p:txBody>
      </p:sp>
      <p:sp>
        <p:nvSpPr>
          <p:cNvPr id="45" name="96 CuadroTexto"/>
          <p:cNvSpPr txBox="1">
            <a:spLocks noChangeArrowheads="1"/>
          </p:cNvSpPr>
          <p:nvPr/>
        </p:nvSpPr>
        <p:spPr bwMode="auto">
          <a:xfrm>
            <a:off x="7783513" y="2636838"/>
            <a:ext cx="1109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6600"/>
                </a:solidFill>
                <a:latin typeface="Formata Regular" pitchFamily="34" charset="0"/>
              </a:defRPr>
            </a:lvl1pPr>
            <a:lvl2pPr marL="742950" indent="-285750">
              <a:defRPr sz="2400" b="1">
                <a:solidFill>
                  <a:srgbClr val="FF6600"/>
                </a:solidFill>
                <a:latin typeface="Formata Regular" pitchFamily="34" charset="0"/>
              </a:defRPr>
            </a:lvl2pPr>
            <a:lvl3pPr marL="11430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3pPr>
            <a:lvl4pPr marL="16002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4pPr>
            <a:lvl5pPr marL="20574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9pPr>
          </a:lstStyle>
          <a:p>
            <a:pPr eaLnBrk="1" hangingPunct="1"/>
            <a:r>
              <a:rPr lang="es-PE" sz="1700" b="0">
                <a:solidFill>
                  <a:schemeClr val="tx1"/>
                </a:solidFill>
              </a:rPr>
              <a:t>Backends</a:t>
            </a:r>
          </a:p>
        </p:txBody>
      </p:sp>
      <p:sp>
        <p:nvSpPr>
          <p:cNvPr id="46" name="45 Rectángulo redondeado"/>
          <p:cNvSpPr/>
          <p:nvPr/>
        </p:nvSpPr>
        <p:spPr bwMode="auto">
          <a:xfrm>
            <a:off x="7596188" y="4268788"/>
            <a:ext cx="1439862" cy="1152525"/>
          </a:xfrm>
          <a:prstGeom prst="roundRect">
            <a:avLst/>
          </a:prstGeom>
          <a:solidFill>
            <a:schemeClr val="accent1">
              <a:lumMod val="8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s-ES"/>
          </a:p>
        </p:txBody>
      </p:sp>
      <p:sp>
        <p:nvSpPr>
          <p:cNvPr id="47" name="98 CuadroTexto"/>
          <p:cNvSpPr txBox="1">
            <a:spLocks noChangeArrowheads="1"/>
          </p:cNvSpPr>
          <p:nvPr/>
        </p:nvSpPr>
        <p:spPr bwMode="auto">
          <a:xfrm>
            <a:off x="7812088" y="4629150"/>
            <a:ext cx="11096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6600"/>
                </a:solidFill>
                <a:latin typeface="Formata Regular" pitchFamily="34" charset="0"/>
              </a:defRPr>
            </a:lvl1pPr>
            <a:lvl2pPr marL="742950" indent="-285750">
              <a:defRPr sz="2400" b="1">
                <a:solidFill>
                  <a:srgbClr val="FF6600"/>
                </a:solidFill>
                <a:latin typeface="Formata Regular" pitchFamily="34" charset="0"/>
              </a:defRPr>
            </a:lvl2pPr>
            <a:lvl3pPr marL="11430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3pPr>
            <a:lvl4pPr marL="16002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4pPr>
            <a:lvl5pPr marL="20574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9pPr>
          </a:lstStyle>
          <a:p>
            <a:pPr eaLnBrk="1" hangingPunct="1"/>
            <a:r>
              <a:rPr lang="es-PE" sz="1700" b="0">
                <a:solidFill>
                  <a:schemeClr val="tx1"/>
                </a:solidFill>
              </a:rPr>
              <a:t>Backends</a:t>
            </a:r>
          </a:p>
        </p:txBody>
      </p:sp>
      <p:sp>
        <p:nvSpPr>
          <p:cNvPr id="48" name="24 CuadroTexto"/>
          <p:cNvSpPr txBox="1">
            <a:spLocks noChangeArrowheads="1"/>
          </p:cNvSpPr>
          <p:nvPr/>
        </p:nvSpPr>
        <p:spPr bwMode="auto">
          <a:xfrm>
            <a:off x="3059113" y="6289675"/>
            <a:ext cx="758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6600"/>
                </a:solidFill>
                <a:latin typeface="Formata Regular" pitchFamily="34" charset="0"/>
              </a:defRPr>
            </a:lvl1pPr>
            <a:lvl2pPr marL="742950" indent="-285750">
              <a:defRPr sz="2400" b="1">
                <a:solidFill>
                  <a:srgbClr val="FF6600"/>
                </a:solidFill>
                <a:latin typeface="Formata Regular" pitchFamily="34" charset="0"/>
              </a:defRPr>
            </a:lvl2pPr>
            <a:lvl3pPr marL="11430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3pPr>
            <a:lvl4pPr marL="16002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4pPr>
            <a:lvl5pPr marL="20574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9pPr>
          </a:lstStyle>
          <a:p>
            <a:pPr eaLnBrk="1" hangingPunct="1"/>
            <a:r>
              <a:rPr lang="es-PE" sz="1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Firewall</a:t>
            </a:r>
            <a:endParaRPr lang="es-ES" sz="1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24 CuadroTexto"/>
          <p:cNvSpPr txBox="1">
            <a:spLocks noChangeArrowheads="1"/>
          </p:cNvSpPr>
          <p:nvPr/>
        </p:nvSpPr>
        <p:spPr bwMode="auto">
          <a:xfrm>
            <a:off x="5113338" y="6289675"/>
            <a:ext cx="758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6600"/>
                </a:solidFill>
                <a:latin typeface="Formata Regular" pitchFamily="34" charset="0"/>
              </a:defRPr>
            </a:lvl1pPr>
            <a:lvl2pPr marL="742950" indent="-285750">
              <a:defRPr sz="2400" b="1">
                <a:solidFill>
                  <a:srgbClr val="FF6600"/>
                </a:solidFill>
                <a:latin typeface="Formata Regular" pitchFamily="34" charset="0"/>
              </a:defRPr>
            </a:lvl2pPr>
            <a:lvl3pPr marL="11430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3pPr>
            <a:lvl4pPr marL="16002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4pPr>
            <a:lvl5pPr marL="20574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9pPr>
          </a:lstStyle>
          <a:p>
            <a:pPr eaLnBrk="1" hangingPunct="1"/>
            <a:r>
              <a:rPr lang="es-PE" sz="1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Firewall</a:t>
            </a:r>
            <a:endParaRPr lang="es-ES" sz="1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" name="32 Grupo"/>
          <p:cNvGrpSpPr>
            <a:grpSpLocks/>
          </p:cNvGrpSpPr>
          <p:nvPr/>
        </p:nvGrpSpPr>
        <p:grpSpPr bwMode="auto">
          <a:xfrm>
            <a:off x="3924300" y="2276475"/>
            <a:ext cx="1295400" cy="566738"/>
            <a:chOff x="3843502" y="1988840"/>
            <a:chExt cx="2237935" cy="739825"/>
          </a:xfrm>
        </p:grpSpPr>
        <p:pic>
          <p:nvPicPr>
            <p:cNvPr id="51" name="Picture 10" descr="IBM Webspere DataPower XI5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502" y="1988840"/>
              <a:ext cx="2237935" cy="66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34 CuadroTexto"/>
            <p:cNvSpPr txBox="1">
              <a:spLocks noChangeArrowheads="1"/>
            </p:cNvSpPr>
            <p:nvPr/>
          </p:nvSpPr>
          <p:spPr bwMode="auto">
            <a:xfrm>
              <a:off x="4588623" y="2420888"/>
              <a:ext cx="5353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1pPr>
              <a:lvl2pPr marL="742950" indent="-285750"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2pPr>
              <a:lvl3pPr marL="1143000" indent="-228600"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3pPr>
              <a:lvl4pPr marL="1600200" indent="-228600"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4pPr>
              <a:lvl5pPr marL="2057400" indent="-228600"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9pPr>
            </a:lstStyle>
            <a:p>
              <a:pPr eaLnBrk="1" hangingPunct="1"/>
              <a:r>
                <a:rPr lang="es-PE" sz="1400" b="0">
                  <a:solidFill>
                    <a:schemeClr val="tx1"/>
                  </a:solidFill>
                </a:rPr>
                <a:t>XI52</a:t>
              </a:r>
              <a:endParaRPr lang="es-ES" sz="1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32 Grupo"/>
          <p:cNvGrpSpPr>
            <a:grpSpLocks/>
          </p:cNvGrpSpPr>
          <p:nvPr/>
        </p:nvGrpSpPr>
        <p:grpSpPr bwMode="auto">
          <a:xfrm>
            <a:off x="6011863" y="4222750"/>
            <a:ext cx="1295400" cy="566738"/>
            <a:chOff x="3843502" y="1988840"/>
            <a:chExt cx="2237935" cy="739825"/>
          </a:xfrm>
        </p:grpSpPr>
        <p:pic>
          <p:nvPicPr>
            <p:cNvPr id="54" name="Picture 10" descr="IBM Webspere DataPower XI5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502" y="1988840"/>
              <a:ext cx="2237935" cy="66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34 CuadroTexto"/>
            <p:cNvSpPr txBox="1">
              <a:spLocks noChangeArrowheads="1"/>
            </p:cNvSpPr>
            <p:nvPr/>
          </p:nvSpPr>
          <p:spPr bwMode="auto">
            <a:xfrm>
              <a:off x="4591249" y="2420888"/>
              <a:ext cx="5353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1pPr>
              <a:lvl2pPr marL="742950" indent="-285750"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2pPr>
              <a:lvl3pPr marL="1143000" indent="-228600"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3pPr>
              <a:lvl4pPr marL="1600200" indent="-228600"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4pPr>
              <a:lvl5pPr marL="2057400" indent="-228600"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6600"/>
                  </a:solidFill>
                  <a:latin typeface="Formata Regular" pitchFamily="34" charset="0"/>
                </a:defRPr>
              </a:lvl9pPr>
            </a:lstStyle>
            <a:p>
              <a:pPr eaLnBrk="1" hangingPunct="1"/>
              <a:r>
                <a:rPr lang="es-PE" sz="1400" b="0">
                  <a:solidFill>
                    <a:schemeClr val="tx1"/>
                  </a:solidFill>
                </a:rPr>
                <a:t>XI52</a:t>
              </a:r>
              <a:endParaRPr lang="es-ES" sz="1400" b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55 Conector recto"/>
          <p:cNvCxnSpPr/>
          <p:nvPr/>
        </p:nvCxnSpPr>
        <p:spPr bwMode="auto">
          <a:xfrm flipH="1" flipV="1">
            <a:off x="7167563" y="4511675"/>
            <a:ext cx="471487" cy="23813"/>
          </a:xfrm>
          <a:prstGeom prst="line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57" name="56 Rectángulo redondeado"/>
          <p:cNvSpPr/>
          <p:nvPr/>
        </p:nvSpPr>
        <p:spPr bwMode="auto">
          <a:xfrm>
            <a:off x="71438" y="3644900"/>
            <a:ext cx="1187450" cy="5048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s-PE" sz="1300" b="0" dirty="0">
                <a:solidFill>
                  <a:schemeClr val="tx1"/>
                </a:solidFill>
              </a:rPr>
              <a:t>Aplicaciones</a:t>
            </a:r>
          </a:p>
        </p:txBody>
      </p:sp>
      <p:sp>
        <p:nvSpPr>
          <p:cNvPr id="58" name="57 Rectángulo redondeado"/>
          <p:cNvSpPr/>
          <p:nvPr/>
        </p:nvSpPr>
        <p:spPr bwMode="auto">
          <a:xfrm>
            <a:off x="5111750" y="3606800"/>
            <a:ext cx="1187450" cy="5048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s-PE" sz="1300" b="0" dirty="0">
                <a:solidFill>
                  <a:schemeClr val="tx1"/>
                </a:solidFill>
              </a:rPr>
              <a:t>Aplicaciones</a:t>
            </a:r>
          </a:p>
        </p:txBody>
      </p:sp>
      <p:cxnSp>
        <p:nvCxnSpPr>
          <p:cNvPr id="59" name="58 Conector recto"/>
          <p:cNvCxnSpPr/>
          <p:nvPr/>
        </p:nvCxnSpPr>
        <p:spPr bwMode="auto">
          <a:xfrm flipH="1">
            <a:off x="5621338" y="3187700"/>
            <a:ext cx="407987" cy="403225"/>
          </a:xfrm>
          <a:prstGeom prst="line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0" name="59 Conector recto"/>
          <p:cNvCxnSpPr/>
          <p:nvPr/>
        </p:nvCxnSpPr>
        <p:spPr bwMode="auto">
          <a:xfrm flipH="1" flipV="1">
            <a:off x="5621338" y="4125913"/>
            <a:ext cx="463550" cy="503237"/>
          </a:xfrm>
          <a:prstGeom prst="line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61" name="60 Forma libre"/>
          <p:cNvSpPr/>
          <p:nvPr/>
        </p:nvSpPr>
        <p:spPr bwMode="auto">
          <a:xfrm>
            <a:off x="4189413" y="5267325"/>
            <a:ext cx="3944937" cy="781050"/>
          </a:xfrm>
          <a:custGeom>
            <a:avLst/>
            <a:gdLst>
              <a:gd name="connsiteX0" fmla="*/ 0 w 3944203"/>
              <a:gd name="connsiteY0" fmla="*/ 0 h 779853"/>
              <a:gd name="connsiteX1" fmla="*/ 1978925 w 3944203"/>
              <a:gd name="connsiteY1" fmla="*/ 777922 h 779853"/>
              <a:gd name="connsiteX2" fmla="*/ 3944203 w 3944203"/>
              <a:gd name="connsiteY2" fmla="*/ 177421 h 779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4203" h="779853">
                <a:moveTo>
                  <a:pt x="0" y="0"/>
                </a:moveTo>
                <a:cubicBezTo>
                  <a:pt x="660779" y="374176"/>
                  <a:pt x="1321558" y="748352"/>
                  <a:pt x="1978925" y="777922"/>
                </a:cubicBezTo>
                <a:cubicBezTo>
                  <a:pt x="2636292" y="807492"/>
                  <a:pt x="3290247" y="492456"/>
                  <a:pt x="3944203" y="177421"/>
                </a:cubicBezTo>
              </a:path>
            </a:pathLst>
          </a:cu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s-PE"/>
          </a:p>
        </p:txBody>
      </p:sp>
      <p:sp>
        <p:nvSpPr>
          <p:cNvPr id="62" name="86 CuadroTexto"/>
          <p:cNvSpPr txBox="1">
            <a:spLocks noChangeArrowheads="1"/>
          </p:cNvSpPr>
          <p:nvPr/>
        </p:nvSpPr>
        <p:spPr bwMode="auto">
          <a:xfrm>
            <a:off x="5492750" y="3141663"/>
            <a:ext cx="6048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6600"/>
                </a:solidFill>
                <a:latin typeface="Formata Regular" pitchFamily="34" charset="0"/>
              </a:defRPr>
            </a:lvl1pPr>
            <a:lvl2pPr marL="742950" indent="-285750">
              <a:defRPr sz="2400" b="1">
                <a:solidFill>
                  <a:srgbClr val="FF6600"/>
                </a:solidFill>
                <a:latin typeface="Formata Regular" pitchFamily="34" charset="0"/>
              </a:defRPr>
            </a:lvl2pPr>
            <a:lvl3pPr marL="11430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3pPr>
            <a:lvl4pPr marL="16002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4pPr>
            <a:lvl5pPr marL="20574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9pPr>
          </a:lstStyle>
          <a:p>
            <a:pPr eaLnBrk="1" hangingPunct="1"/>
            <a:r>
              <a:rPr lang="es-PE" sz="1000">
                <a:solidFill>
                  <a:srgbClr val="00B050"/>
                </a:solidFill>
              </a:rPr>
              <a:t>HTTPS</a:t>
            </a:r>
            <a:endParaRPr lang="es-ES" sz="1000">
              <a:solidFill>
                <a:srgbClr val="00B050"/>
              </a:solidFill>
            </a:endParaRPr>
          </a:p>
        </p:txBody>
      </p:sp>
      <p:sp>
        <p:nvSpPr>
          <p:cNvPr id="63" name="86 CuadroTexto"/>
          <p:cNvSpPr txBox="1">
            <a:spLocks noChangeArrowheads="1"/>
          </p:cNvSpPr>
          <p:nvPr/>
        </p:nvSpPr>
        <p:spPr bwMode="auto">
          <a:xfrm>
            <a:off x="5565775" y="4406900"/>
            <a:ext cx="6048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6600"/>
                </a:solidFill>
                <a:latin typeface="Formata Regular" pitchFamily="34" charset="0"/>
              </a:defRPr>
            </a:lvl1pPr>
            <a:lvl2pPr marL="742950" indent="-285750">
              <a:defRPr sz="2400" b="1">
                <a:solidFill>
                  <a:srgbClr val="FF6600"/>
                </a:solidFill>
                <a:latin typeface="Formata Regular" pitchFamily="34" charset="0"/>
              </a:defRPr>
            </a:lvl2pPr>
            <a:lvl3pPr marL="11430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3pPr>
            <a:lvl4pPr marL="16002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4pPr>
            <a:lvl5pPr marL="20574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9pPr>
          </a:lstStyle>
          <a:p>
            <a:pPr eaLnBrk="1" hangingPunct="1"/>
            <a:r>
              <a:rPr lang="es-PE" sz="1000">
                <a:solidFill>
                  <a:srgbClr val="00B050"/>
                </a:solidFill>
              </a:rPr>
              <a:t>HTTPS</a:t>
            </a:r>
            <a:endParaRPr lang="es-ES" sz="1000">
              <a:solidFill>
                <a:srgbClr val="00B050"/>
              </a:solidFill>
            </a:endParaRPr>
          </a:p>
        </p:txBody>
      </p:sp>
      <p:cxnSp>
        <p:nvCxnSpPr>
          <p:cNvPr id="64" name="63 Conector recto"/>
          <p:cNvCxnSpPr/>
          <p:nvPr/>
        </p:nvCxnSpPr>
        <p:spPr bwMode="auto">
          <a:xfrm flipH="1" flipV="1">
            <a:off x="7153275" y="2552700"/>
            <a:ext cx="471488" cy="23813"/>
          </a:xfrm>
          <a:prstGeom prst="line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65" name="86 CuadroTexto"/>
          <p:cNvSpPr txBox="1">
            <a:spLocks noChangeArrowheads="1"/>
          </p:cNvSpPr>
          <p:nvPr/>
        </p:nvSpPr>
        <p:spPr bwMode="auto">
          <a:xfrm>
            <a:off x="3571875" y="4286250"/>
            <a:ext cx="6048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6600"/>
                </a:solidFill>
                <a:latin typeface="Formata Regular" pitchFamily="34" charset="0"/>
              </a:defRPr>
            </a:lvl1pPr>
            <a:lvl2pPr marL="742950" indent="-285750">
              <a:defRPr sz="2400" b="1">
                <a:solidFill>
                  <a:srgbClr val="FF6600"/>
                </a:solidFill>
                <a:latin typeface="Formata Regular" pitchFamily="34" charset="0"/>
              </a:defRPr>
            </a:lvl2pPr>
            <a:lvl3pPr marL="11430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3pPr>
            <a:lvl4pPr marL="16002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4pPr>
            <a:lvl5pPr marL="2057400" indent="-228600">
              <a:defRPr sz="2400" b="1">
                <a:solidFill>
                  <a:srgbClr val="FF6600"/>
                </a:solidFill>
                <a:latin typeface="Formata Regular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9pPr>
          </a:lstStyle>
          <a:p>
            <a:pPr eaLnBrk="1" hangingPunct="1"/>
            <a:r>
              <a:rPr lang="es-PE" sz="1000">
                <a:solidFill>
                  <a:srgbClr val="00B050"/>
                </a:solidFill>
              </a:rPr>
              <a:t>HTTPS</a:t>
            </a:r>
            <a:endParaRPr lang="es-ES" sz="10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386771"/>
              </p:ext>
            </p:extLst>
          </p:nvPr>
        </p:nvGraphicFramePr>
        <p:xfrm>
          <a:off x="1007918" y="2150918"/>
          <a:ext cx="6634313" cy="4059521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1497497"/>
                <a:gridCol w="5136816"/>
              </a:tblGrid>
              <a:tr h="213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Código de Aplicativo</a:t>
                      </a:r>
                      <a:endParaRPr lang="es-PE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Nombre del Aplicativo</a:t>
                      </a:r>
                      <a:endParaRPr lang="es-PE" sz="160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</a:tr>
              <a:tr h="213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SCRE</a:t>
                      </a:r>
                      <a:endParaRPr lang="es-PE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DE CONSULTAS AL REGISTRO DE IDENTIFICACIÓN DE PERSONAS (SISCOIP)</a:t>
                      </a:r>
                      <a:endParaRPr lang="es-PE" sz="160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</a:tr>
              <a:tr h="213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SASE</a:t>
                      </a:r>
                      <a:endParaRPr lang="es-PE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SALES &amp; SERVICE</a:t>
                      </a:r>
                      <a:endParaRPr lang="es-PE" sz="160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</a:tr>
              <a:tr h="213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PORT</a:t>
                      </a:r>
                      <a:endParaRPr lang="es-PE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PORTAL BCP</a:t>
                      </a:r>
                      <a:endParaRPr lang="es-PE" sz="160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</a:tr>
              <a:tr h="213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BTPV</a:t>
                      </a:r>
                      <a:endParaRPr lang="es-PE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BANCA POR TELEFONO PORTAL DE VOZ</a:t>
                      </a:r>
                      <a:endParaRPr lang="es-PE" sz="160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</a:tr>
              <a:tr h="213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DYNC</a:t>
                      </a:r>
                      <a:endParaRPr lang="es-PE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DYNAMICS CRM</a:t>
                      </a:r>
                      <a:endParaRPr lang="es-PE" sz="160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</a:tr>
              <a:tr h="213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FED</a:t>
                      </a:r>
                      <a:endParaRPr lang="es-PE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FED - FINANCIAMIENTO ELECTRONICO DE DOCUMENTOS</a:t>
                      </a:r>
                      <a:endParaRPr lang="es-PE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</a:tr>
              <a:tr h="213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WLEA</a:t>
                      </a:r>
                      <a:endParaRPr lang="es-PE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WINLEASING</a:t>
                      </a:r>
                      <a:endParaRPr lang="es-PE" sz="160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</a:tr>
              <a:tr h="213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chemeClr val="tx1"/>
                          </a:solidFill>
                          <a:effectLst/>
                        </a:rPr>
                        <a:t>VTEC</a:t>
                      </a:r>
                      <a:endParaRPr lang="es-PE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VIABCP - BANCA CELULAR</a:t>
                      </a:r>
                      <a:endParaRPr lang="es-PE" sz="160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</a:tr>
              <a:tr h="213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TBIE</a:t>
                      </a:r>
                      <a:endParaRPr lang="es-PE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TELECRÉDITO - BANCA INTERNET EMPRESA</a:t>
                      </a:r>
                      <a:endParaRPr lang="es-PE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</a:tr>
              <a:tr h="213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MBBK</a:t>
                      </a:r>
                      <a:endParaRPr lang="es-PE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Mobile </a:t>
                      </a:r>
                      <a:r>
                        <a:rPr lang="es-PE" sz="1100" dirty="0" err="1">
                          <a:effectLst/>
                        </a:rPr>
                        <a:t>Banking</a:t>
                      </a:r>
                      <a:endParaRPr lang="es-PE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</a:tr>
              <a:tr h="213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WTRA</a:t>
                      </a:r>
                      <a:endParaRPr lang="es-PE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VIABCP - TRAVEL</a:t>
                      </a:r>
                      <a:endParaRPr lang="es-PE" sz="160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</a:tr>
              <a:tr h="213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VINV</a:t>
                      </a:r>
                      <a:endParaRPr lang="es-PE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VIABCP - VIAINVERSIONES</a:t>
                      </a:r>
                      <a:endParaRPr lang="es-PE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</a:tr>
              <a:tr h="213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VDEB</a:t>
                      </a:r>
                      <a:endParaRPr lang="es-PE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VIABCP - DEBITO AUTOMATICO</a:t>
                      </a:r>
                      <a:endParaRPr lang="es-PE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</a:tr>
              <a:tr h="213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FFPP</a:t>
                      </a:r>
                      <a:endParaRPr lang="es-PE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FIRMAS Y PODERES</a:t>
                      </a:r>
                      <a:endParaRPr lang="es-PE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</a:tr>
              <a:tr h="213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APTC</a:t>
                      </a:r>
                      <a:endParaRPr lang="es-PE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ADMINISTRACION DE PRODUCTOS DE TESORERIA Y CAMBIOS</a:t>
                      </a:r>
                      <a:endParaRPr lang="es-PE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</a:tr>
              <a:tr h="213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VHBK</a:t>
                      </a:r>
                      <a:endParaRPr lang="es-PE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HOMEBANKING</a:t>
                      </a:r>
                      <a:endParaRPr lang="es-PE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</a:tr>
              <a:tr h="213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chemeClr val="tx1"/>
                          </a:solidFill>
                          <a:effectLst/>
                        </a:rPr>
                        <a:t>MBRK</a:t>
                      </a:r>
                      <a:endParaRPr lang="es-PE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MBRK - WEB DE PRUEBAS</a:t>
                      </a:r>
                      <a:endParaRPr lang="es-PE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ctr"/>
                </a:tc>
              </a:tr>
              <a:tr h="213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NHBK</a:t>
                      </a:r>
                      <a:endParaRPr lang="es-PE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NUEVO HOMEBANKING</a:t>
                      </a:r>
                      <a:endParaRPr lang="es-PE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703779" y="833821"/>
            <a:ext cx="7716124" cy="497904"/>
          </a:xfrm>
        </p:spPr>
        <p:txBody>
          <a:bodyPr/>
          <a:lstStyle/>
          <a:p>
            <a:pPr marL="285750" lvl="0" indent="-285750"/>
            <a:r>
              <a:rPr lang="es-ES" dirty="0"/>
              <a:t>Aplicaciones consumidoras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914400" y="1402773"/>
            <a:ext cx="7387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u="sng" dirty="0" smtClean="0"/>
              <a:t>Servicios comunes MBRK</a:t>
            </a:r>
          </a:p>
          <a:p>
            <a:pPr algn="just"/>
            <a:r>
              <a:rPr lang="es-PE" dirty="0" smtClean="0"/>
              <a:t>A la fecha, las siguientes aplicaciones hacen uso del servicio (</a:t>
            </a:r>
            <a:r>
              <a:rPr lang="es-PE" b="1" dirty="0" smtClean="0"/>
              <a:t>BCP_MPG</a:t>
            </a:r>
            <a:r>
              <a:rPr lang="es-PE" dirty="0" smtClean="0"/>
              <a:t>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693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703779" y="833821"/>
            <a:ext cx="7716124" cy="497904"/>
          </a:xfrm>
        </p:spPr>
        <p:txBody>
          <a:bodyPr/>
          <a:lstStyle/>
          <a:p>
            <a:pPr marL="285750" lvl="0" indent="-285750"/>
            <a:r>
              <a:rPr lang="es-ES" dirty="0"/>
              <a:t>Aplicaciones consumidoras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914400" y="1402773"/>
            <a:ext cx="738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u="sng" dirty="0" smtClean="0"/>
              <a:t>Servicio proxy MBRK</a:t>
            </a:r>
          </a:p>
          <a:p>
            <a:pPr algn="just"/>
            <a:r>
              <a:rPr lang="es-PE" dirty="0" smtClean="0"/>
              <a:t>Todas las aplicaciones que consumen servicios de MBRK y no pasan por el servicio </a:t>
            </a:r>
            <a:r>
              <a:rPr lang="es-PE" b="1" dirty="0" smtClean="0"/>
              <a:t>BCP_MPG</a:t>
            </a:r>
            <a:r>
              <a:rPr lang="es-PE" dirty="0" smtClean="0"/>
              <a:t>, utilizan este servicio por defecto (</a:t>
            </a:r>
            <a:r>
              <a:rPr lang="es-PE" b="1" dirty="0" smtClean="0"/>
              <a:t>BCP_MPG_PROXY</a:t>
            </a:r>
            <a:r>
              <a:rPr lang="es-PE" dirty="0" smtClean="0"/>
              <a:t>).</a:t>
            </a:r>
            <a:endParaRPr lang="es-PE" dirty="0"/>
          </a:p>
        </p:txBody>
      </p:sp>
      <p:sp>
        <p:nvSpPr>
          <p:cNvPr id="7" name="6 CuadroTexto"/>
          <p:cNvSpPr txBox="1"/>
          <p:nvPr/>
        </p:nvSpPr>
        <p:spPr>
          <a:xfrm>
            <a:off x="914400" y="2646219"/>
            <a:ext cx="738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u="sng" dirty="0" smtClean="0"/>
              <a:t>Servicio validación del criptograma ATM</a:t>
            </a:r>
          </a:p>
          <a:p>
            <a:pPr algn="just"/>
            <a:r>
              <a:rPr lang="es-PE" dirty="0" smtClean="0"/>
              <a:t>Actualmente los cajeros (ATM BS24) utilizan este servicio para realizar la validación del criptograma (</a:t>
            </a:r>
            <a:r>
              <a:rPr lang="es-PE" b="1" dirty="0"/>
              <a:t>CJ_TRF_MPG</a:t>
            </a:r>
            <a:r>
              <a:rPr lang="es-PE" dirty="0" smtClean="0"/>
              <a:t>).</a:t>
            </a:r>
            <a:endParaRPr lang="es-PE" dirty="0"/>
          </a:p>
        </p:txBody>
      </p:sp>
      <p:sp>
        <p:nvSpPr>
          <p:cNvPr id="8" name="7 CuadroTexto"/>
          <p:cNvSpPr txBox="1"/>
          <p:nvPr/>
        </p:nvSpPr>
        <p:spPr>
          <a:xfrm>
            <a:off x="914400" y="3799610"/>
            <a:ext cx="7387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u="sng" dirty="0" smtClean="0"/>
              <a:t>Servicio de consulta de </a:t>
            </a:r>
            <a:r>
              <a:rPr lang="es-PE" b="1" u="sng" dirty="0" err="1" smtClean="0"/>
              <a:t>Kioskos</a:t>
            </a:r>
            <a:endParaRPr lang="es-PE" b="1" u="sng" dirty="0" smtClean="0"/>
          </a:p>
          <a:p>
            <a:pPr algn="just"/>
            <a:r>
              <a:rPr lang="es-PE" dirty="0"/>
              <a:t>Actualmente los </a:t>
            </a:r>
            <a:r>
              <a:rPr lang="es-PE" dirty="0" err="1" smtClean="0"/>
              <a:t>Kioskos</a:t>
            </a:r>
            <a:r>
              <a:rPr lang="es-PE" dirty="0" smtClean="0"/>
              <a:t> </a:t>
            </a:r>
            <a:r>
              <a:rPr lang="es-PE" dirty="0"/>
              <a:t>utilizan este servicio para realizar </a:t>
            </a:r>
            <a:r>
              <a:rPr lang="es-PE" dirty="0" smtClean="0"/>
              <a:t>el inicio de operativa del canal y para realizar la consulta de saldos  y movimientos (</a:t>
            </a:r>
            <a:r>
              <a:rPr lang="es-PE" b="1" dirty="0"/>
              <a:t>QS_TRF_MPG</a:t>
            </a:r>
            <a:r>
              <a:rPr lang="es-PE" dirty="0" smtClean="0"/>
              <a:t>).</a:t>
            </a:r>
            <a:endParaRPr lang="es-PE" dirty="0"/>
          </a:p>
        </p:txBody>
      </p:sp>
      <p:sp>
        <p:nvSpPr>
          <p:cNvPr id="9" name="8 CuadroTexto"/>
          <p:cNvSpPr txBox="1"/>
          <p:nvPr/>
        </p:nvSpPr>
        <p:spPr>
          <a:xfrm>
            <a:off x="914400" y="5084619"/>
            <a:ext cx="738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u="sng" dirty="0" smtClean="0"/>
              <a:t>Servicio de </a:t>
            </a:r>
            <a:r>
              <a:rPr lang="es-PE" b="1" u="sng" dirty="0" err="1" smtClean="0"/>
              <a:t>Telecredito</a:t>
            </a:r>
            <a:r>
              <a:rPr lang="es-PE" b="1" u="sng" dirty="0" smtClean="0"/>
              <a:t> Móvil</a:t>
            </a:r>
          </a:p>
          <a:p>
            <a:pPr algn="just"/>
            <a:r>
              <a:rPr lang="es-PE" dirty="0"/>
              <a:t>Actualmente </a:t>
            </a:r>
            <a:r>
              <a:rPr lang="es-PE" dirty="0" err="1" smtClean="0"/>
              <a:t>telecredito</a:t>
            </a:r>
            <a:r>
              <a:rPr lang="es-PE" dirty="0" smtClean="0"/>
              <a:t> Móvil utiliza </a:t>
            </a:r>
            <a:r>
              <a:rPr lang="es-PE" dirty="0"/>
              <a:t>este servicio </a:t>
            </a:r>
            <a:r>
              <a:rPr lang="es-PE" dirty="0" smtClean="0"/>
              <a:t>como puente de comunicación con los servidores de TLC Web (</a:t>
            </a:r>
            <a:r>
              <a:rPr lang="es-PE" b="1" dirty="0" smtClean="0"/>
              <a:t>BCP_MPG_TLCWEB</a:t>
            </a:r>
            <a:r>
              <a:rPr lang="es-PE" dirty="0" smtClean="0"/>
              <a:t>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86274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703779" y="833821"/>
            <a:ext cx="7716124" cy="497904"/>
          </a:xfrm>
        </p:spPr>
        <p:txBody>
          <a:bodyPr/>
          <a:lstStyle/>
          <a:p>
            <a:pPr marL="285750" lvl="0" indent="-285750"/>
            <a:r>
              <a:rPr lang="es-ES" dirty="0"/>
              <a:t>Aplicaciones consumidoras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914400" y="1402773"/>
            <a:ext cx="738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u="sng" dirty="0" smtClean="0"/>
              <a:t>Servicio Arturito BCP</a:t>
            </a:r>
          </a:p>
          <a:p>
            <a:pPr algn="just"/>
            <a:r>
              <a:rPr lang="es-PE" dirty="0" smtClean="0"/>
              <a:t>Sirve de puente de comunicación entre el canal (Facebook) y el </a:t>
            </a:r>
            <a:r>
              <a:rPr lang="es-PE" dirty="0" err="1" smtClean="0"/>
              <a:t>bankend</a:t>
            </a:r>
            <a:r>
              <a:rPr lang="es-PE" dirty="0" smtClean="0"/>
              <a:t> para la consulta de saldos y movimientos (</a:t>
            </a:r>
            <a:r>
              <a:rPr lang="es-PE" b="1" dirty="0" smtClean="0"/>
              <a:t>api-</a:t>
            </a:r>
            <a:r>
              <a:rPr lang="es-PE" b="1" dirty="0" err="1" smtClean="0"/>
              <a:t>bcp</a:t>
            </a:r>
            <a:r>
              <a:rPr lang="es-PE" dirty="0" smtClean="0"/>
              <a:t>).</a:t>
            </a:r>
            <a:endParaRPr lang="es-PE" dirty="0"/>
          </a:p>
        </p:txBody>
      </p:sp>
      <p:sp>
        <p:nvSpPr>
          <p:cNvPr id="10" name="9 CuadroTexto"/>
          <p:cNvSpPr txBox="1"/>
          <p:nvPr/>
        </p:nvSpPr>
        <p:spPr>
          <a:xfrm>
            <a:off x="914400" y="2687782"/>
            <a:ext cx="738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u="sng" dirty="0" smtClean="0"/>
              <a:t>Servicio Agente BCP</a:t>
            </a:r>
          </a:p>
          <a:p>
            <a:pPr algn="just"/>
            <a:r>
              <a:rPr lang="es-PE" dirty="0"/>
              <a:t>Sirve de puente de comunicación entre el canal </a:t>
            </a:r>
            <a:r>
              <a:rPr lang="es-PE" dirty="0" smtClean="0"/>
              <a:t>agente BCP y </a:t>
            </a:r>
            <a:r>
              <a:rPr lang="es-PE" dirty="0"/>
              <a:t>el </a:t>
            </a:r>
            <a:r>
              <a:rPr lang="es-PE" dirty="0" err="1"/>
              <a:t>bankend</a:t>
            </a:r>
            <a:r>
              <a:rPr lang="es-PE" dirty="0"/>
              <a:t> para </a:t>
            </a:r>
            <a:r>
              <a:rPr lang="es-PE" dirty="0" smtClean="0"/>
              <a:t>todas las transacciones monetarias y no monetarias (</a:t>
            </a:r>
            <a:r>
              <a:rPr lang="es-PE" b="1" dirty="0" smtClean="0"/>
              <a:t>PZ_TRF_MPG</a:t>
            </a:r>
            <a:r>
              <a:rPr lang="es-PE" dirty="0" smtClean="0"/>
              <a:t>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13748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Día 2: Ejecución de casos de prueba para la aplicación </a:t>
            </a:r>
            <a:r>
              <a:rPr lang="es-PE" dirty="0" err="1" smtClean="0"/>
              <a:t>Datapower</a:t>
            </a:r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Capacitación </a:t>
            </a:r>
            <a:r>
              <a:rPr lang="es-PE" dirty="0" err="1" smtClean="0"/>
              <a:t>Datapower</a:t>
            </a:r>
            <a:r>
              <a:rPr lang="es-PE" dirty="0" smtClean="0"/>
              <a:t> CDS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53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5" name="7184 Rectángulo"/>
          <p:cNvSpPr/>
          <p:nvPr/>
        </p:nvSpPr>
        <p:spPr>
          <a:xfrm>
            <a:off x="5631873" y="841664"/>
            <a:ext cx="3117272" cy="55799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03263" y="428189"/>
            <a:ext cx="7716837" cy="498475"/>
          </a:xfrm>
        </p:spPr>
        <p:txBody>
          <a:bodyPr/>
          <a:lstStyle/>
          <a:p>
            <a:pPr>
              <a:defRPr/>
            </a:pPr>
            <a:r>
              <a:rPr lang="es-PE" dirty="0" smtClean="0"/>
              <a:t>Pruebas desde canales</a:t>
            </a:r>
            <a:endParaRPr dirty="0"/>
          </a:p>
        </p:txBody>
      </p:sp>
      <p:sp>
        <p:nvSpPr>
          <p:cNvPr id="4" name="3 Rectángulo redondeado"/>
          <p:cNvSpPr/>
          <p:nvPr/>
        </p:nvSpPr>
        <p:spPr>
          <a:xfrm>
            <a:off x="1000975" y="1845725"/>
            <a:ext cx="976746" cy="529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 smtClean="0"/>
              <a:t>Aplicación Consumidora</a:t>
            </a:r>
            <a:endParaRPr lang="es-PE" sz="1000" dirty="0"/>
          </a:p>
        </p:txBody>
      </p:sp>
      <p:sp>
        <p:nvSpPr>
          <p:cNvPr id="5" name="4 Rectángulo redondeado"/>
          <p:cNvSpPr/>
          <p:nvPr/>
        </p:nvSpPr>
        <p:spPr>
          <a:xfrm>
            <a:off x="1000975" y="2446668"/>
            <a:ext cx="976746" cy="529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 smtClean="0"/>
              <a:t>Aplicación Consumidora</a:t>
            </a:r>
            <a:endParaRPr lang="es-PE" sz="10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1000975" y="3075319"/>
            <a:ext cx="976746" cy="529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 smtClean="0"/>
              <a:t>Aplicación Consumidora</a:t>
            </a:r>
            <a:endParaRPr lang="es-PE" sz="10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1000975" y="3695307"/>
            <a:ext cx="976746" cy="529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 smtClean="0"/>
              <a:t>Aplicación Consumidora</a:t>
            </a:r>
            <a:endParaRPr lang="es-PE" sz="10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1000975" y="4315297"/>
            <a:ext cx="976746" cy="529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 smtClean="0"/>
              <a:t>Aplicación Consumidora</a:t>
            </a:r>
            <a:endParaRPr lang="es-PE" sz="1000" dirty="0"/>
          </a:p>
        </p:txBody>
      </p:sp>
      <p:sp>
        <p:nvSpPr>
          <p:cNvPr id="9" name="8 Rectángulo redondeado"/>
          <p:cNvSpPr/>
          <p:nvPr/>
        </p:nvSpPr>
        <p:spPr>
          <a:xfrm>
            <a:off x="1006170" y="4956069"/>
            <a:ext cx="976746" cy="529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 smtClean="0"/>
              <a:t>Aplicación Consumidora</a:t>
            </a:r>
            <a:endParaRPr lang="es-PE" sz="10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021497" y="1405891"/>
            <a:ext cx="94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002D74"/>
                </a:solidFill>
              </a:rPr>
              <a:t>Canales</a:t>
            </a:r>
            <a:endParaRPr lang="es-PE" b="1" dirty="0">
              <a:solidFill>
                <a:srgbClr val="002D74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3418133" y="3056815"/>
            <a:ext cx="1069417" cy="498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b="1" dirty="0" err="1" smtClean="0">
                <a:solidFill>
                  <a:sysClr val="windowText" lastClr="000000"/>
                </a:solidFill>
              </a:rPr>
              <a:t>Datapower</a:t>
            </a:r>
            <a:r>
              <a:rPr lang="es-PE" sz="1050" b="1" dirty="0" smtClean="0">
                <a:solidFill>
                  <a:sysClr val="windowText" lastClr="000000"/>
                </a:solidFill>
              </a:rPr>
              <a:t> XI52 - LM</a:t>
            </a:r>
          </a:p>
          <a:p>
            <a:pPr algn="ctr"/>
            <a:r>
              <a:rPr lang="es-PE" sz="1050" b="1" dirty="0" smtClean="0">
                <a:solidFill>
                  <a:sysClr val="windowText" lastClr="000000"/>
                </a:solidFill>
              </a:rPr>
              <a:t>(Zona interna)</a:t>
            </a:r>
            <a:endParaRPr lang="es-PE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3418134" y="5209284"/>
            <a:ext cx="1069416" cy="498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b="1" dirty="0" err="1" smtClean="0">
                <a:solidFill>
                  <a:sysClr val="windowText" lastClr="000000"/>
                </a:solidFill>
              </a:rPr>
              <a:t>Datapower</a:t>
            </a:r>
            <a:r>
              <a:rPr lang="es-PE" sz="1050" b="1" dirty="0" smtClean="0">
                <a:solidFill>
                  <a:sysClr val="windowText" lastClr="000000"/>
                </a:solidFill>
              </a:rPr>
              <a:t> XI52 - CH</a:t>
            </a:r>
          </a:p>
          <a:p>
            <a:pPr algn="ctr"/>
            <a:r>
              <a:rPr lang="es-PE" sz="1050" b="1" dirty="0" smtClean="0">
                <a:solidFill>
                  <a:sysClr val="windowText" lastClr="000000"/>
                </a:solidFill>
              </a:rPr>
              <a:t>(Zona interna)</a:t>
            </a:r>
            <a:endParaRPr lang="es-PE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20 Cilindro"/>
          <p:cNvSpPr/>
          <p:nvPr/>
        </p:nvSpPr>
        <p:spPr>
          <a:xfrm>
            <a:off x="2750945" y="3795134"/>
            <a:ext cx="563017" cy="9232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9" name="28 Conector angular"/>
          <p:cNvCxnSpPr>
            <a:stCxn id="21" idx="1"/>
            <a:endCxn id="19" idx="1"/>
          </p:cNvCxnSpPr>
          <p:nvPr/>
        </p:nvCxnSpPr>
        <p:spPr>
          <a:xfrm rot="5400000" flipH="1" flipV="1">
            <a:off x="2980825" y="3357827"/>
            <a:ext cx="488937" cy="385679"/>
          </a:xfrm>
          <a:prstGeom prst="bentConnector2">
            <a:avLst/>
          </a:prstGeom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32" idx="2"/>
            <a:endCxn id="20" idx="1"/>
          </p:cNvCxnSpPr>
          <p:nvPr/>
        </p:nvCxnSpPr>
        <p:spPr>
          <a:xfrm rot="16200000" flipH="1">
            <a:off x="2987517" y="5028049"/>
            <a:ext cx="491904" cy="369329"/>
          </a:xfrm>
          <a:prstGeom prst="bentConnector2">
            <a:avLst/>
          </a:prstGeom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2626253" y="4720541"/>
            <a:ext cx="84510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000" b="1" dirty="0" smtClean="0"/>
              <a:t>Balanceador</a:t>
            </a:r>
            <a:endParaRPr lang="es-PE" sz="1000" b="1" dirty="0"/>
          </a:p>
        </p:txBody>
      </p:sp>
      <p:sp>
        <p:nvSpPr>
          <p:cNvPr id="37" name="36 Rectángulo redondeado"/>
          <p:cNvSpPr/>
          <p:nvPr/>
        </p:nvSpPr>
        <p:spPr>
          <a:xfrm>
            <a:off x="1021497" y="5621688"/>
            <a:ext cx="976746" cy="529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 smtClean="0"/>
              <a:t>Aplicación Consumidora</a:t>
            </a:r>
            <a:endParaRPr lang="es-PE" sz="1000" dirty="0"/>
          </a:p>
        </p:txBody>
      </p:sp>
      <p:sp>
        <p:nvSpPr>
          <p:cNvPr id="7179" name="7178 Llamada rectangular"/>
          <p:cNvSpPr/>
          <p:nvPr/>
        </p:nvSpPr>
        <p:spPr>
          <a:xfrm>
            <a:off x="3377043" y="1548993"/>
            <a:ext cx="1932709" cy="1256552"/>
          </a:xfrm>
          <a:prstGeom prst="wedgeRectCallou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180" name="7179 Elipse"/>
          <p:cNvSpPr/>
          <p:nvPr/>
        </p:nvSpPr>
        <p:spPr>
          <a:xfrm>
            <a:off x="3584860" y="1754441"/>
            <a:ext cx="675409" cy="2613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00" b="1" dirty="0" smtClean="0"/>
          </a:p>
        </p:txBody>
      </p:sp>
      <p:sp>
        <p:nvSpPr>
          <p:cNvPr id="7181" name="7180 Elipse"/>
          <p:cNvSpPr/>
          <p:nvPr/>
        </p:nvSpPr>
        <p:spPr>
          <a:xfrm>
            <a:off x="3584860" y="2089911"/>
            <a:ext cx="675408" cy="2649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182" name="7181 Elipse"/>
          <p:cNvSpPr/>
          <p:nvPr/>
        </p:nvSpPr>
        <p:spPr>
          <a:xfrm>
            <a:off x="3584860" y="2425886"/>
            <a:ext cx="675409" cy="2649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50 Elipse"/>
          <p:cNvSpPr/>
          <p:nvPr/>
        </p:nvSpPr>
        <p:spPr>
          <a:xfrm>
            <a:off x="4391886" y="1749718"/>
            <a:ext cx="675409" cy="2613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51 Elipse"/>
          <p:cNvSpPr/>
          <p:nvPr/>
        </p:nvSpPr>
        <p:spPr>
          <a:xfrm>
            <a:off x="4391886" y="2085188"/>
            <a:ext cx="675408" cy="2649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52 Elipse"/>
          <p:cNvSpPr/>
          <p:nvPr/>
        </p:nvSpPr>
        <p:spPr>
          <a:xfrm>
            <a:off x="4391886" y="2421163"/>
            <a:ext cx="675409" cy="2649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183" name="7182 CuadroTexto"/>
          <p:cNvSpPr txBox="1"/>
          <p:nvPr/>
        </p:nvSpPr>
        <p:spPr>
          <a:xfrm>
            <a:off x="4010020" y="1515226"/>
            <a:ext cx="1054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b="1" dirty="0" smtClean="0"/>
              <a:t>Servicios</a:t>
            </a:r>
            <a:endParaRPr lang="es-PE" sz="1100" b="1" dirty="0"/>
          </a:p>
        </p:txBody>
      </p:sp>
      <p:sp>
        <p:nvSpPr>
          <p:cNvPr id="7184" name="7183 Rectángulo"/>
          <p:cNvSpPr/>
          <p:nvPr/>
        </p:nvSpPr>
        <p:spPr>
          <a:xfrm>
            <a:off x="5766955" y="1080655"/>
            <a:ext cx="1267690" cy="5112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Capa de integración</a:t>
            </a:r>
            <a:endParaRPr lang="es-PE" dirty="0"/>
          </a:p>
        </p:txBody>
      </p:sp>
      <p:sp>
        <p:nvSpPr>
          <p:cNvPr id="57" name="56 Rectángulo"/>
          <p:cNvSpPr/>
          <p:nvPr/>
        </p:nvSpPr>
        <p:spPr>
          <a:xfrm>
            <a:off x="7197439" y="1974265"/>
            <a:ext cx="1343887" cy="329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Mainframe</a:t>
            </a:r>
            <a:endParaRPr lang="es-PE" dirty="0"/>
          </a:p>
        </p:txBody>
      </p:sp>
      <p:sp>
        <p:nvSpPr>
          <p:cNvPr id="59" name="58 CuadroTexto"/>
          <p:cNvSpPr txBox="1"/>
          <p:nvPr/>
        </p:nvSpPr>
        <p:spPr>
          <a:xfrm>
            <a:off x="5607622" y="781865"/>
            <a:ext cx="1054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 err="1" smtClean="0"/>
              <a:t>Backend</a:t>
            </a:r>
            <a:endParaRPr lang="es-PE" sz="1600" b="1" dirty="0"/>
          </a:p>
        </p:txBody>
      </p:sp>
      <p:cxnSp>
        <p:nvCxnSpPr>
          <p:cNvPr id="60" name="59 Conector angular"/>
          <p:cNvCxnSpPr>
            <a:stCxn id="19" idx="3"/>
            <a:endCxn id="7184" idx="1"/>
          </p:cNvCxnSpPr>
          <p:nvPr/>
        </p:nvCxnSpPr>
        <p:spPr>
          <a:xfrm>
            <a:off x="4487550" y="3306197"/>
            <a:ext cx="1279405" cy="33062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angular"/>
          <p:cNvCxnSpPr>
            <a:stCxn id="20" idx="3"/>
            <a:endCxn id="7184" idx="1"/>
          </p:cNvCxnSpPr>
          <p:nvPr/>
        </p:nvCxnSpPr>
        <p:spPr>
          <a:xfrm flipV="1">
            <a:off x="4487550" y="3636819"/>
            <a:ext cx="1279405" cy="182184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angular"/>
          <p:cNvCxnSpPr>
            <a:stCxn id="7184" idx="2"/>
            <a:endCxn id="57" idx="2"/>
          </p:cNvCxnSpPr>
          <p:nvPr/>
        </p:nvCxnSpPr>
        <p:spPr>
          <a:xfrm rot="5400000" flipH="1" flipV="1">
            <a:off x="6672691" y="4996291"/>
            <a:ext cx="924799" cy="1468583"/>
          </a:xfrm>
          <a:prstGeom prst="bentConnector3">
            <a:avLst>
              <a:gd name="adj1" fmla="val -12360"/>
            </a:avLst>
          </a:prstGeom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angular"/>
          <p:cNvCxnSpPr>
            <a:stCxn id="7184" idx="1"/>
            <a:endCxn id="19" idx="3"/>
          </p:cNvCxnSpPr>
          <p:nvPr/>
        </p:nvCxnSpPr>
        <p:spPr>
          <a:xfrm rot="10800000">
            <a:off x="4487551" y="3306197"/>
            <a:ext cx="1279405" cy="33062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angular"/>
          <p:cNvCxnSpPr>
            <a:stCxn id="7184" idx="1"/>
            <a:endCxn id="20" idx="3"/>
          </p:cNvCxnSpPr>
          <p:nvPr/>
        </p:nvCxnSpPr>
        <p:spPr>
          <a:xfrm rot="10800000" flipV="1">
            <a:off x="4487551" y="3636818"/>
            <a:ext cx="1279405" cy="182184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angular"/>
          <p:cNvCxnSpPr>
            <a:stCxn id="19" idx="1"/>
            <a:endCxn id="21" idx="1"/>
          </p:cNvCxnSpPr>
          <p:nvPr/>
        </p:nvCxnSpPr>
        <p:spPr>
          <a:xfrm rot="10800000" flipV="1">
            <a:off x="3032455" y="3306196"/>
            <a:ext cx="385679" cy="488937"/>
          </a:xfrm>
          <a:prstGeom prst="bentConnector2">
            <a:avLst/>
          </a:prstGeom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angular"/>
          <p:cNvCxnSpPr>
            <a:stCxn id="20" idx="1"/>
            <a:endCxn id="32" idx="2"/>
          </p:cNvCxnSpPr>
          <p:nvPr/>
        </p:nvCxnSpPr>
        <p:spPr>
          <a:xfrm rot="10800000">
            <a:off x="3048806" y="4966762"/>
            <a:ext cx="369329" cy="491904"/>
          </a:xfrm>
          <a:prstGeom prst="bentConnector2">
            <a:avLst/>
          </a:prstGeom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angular"/>
          <p:cNvCxnSpPr>
            <a:stCxn id="57" idx="0"/>
          </p:cNvCxnSpPr>
          <p:nvPr/>
        </p:nvCxnSpPr>
        <p:spPr>
          <a:xfrm rot="16200000" flipV="1">
            <a:off x="7287897" y="1392779"/>
            <a:ext cx="328234" cy="834738"/>
          </a:xfrm>
          <a:prstGeom prst="bentConnector2">
            <a:avLst/>
          </a:prstGeom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angular"/>
          <p:cNvCxnSpPr>
            <a:stCxn id="4" idx="3"/>
            <a:endCxn id="21" idx="2"/>
          </p:cNvCxnSpPr>
          <p:nvPr/>
        </p:nvCxnSpPr>
        <p:spPr>
          <a:xfrm>
            <a:off x="1977721" y="2110693"/>
            <a:ext cx="773224" cy="214605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angular"/>
          <p:cNvCxnSpPr>
            <a:stCxn id="5" idx="3"/>
            <a:endCxn id="21" idx="2"/>
          </p:cNvCxnSpPr>
          <p:nvPr/>
        </p:nvCxnSpPr>
        <p:spPr>
          <a:xfrm>
            <a:off x="1977721" y="2711636"/>
            <a:ext cx="773224" cy="1545114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angular"/>
          <p:cNvCxnSpPr>
            <a:stCxn id="6" idx="3"/>
            <a:endCxn id="21" idx="2"/>
          </p:cNvCxnSpPr>
          <p:nvPr/>
        </p:nvCxnSpPr>
        <p:spPr>
          <a:xfrm>
            <a:off x="1977721" y="3340287"/>
            <a:ext cx="773224" cy="91646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angular"/>
          <p:cNvCxnSpPr>
            <a:stCxn id="7" idx="3"/>
            <a:endCxn id="21" idx="2"/>
          </p:cNvCxnSpPr>
          <p:nvPr/>
        </p:nvCxnSpPr>
        <p:spPr>
          <a:xfrm>
            <a:off x="1977721" y="3960275"/>
            <a:ext cx="773224" cy="29647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angular"/>
          <p:cNvCxnSpPr>
            <a:stCxn id="8" idx="3"/>
            <a:endCxn id="21" idx="2"/>
          </p:cNvCxnSpPr>
          <p:nvPr/>
        </p:nvCxnSpPr>
        <p:spPr>
          <a:xfrm flipV="1">
            <a:off x="1977721" y="4256750"/>
            <a:ext cx="773224" cy="32351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angular"/>
          <p:cNvCxnSpPr>
            <a:stCxn id="9" idx="3"/>
            <a:endCxn id="21" idx="2"/>
          </p:cNvCxnSpPr>
          <p:nvPr/>
        </p:nvCxnSpPr>
        <p:spPr>
          <a:xfrm flipV="1">
            <a:off x="1982916" y="4256750"/>
            <a:ext cx="768029" cy="96428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angular"/>
          <p:cNvCxnSpPr>
            <a:stCxn id="37" idx="3"/>
            <a:endCxn id="21" idx="2"/>
          </p:cNvCxnSpPr>
          <p:nvPr/>
        </p:nvCxnSpPr>
        <p:spPr>
          <a:xfrm flipV="1">
            <a:off x="1998243" y="4256750"/>
            <a:ext cx="752702" cy="162990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Marcador de texto 1"/>
          <p:cNvSpPr>
            <a:spLocks noGrp="1"/>
          </p:cNvSpPr>
          <p:nvPr>
            <p:ph type="body" sz="quarter" idx="10"/>
          </p:nvPr>
        </p:nvSpPr>
        <p:spPr bwMode="auto">
          <a:xfrm>
            <a:off x="703263" y="1511300"/>
            <a:ext cx="7716837" cy="462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PE" dirty="0" smtClean="0"/>
              <a:t>Web de pruebas:</a:t>
            </a:r>
          </a:p>
          <a:p>
            <a:r>
              <a:rPr lang="es-PE" dirty="0" smtClean="0"/>
              <a:t>Desarrollo:</a:t>
            </a:r>
            <a:r>
              <a:rPr lang="es-PE" dirty="0"/>
              <a:t> </a:t>
            </a:r>
            <a:r>
              <a:rPr lang="es-PE" dirty="0">
                <a:hlinkClick r:id="rId2"/>
              </a:rPr>
              <a:t>http://</a:t>
            </a:r>
            <a:r>
              <a:rPr lang="es-PE" dirty="0" smtClean="0">
                <a:hlinkClick r:id="rId2"/>
              </a:rPr>
              <a:t>172.29.100.253:9087/PruebasWeb/login.jsp</a:t>
            </a:r>
            <a:endParaRPr lang="es-PE" dirty="0" smtClean="0"/>
          </a:p>
          <a:p>
            <a:r>
              <a:rPr lang="es-PE" dirty="0"/>
              <a:t>Certificación: </a:t>
            </a:r>
            <a:r>
              <a:rPr lang="es-PE" dirty="0">
                <a:hlinkClick r:id="rId3"/>
              </a:rPr>
              <a:t>http://</a:t>
            </a:r>
            <a:r>
              <a:rPr lang="es-PE" dirty="0" smtClean="0">
                <a:hlinkClick r:id="rId3"/>
              </a:rPr>
              <a:t>172.29.101.18:9087/PruebasWeb/login.jsp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03263" y="833438"/>
            <a:ext cx="7716837" cy="498475"/>
          </a:xfrm>
        </p:spPr>
        <p:txBody>
          <a:bodyPr/>
          <a:lstStyle/>
          <a:p>
            <a:pPr>
              <a:defRPr/>
            </a:pPr>
            <a:r>
              <a:rPr lang="es-ES" dirty="0"/>
              <a:t>Herramientas de testing (Web de pruebas y SoapUI) </a:t>
            </a:r>
            <a:endParaRPr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45" y="2524991"/>
            <a:ext cx="5784904" cy="420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399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PE" dirty="0" err="1" smtClean="0"/>
              <a:t>SoapUI</a:t>
            </a:r>
            <a:r>
              <a:rPr lang="es-PE" dirty="0" smtClean="0"/>
              <a:t>:</a:t>
            </a:r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de </a:t>
            </a:r>
            <a:r>
              <a:rPr lang="es-ES" dirty="0" err="1"/>
              <a:t>testing</a:t>
            </a:r>
            <a:r>
              <a:rPr lang="es-ES" dirty="0"/>
              <a:t> (Web de pruebas y </a:t>
            </a:r>
            <a:r>
              <a:rPr lang="es-ES" dirty="0" err="1"/>
              <a:t>SoapUI</a:t>
            </a:r>
            <a:r>
              <a:rPr lang="es-ES" dirty="0"/>
              <a:t>) </a:t>
            </a:r>
            <a:endParaRPr lang="es-P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99" y="1948296"/>
            <a:ext cx="6037120" cy="452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553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Disponibilidad del </a:t>
            </a:r>
            <a:r>
              <a:rPr lang="es-ES" dirty="0" err="1" smtClean="0"/>
              <a:t>Core</a:t>
            </a:r>
            <a:r>
              <a:rPr lang="es-ES" dirty="0" smtClean="0"/>
              <a:t>:</a:t>
            </a:r>
            <a:endParaRPr lang="es-PE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821" y="1337125"/>
            <a:ext cx="8691973" cy="4907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681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i="1" u="sng" dirty="0"/>
              <a:t>Introducción:</a:t>
            </a:r>
            <a:endParaRPr lang="es-PE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/>
              <a:t>¿Qué es </a:t>
            </a:r>
            <a:r>
              <a:rPr lang="es-ES" dirty="0" err="1"/>
              <a:t>Datapower</a:t>
            </a:r>
            <a:r>
              <a:rPr lang="es-ES" dirty="0" smtClean="0"/>
              <a:t>?</a:t>
            </a:r>
            <a:endParaRPr lang="es-PE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/>
              <a:t>Para que sirve </a:t>
            </a:r>
            <a:r>
              <a:rPr lang="es-ES" dirty="0" err="1"/>
              <a:t>Datapower</a:t>
            </a:r>
            <a:r>
              <a:rPr lang="es-ES" dirty="0"/>
              <a:t> e </a:t>
            </a:r>
            <a:r>
              <a:rPr lang="es-ES" dirty="0" smtClean="0"/>
              <a:t>Importancia</a:t>
            </a:r>
            <a:endParaRPr lang="es-PE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/>
              <a:t>Arquitectura: ¿Cómo se utiliza en el </a:t>
            </a:r>
            <a:r>
              <a:rPr lang="es-ES" dirty="0" smtClean="0"/>
              <a:t>BCP?</a:t>
            </a:r>
            <a:endParaRPr lang="es-PE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/>
              <a:t>Aplicaciones </a:t>
            </a:r>
            <a:r>
              <a:rPr lang="es-ES" dirty="0" smtClean="0"/>
              <a:t>consumidoras</a:t>
            </a:r>
          </a:p>
          <a:p>
            <a:pPr lvl="0"/>
            <a:endParaRPr lang="es-ES" dirty="0"/>
          </a:p>
          <a:p>
            <a:r>
              <a:rPr lang="es-ES" i="1" u="sng" dirty="0"/>
              <a:t>La certificación:</a:t>
            </a:r>
            <a:endParaRPr lang="es-PE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/>
              <a:t>Herramientas de </a:t>
            </a:r>
            <a:r>
              <a:rPr lang="es-ES" dirty="0" err="1"/>
              <a:t>testing</a:t>
            </a:r>
            <a:r>
              <a:rPr lang="es-ES" dirty="0"/>
              <a:t> (Web de pruebas y </a:t>
            </a:r>
            <a:r>
              <a:rPr lang="es-ES" dirty="0" err="1" smtClean="0"/>
              <a:t>SoapUI</a:t>
            </a:r>
            <a:r>
              <a:rPr lang="es-ES" dirty="0" smtClean="0"/>
              <a:t>)</a:t>
            </a:r>
            <a:endParaRPr lang="es-PE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/>
              <a:t>Códigos de </a:t>
            </a:r>
            <a:r>
              <a:rPr lang="es-ES" dirty="0" smtClean="0"/>
              <a:t>Errores</a:t>
            </a:r>
            <a:endParaRPr lang="es-PE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Monitoring and </a:t>
            </a:r>
            <a:r>
              <a:rPr lang="en-US" dirty="0" smtClean="0"/>
              <a:t>Logging</a:t>
            </a:r>
            <a:endParaRPr lang="es-PE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/>
              <a:t>Pruebas de </a:t>
            </a:r>
            <a:r>
              <a:rPr lang="es-ES" dirty="0" smtClean="0"/>
              <a:t>Stress</a:t>
            </a:r>
            <a:endParaRPr lang="es-PE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/>
              <a:t>Pruebas desde </a:t>
            </a:r>
            <a:r>
              <a:rPr lang="es-ES" dirty="0" smtClean="0"/>
              <a:t>canales</a:t>
            </a:r>
            <a:endParaRPr lang="es-PE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/>
              <a:t>Disponibilidad del </a:t>
            </a:r>
            <a:r>
              <a:rPr lang="es-ES" dirty="0" err="1" smtClean="0"/>
              <a:t>Core</a:t>
            </a:r>
            <a:endParaRPr lang="es-PE" dirty="0"/>
          </a:p>
          <a:p>
            <a:pPr lvl="0"/>
            <a:endParaRPr lang="es-PE" dirty="0"/>
          </a:p>
          <a:p>
            <a:r>
              <a:rPr lang="es-ES" dirty="0"/>
              <a:t> </a:t>
            </a:r>
            <a:endParaRPr lang="es-PE" dirty="0"/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067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Disponibilidad del </a:t>
            </a:r>
            <a:r>
              <a:rPr lang="es-ES" dirty="0" err="1"/>
              <a:t>Core</a:t>
            </a:r>
            <a:r>
              <a:rPr lang="es-ES" dirty="0"/>
              <a:t>:</a:t>
            </a:r>
            <a:endParaRPr lang="es-P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196055"/>
            <a:ext cx="7768936" cy="529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152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Disponibilidad del </a:t>
            </a:r>
            <a:r>
              <a:rPr lang="es-ES" dirty="0" err="1"/>
              <a:t>Core</a:t>
            </a:r>
            <a:r>
              <a:rPr lang="es-ES" dirty="0"/>
              <a:t>:</a:t>
            </a:r>
            <a:endParaRPr lang="es-P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9" y="1287175"/>
            <a:ext cx="8201025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315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 smtClean="0"/>
              <a:t>Administrativa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 smtClean="0"/>
              <a:t>Parcial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total</a:t>
            </a:r>
            <a:endParaRPr lang="es-PE" sz="2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Escenarios de </a:t>
            </a:r>
            <a:r>
              <a:rPr lang="es-ES" dirty="0" smtClean="0"/>
              <a:t>reversión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17415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i="1" u="sng" dirty="0"/>
              <a:t>La Ratificación:</a:t>
            </a:r>
            <a:endParaRPr lang="es-PE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/>
              <a:t>Accesos para la </a:t>
            </a:r>
            <a:r>
              <a:rPr lang="es-ES" dirty="0" smtClean="0"/>
              <a:t>ratificación</a:t>
            </a:r>
            <a:endParaRPr lang="es-PE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/>
              <a:t>Conformidades </a:t>
            </a:r>
            <a:r>
              <a:rPr lang="es-ES" dirty="0" smtClean="0"/>
              <a:t>adicionales</a:t>
            </a:r>
            <a:endParaRPr lang="es-PE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/>
              <a:t>Segmentos de red en </a:t>
            </a:r>
            <a:r>
              <a:rPr lang="es-ES" dirty="0" smtClean="0"/>
              <a:t>producción</a:t>
            </a:r>
            <a:endParaRPr lang="es-PE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/>
              <a:t>Disponibilidad del </a:t>
            </a:r>
            <a:r>
              <a:rPr lang="es-ES" dirty="0" err="1" smtClean="0"/>
              <a:t>Core</a:t>
            </a:r>
            <a:endParaRPr lang="es-PE" dirty="0"/>
          </a:p>
          <a:p>
            <a:r>
              <a:rPr lang="es-ES" dirty="0"/>
              <a:t> </a:t>
            </a:r>
            <a:endParaRPr lang="es-PE" dirty="0"/>
          </a:p>
          <a:p>
            <a:r>
              <a:rPr lang="es-ES" i="1" u="sng" dirty="0"/>
              <a:t>La Reversión:</a:t>
            </a:r>
            <a:endParaRPr lang="es-PE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/>
              <a:t>Escenarios de reversión (Administrativa, parcial y total) </a:t>
            </a:r>
            <a:endParaRPr lang="es-ES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s-ES" dirty="0" smtClean="0"/>
              <a:t>Ratificación </a:t>
            </a:r>
            <a:r>
              <a:rPr lang="es-ES" dirty="0"/>
              <a:t>de la </a:t>
            </a:r>
            <a:r>
              <a:rPr lang="es-ES" dirty="0" smtClean="0"/>
              <a:t>reversión</a:t>
            </a:r>
            <a:endParaRPr lang="es-PE" dirty="0"/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Agenda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021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Día 1: Introducción a los conceptos básicos de </a:t>
            </a:r>
            <a:r>
              <a:rPr lang="es-PE" dirty="0" err="1" smtClean="0"/>
              <a:t>Datapower</a:t>
            </a:r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Capacitación </a:t>
            </a:r>
            <a:r>
              <a:rPr lang="es-PE" dirty="0" err="1" smtClean="0"/>
              <a:t>Datapower</a:t>
            </a:r>
            <a:r>
              <a:rPr lang="es-PE" dirty="0" smtClean="0"/>
              <a:t> CDS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2176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buClr>
                <a:schemeClr val="tx2"/>
              </a:buClr>
            </a:pPr>
            <a:r>
              <a:rPr lang="es-PE" sz="1800" dirty="0">
                <a:solidFill>
                  <a:srgbClr val="002060"/>
                </a:solidFill>
              </a:rPr>
              <a:t>Dispositivo (</a:t>
            </a:r>
            <a:r>
              <a:rPr lang="es-PE" sz="1800" dirty="0" smtClean="0">
                <a:solidFill>
                  <a:srgbClr val="002060"/>
                </a:solidFill>
              </a:rPr>
              <a:t>Hardware </a:t>
            </a:r>
            <a:r>
              <a:rPr lang="es-PE" sz="1800" dirty="0">
                <a:solidFill>
                  <a:srgbClr val="002060"/>
                </a:solidFill>
              </a:rPr>
              <a:t>+ </a:t>
            </a:r>
            <a:r>
              <a:rPr lang="es-PE" sz="1800" dirty="0" smtClean="0">
                <a:solidFill>
                  <a:srgbClr val="002060"/>
                </a:solidFill>
              </a:rPr>
              <a:t>Software) </a:t>
            </a:r>
            <a:r>
              <a:rPr lang="es-PE" sz="1800" dirty="0">
                <a:solidFill>
                  <a:srgbClr val="002060"/>
                </a:solidFill>
              </a:rPr>
              <a:t>de alto rendimiento el cual facilita la integración de </a:t>
            </a:r>
            <a:r>
              <a:rPr lang="es-PE" sz="1800" dirty="0" smtClean="0">
                <a:solidFill>
                  <a:srgbClr val="002060"/>
                </a:solidFill>
              </a:rPr>
              <a:t>aplicaciones.</a:t>
            </a:r>
            <a:endParaRPr lang="es-PE" sz="1800" dirty="0">
              <a:solidFill>
                <a:srgbClr val="002060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Datapower</a:t>
            </a:r>
            <a:r>
              <a:rPr lang="es-ES" dirty="0"/>
              <a:t>? </a:t>
            </a:r>
            <a:endParaRPr lang="es-PE" dirty="0"/>
          </a:p>
        </p:txBody>
      </p:sp>
      <p:sp>
        <p:nvSpPr>
          <p:cNvPr id="18" name="17 Rectángulo"/>
          <p:cNvSpPr/>
          <p:nvPr/>
        </p:nvSpPr>
        <p:spPr>
          <a:xfrm>
            <a:off x="1409003" y="3261278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Cliente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088798" y="2655395"/>
            <a:ext cx="1910576" cy="26465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Mainframe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409003" y="4376400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XML</a:t>
            </a:r>
          </a:p>
          <a:p>
            <a:pPr algn="ctr"/>
            <a:r>
              <a:rPr lang="es-PE" dirty="0" smtClean="0"/>
              <a:t>SOAP</a:t>
            </a:r>
          </a:p>
          <a:p>
            <a:pPr algn="ctr"/>
            <a:r>
              <a:rPr lang="es-PE" dirty="0" smtClean="0"/>
              <a:t>…</a:t>
            </a:r>
          </a:p>
          <a:p>
            <a:pPr algn="ctr"/>
            <a:r>
              <a:rPr lang="es-PE" dirty="0" smtClean="0"/>
              <a:t>…</a:t>
            </a:r>
            <a:endParaRPr lang="es-PE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088798" y="5386872"/>
            <a:ext cx="191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Trama Plana</a:t>
            </a:r>
            <a:endParaRPr lang="es-PE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082" y="3557620"/>
            <a:ext cx="2490958" cy="500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22 CuadroTexto"/>
          <p:cNvSpPr txBox="1"/>
          <p:nvPr/>
        </p:nvSpPr>
        <p:spPr>
          <a:xfrm>
            <a:off x="2468801" y="4250845"/>
            <a:ext cx="35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/>
              <a:t>Middleware</a:t>
            </a:r>
            <a:endParaRPr lang="es-PE" b="1" dirty="0"/>
          </a:p>
        </p:txBody>
      </p:sp>
      <p:cxnSp>
        <p:nvCxnSpPr>
          <p:cNvPr id="24" name="23 Conector curvado"/>
          <p:cNvCxnSpPr>
            <a:stCxn id="18" idx="3"/>
            <a:endCxn id="22" idx="0"/>
          </p:cNvCxnSpPr>
          <p:nvPr/>
        </p:nvCxnSpPr>
        <p:spPr>
          <a:xfrm flipV="1">
            <a:off x="2323403" y="3557620"/>
            <a:ext cx="1899158" cy="160858"/>
          </a:xfrm>
          <a:prstGeom prst="curvedConnector4">
            <a:avLst>
              <a:gd name="adj1" fmla="val 17210"/>
              <a:gd name="adj2" fmla="val 42633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curvado"/>
          <p:cNvCxnSpPr>
            <a:stCxn id="22" idx="3"/>
            <a:endCxn id="19" idx="1"/>
          </p:cNvCxnSpPr>
          <p:nvPr/>
        </p:nvCxnSpPr>
        <p:spPr>
          <a:xfrm>
            <a:off x="5468040" y="3808070"/>
            <a:ext cx="620758" cy="17060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curvado"/>
          <p:cNvCxnSpPr>
            <a:stCxn id="19" idx="1"/>
            <a:endCxn id="22" idx="2"/>
          </p:cNvCxnSpPr>
          <p:nvPr/>
        </p:nvCxnSpPr>
        <p:spPr>
          <a:xfrm rot="10800000" flipV="1">
            <a:off x="4222562" y="3978673"/>
            <a:ext cx="1866237" cy="79846"/>
          </a:xfrm>
          <a:prstGeom prst="curvedConnector4">
            <a:avLst>
              <a:gd name="adj1" fmla="val 16631"/>
              <a:gd name="adj2" fmla="val 47594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curvado"/>
          <p:cNvCxnSpPr>
            <a:stCxn id="22" idx="1"/>
            <a:endCxn id="18" idx="2"/>
          </p:cNvCxnSpPr>
          <p:nvPr/>
        </p:nvCxnSpPr>
        <p:spPr>
          <a:xfrm rot="10800000" flipV="1">
            <a:off x="1866204" y="3808070"/>
            <a:ext cx="1110879" cy="367608"/>
          </a:xfrm>
          <a:prstGeom prst="curvedConnector4">
            <a:avLst>
              <a:gd name="adj1" fmla="val 29422"/>
              <a:gd name="adj2" fmla="val 16218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7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s-PE" sz="1800" dirty="0"/>
              <a:t>Es un middleware multicanal que proporciona seguridad, control, integración y acceso optimizado a un rango completo de cargas de trabajo. </a:t>
            </a:r>
          </a:p>
          <a:p>
            <a:pPr algn="just"/>
            <a:endParaRPr lang="es-PE" sz="1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Datapower</a:t>
            </a:r>
            <a:r>
              <a:rPr lang="es-ES" dirty="0"/>
              <a:t>? </a:t>
            </a:r>
            <a:endParaRPr lang="es-PE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95" y="2630343"/>
            <a:ext cx="6790332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44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s-PE" sz="1800" dirty="0">
                <a:solidFill>
                  <a:srgbClr val="002060"/>
                </a:solidFill>
              </a:rPr>
              <a:t>Entre los diversos canales que utiliza el </a:t>
            </a:r>
            <a:r>
              <a:rPr lang="es-PE" sz="1800" dirty="0" err="1">
                <a:solidFill>
                  <a:srgbClr val="002060"/>
                </a:solidFill>
              </a:rPr>
              <a:t>datapower</a:t>
            </a:r>
            <a:r>
              <a:rPr lang="es-PE" sz="1800" dirty="0">
                <a:solidFill>
                  <a:srgbClr val="002060"/>
                </a:solidFill>
              </a:rPr>
              <a:t> como medio de comunicación se encuentran </a:t>
            </a:r>
            <a:r>
              <a:rPr lang="es-PE" sz="1800" dirty="0" err="1">
                <a:solidFill>
                  <a:srgbClr val="002060"/>
                </a:solidFill>
              </a:rPr>
              <a:t>kioskos</a:t>
            </a:r>
            <a:r>
              <a:rPr lang="es-PE" sz="1800" dirty="0">
                <a:solidFill>
                  <a:srgbClr val="002060"/>
                </a:solidFill>
              </a:rPr>
              <a:t>, Banca </a:t>
            </a:r>
            <a:r>
              <a:rPr lang="es-PE" sz="1800" dirty="0" err="1">
                <a:solidFill>
                  <a:srgbClr val="002060"/>
                </a:solidFill>
              </a:rPr>
              <a:t>Movil</a:t>
            </a:r>
            <a:r>
              <a:rPr lang="es-PE" sz="1800" dirty="0">
                <a:solidFill>
                  <a:srgbClr val="002060"/>
                </a:solidFill>
              </a:rPr>
              <a:t>, </a:t>
            </a:r>
            <a:r>
              <a:rPr lang="es-PE" sz="1800" dirty="0" err="1">
                <a:solidFill>
                  <a:srgbClr val="002060"/>
                </a:solidFill>
              </a:rPr>
              <a:t>HomeBanking</a:t>
            </a:r>
            <a:r>
              <a:rPr lang="es-PE" sz="1800" dirty="0">
                <a:solidFill>
                  <a:srgbClr val="002060"/>
                </a:solidFill>
              </a:rPr>
              <a:t>, agente BCP, etc.</a:t>
            </a:r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Datapower</a:t>
            </a:r>
            <a:r>
              <a:rPr lang="es-ES" dirty="0"/>
              <a:t>? </a:t>
            </a:r>
            <a:endParaRPr lang="es-PE" dirty="0"/>
          </a:p>
        </p:txBody>
      </p:sp>
      <p:pic>
        <p:nvPicPr>
          <p:cNvPr id="2050" name="Picture 2" descr="Resultado de imagen para banca movil b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94" y="2601189"/>
            <a:ext cx="3810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sultado de imagen para quiosco bc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" name="AutoShape 6" descr="Resultado de imagen para quiosco bc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AutoShape 8" descr="Resultado de imagen para quiosco bc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2058" name="Picture 10" descr="Resultado de imagen para quiosco bc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243" y="2604651"/>
            <a:ext cx="3085053" cy="206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2" descr="Resultado de imagen para cajeros bc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8" name="AutoShape 14" descr="Resultado de imagen para cajeros bc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2064" name="Picture 16" descr="Resultado de imagen para cajeros bc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94" y="4844615"/>
            <a:ext cx="3078306" cy="171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8" descr="Resultado de imagen para via bc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" name="AutoShape 20" descr="Resultado de imagen para via bc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2070" name="Picture 22" descr="Resultado de imagen para via bc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835" y="4774076"/>
            <a:ext cx="3982461" cy="178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48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¿Para qué sirve DataPower? </a:t>
            </a:r>
            <a:endParaRPr lang="es-PE" dirty="0"/>
          </a:p>
        </p:txBody>
      </p:sp>
      <p:sp>
        <p:nvSpPr>
          <p:cNvPr id="10" name="9 CuadroTexto"/>
          <p:cNvSpPr txBox="1"/>
          <p:nvPr/>
        </p:nvSpPr>
        <p:spPr>
          <a:xfrm>
            <a:off x="938659" y="1410568"/>
            <a:ext cx="748836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err="1" smtClean="0">
                <a:solidFill>
                  <a:srgbClr val="002D74"/>
                </a:solidFill>
                <a:latin typeface="Flexo" pitchFamily="50" charset="0"/>
              </a:rPr>
              <a:t>Datapower</a:t>
            </a:r>
            <a:r>
              <a:rPr lang="es-PE" dirty="0" smtClean="0">
                <a:solidFill>
                  <a:srgbClr val="002D74"/>
                </a:solidFill>
                <a:latin typeface="Flexo" pitchFamily="50" charset="0"/>
              </a:rPr>
              <a:t> cumple la función de Middleware, es decir, intermediario entre una aplicación consumidora y el </a:t>
            </a:r>
            <a:r>
              <a:rPr lang="es-PE" dirty="0" err="1" smtClean="0">
                <a:solidFill>
                  <a:srgbClr val="002D74"/>
                </a:solidFill>
                <a:latin typeface="Flexo" pitchFamily="50" charset="0"/>
              </a:rPr>
              <a:t>backend</a:t>
            </a:r>
            <a:r>
              <a:rPr lang="es-PE" dirty="0" smtClean="0">
                <a:solidFill>
                  <a:srgbClr val="002D74"/>
                </a:solidFill>
                <a:latin typeface="Flexo" pitchFamily="50" charset="0"/>
              </a:rPr>
              <a:t> (Mainframe).</a:t>
            </a:r>
            <a:endParaRPr lang="es-PE" sz="1400" dirty="0">
              <a:solidFill>
                <a:srgbClr val="002D74"/>
              </a:solidFill>
              <a:latin typeface="Flexo" pitchFamily="50" charset="0"/>
            </a:endParaRPr>
          </a:p>
          <a:p>
            <a:endParaRPr lang="es-PE" sz="1400" dirty="0" smtClean="0">
              <a:solidFill>
                <a:srgbClr val="002D74"/>
              </a:solidFill>
              <a:latin typeface="Flexo" pitchFamily="50" charset="0"/>
            </a:endParaRPr>
          </a:p>
          <a:p>
            <a:endParaRPr lang="es-PE" sz="1400" dirty="0">
              <a:solidFill>
                <a:srgbClr val="002D74"/>
              </a:solidFill>
              <a:latin typeface="Flexo" pitchFamily="50" charset="0"/>
            </a:endParaRPr>
          </a:p>
          <a:p>
            <a:endParaRPr lang="es-PE" sz="1400" dirty="0" smtClean="0">
              <a:solidFill>
                <a:srgbClr val="002D74"/>
              </a:solidFill>
              <a:latin typeface="Flexo" pitchFamily="50" charset="0"/>
            </a:endParaRPr>
          </a:p>
          <a:p>
            <a:endParaRPr lang="es-PE" sz="1400" dirty="0">
              <a:solidFill>
                <a:srgbClr val="002D74"/>
              </a:solidFill>
              <a:latin typeface="Flexo" pitchFamily="50" charset="0"/>
            </a:endParaRPr>
          </a:p>
          <a:p>
            <a:endParaRPr lang="es-PE" sz="1400" dirty="0" smtClean="0">
              <a:solidFill>
                <a:srgbClr val="002D74"/>
              </a:solidFill>
              <a:latin typeface="Flexo" pitchFamily="50" charset="0"/>
            </a:endParaRPr>
          </a:p>
          <a:p>
            <a:endParaRPr lang="es-PE" sz="1400" dirty="0">
              <a:solidFill>
                <a:srgbClr val="002D74"/>
              </a:solidFill>
              <a:latin typeface="Flexo" pitchFamily="50" charset="0"/>
            </a:endParaRPr>
          </a:p>
          <a:p>
            <a:endParaRPr lang="es-PE" sz="1400" dirty="0">
              <a:solidFill>
                <a:srgbClr val="002D74"/>
              </a:solidFill>
              <a:latin typeface="Flexo" pitchFamily="50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333483" y="3695307"/>
            <a:ext cx="1399325" cy="90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/>
              <a:t>Aplicación Consumidora</a:t>
            </a:r>
            <a:endParaRPr lang="es-PE" sz="1600" b="1" dirty="0"/>
          </a:p>
        </p:txBody>
      </p:sp>
      <p:sp>
        <p:nvSpPr>
          <p:cNvPr id="6" name="5 Rectángulo"/>
          <p:cNvSpPr/>
          <p:nvPr/>
        </p:nvSpPr>
        <p:spPr>
          <a:xfrm>
            <a:off x="3657124" y="3695307"/>
            <a:ext cx="1704585" cy="884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ysClr val="windowText" lastClr="000000"/>
                </a:solidFill>
              </a:rPr>
              <a:t>Datapower</a:t>
            </a:r>
            <a:endParaRPr lang="es-PE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99911" y="3154031"/>
            <a:ext cx="1343887" cy="196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/>
              <a:t>Backend</a:t>
            </a:r>
            <a:endParaRPr lang="es-PE" sz="2400" b="1" dirty="0"/>
          </a:p>
        </p:txBody>
      </p:sp>
      <p:cxnSp>
        <p:nvCxnSpPr>
          <p:cNvPr id="8" name="7 Conector angular"/>
          <p:cNvCxnSpPr>
            <a:stCxn id="6" idx="2"/>
            <a:endCxn id="7" idx="2"/>
          </p:cNvCxnSpPr>
          <p:nvPr/>
        </p:nvCxnSpPr>
        <p:spPr>
          <a:xfrm rot="16200000" flipH="1">
            <a:off x="5419999" y="3669330"/>
            <a:ext cx="541274" cy="2362438"/>
          </a:xfrm>
          <a:prstGeom prst="bentConnector3">
            <a:avLst>
              <a:gd name="adj1" fmla="val 1422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>
            <a:stCxn id="7" idx="0"/>
            <a:endCxn id="6" idx="0"/>
          </p:cNvCxnSpPr>
          <p:nvPr/>
        </p:nvCxnSpPr>
        <p:spPr>
          <a:xfrm rot="16200000" flipH="1" flipV="1">
            <a:off x="5419998" y="2243450"/>
            <a:ext cx="541276" cy="2362438"/>
          </a:xfrm>
          <a:prstGeom prst="bentConnector3">
            <a:avLst>
              <a:gd name="adj1" fmla="val -422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Arco"/>
          <p:cNvSpPr/>
          <p:nvPr/>
        </p:nvSpPr>
        <p:spPr>
          <a:xfrm>
            <a:off x="4208318" y="0"/>
            <a:ext cx="166255" cy="20781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4" name="13 Conector angular"/>
          <p:cNvCxnSpPr>
            <a:stCxn id="5" idx="0"/>
            <a:endCxn id="6" idx="1"/>
          </p:cNvCxnSpPr>
          <p:nvPr/>
        </p:nvCxnSpPr>
        <p:spPr>
          <a:xfrm rot="16200000" flipH="1">
            <a:off x="2623983" y="3104469"/>
            <a:ext cx="442303" cy="1623978"/>
          </a:xfrm>
          <a:prstGeom prst="bentConnector4">
            <a:avLst>
              <a:gd name="adj1" fmla="val -51684"/>
              <a:gd name="adj2" fmla="val 715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6" idx="1"/>
            <a:endCxn id="5" idx="2"/>
          </p:cNvCxnSpPr>
          <p:nvPr/>
        </p:nvCxnSpPr>
        <p:spPr>
          <a:xfrm rot="10800000" flipV="1">
            <a:off x="2033146" y="4137610"/>
            <a:ext cx="1623978" cy="465564"/>
          </a:xfrm>
          <a:prstGeom prst="bentConnector4">
            <a:avLst>
              <a:gd name="adj1" fmla="val 28458"/>
              <a:gd name="adj2" fmla="val 1491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4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¿Para qué sirve DataPower? </a:t>
            </a:r>
            <a:endParaRPr lang="es-PE" dirty="0"/>
          </a:p>
        </p:txBody>
      </p:sp>
      <p:sp>
        <p:nvSpPr>
          <p:cNvPr id="10" name="9 CuadroTexto"/>
          <p:cNvSpPr txBox="1"/>
          <p:nvPr/>
        </p:nvSpPr>
        <p:spPr>
          <a:xfrm>
            <a:off x="938659" y="1410568"/>
            <a:ext cx="748836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002D74"/>
                </a:solidFill>
                <a:latin typeface="Flexo" pitchFamily="50" charset="0"/>
              </a:rPr>
              <a:t>En el banco se usa principalmente como medio de comunicación entre una aplicación C/S y el adaptador MQ o el </a:t>
            </a:r>
            <a:r>
              <a:rPr lang="es-PE" dirty="0" err="1" smtClean="0">
                <a:solidFill>
                  <a:srgbClr val="002D74"/>
                </a:solidFill>
                <a:latin typeface="Flexo" pitchFamily="50" charset="0"/>
              </a:rPr>
              <a:t>Message</a:t>
            </a:r>
            <a:r>
              <a:rPr lang="es-PE" dirty="0" smtClean="0">
                <a:solidFill>
                  <a:srgbClr val="002D74"/>
                </a:solidFill>
                <a:latin typeface="Flexo" pitchFamily="50" charset="0"/>
              </a:rPr>
              <a:t> </a:t>
            </a:r>
            <a:r>
              <a:rPr lang="es-PE" dirty="0" err="1" smtClean="0">
                <a:solidFill>
                  <a:srgbClr val="002D74"/>
                </a:solidFill>
                <a:latin typeface="Flexo" pitchFamily="50" charset="0"/>
              </a:rPr>
              <a:t>Broker</a:t>
            </a:r>
            <a:r>
              <a:rPr lang="es-PE" dirty="0" smtClean="0">
                <a:solidFill>
                  <a:srgbClr val="002D74"/>
                </a:solidFill>
                <a:latin typeface="Flexo" pitchFamily="50" charset="0"/>
              </a:rPr>
              <a:t> (MBRK).</a:t>
            </a:r>
            <a:endParaRPr lang="es-PE" sz="1400" dirty="0">
              <a:solidFill>
                <a:srgbClr val="002D74"/>
              </a:solidFill>
              <a:latin typeface="Flexo" pitchFamily="50" charset="0"/>
            </a:endParaRPr>
          </a:p>
          <a:p>
            <a:endParaRPr lang="es-PE" sz="1400" dirty="0" smtClean="0">
              <a:solidFill>
                <a:srgbClr val="002D74"/>
              </a:solidFill>
              <a:latin typeface="Flexo" pitchFamily="50" charset="0"/>
            </a:endParaRPr>
          </a:p>
          <a:p>
            <a:endParaRPr lang="es-PE" sz="1400" dirty="0">
              <a:solidFill>
                <a:srgbClr val="002D74"/>
              </a:solidFill>
              <a:latin typeface="Flexo" pitchFamily="50" charset="0"/>
            </a:endParaRPr>
          </a:p>
          <a:p>
            <a:endParaRPr lang="es-PE" sz="1400" dirty="0" smtClean="0">
              <a:solidFill>
                <a:srgbClr val="002D74"/>
              </a:solidFill>
              <a:latin typeface="Flexo" pitchFamily="50" charset="0"/>
            </a:endParaRPr>
          </a:p>
          <a:p>
            <a:endParaRPr lang="es-PE" sz="1400" dirty="0">
              <a:solidFill>
                <a:srgbClr val="002D74"/>
              </a:solidFill>
              <a:latin typeface="Flexo" pitchFamily="50" charset="0"/>
            </a:endParaRPr>
          </a:p>
          <a:p>
            <a:endParaRPr lang="es-PE" sz="1400" dirty="0" smtClean="0">
              <a:solidFill>
                <a:srgbClr val="002D74"/>
              </a:solidFill>
              <a:latin typeface="Flexo" pitchFamily="50" charset="0"/>
            </a:endParaRPr>
          </a:p>
          <a:p>
            <a:endParaRPr lang="es-PE" sz="1400" dirty="0">
              <a:solidFill>
                <a:srgbClr val="002D74"/>
              </a:solidFill>
              <a:latin typeface="Flexo" pitchFamily="50" charset="0"/>
            </a:endParaRPr>
          </a:p>
          <a:p>
            <a:endParaRPr lang="es-PE" sz="1400" dirty="0">
              <a:solidFill>
                <a:srgbClr val="002D74"/>
              </a:solidFill>
              <a:latin typeface="Flexo" pitchFamily="50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333483" y="3695307"/>
            <a:ext cx="1399325" cy="90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/>
              <a:t>Aplicación Consumidora</a:t>
            </a:r>
            <a:endParaRPr lang="es-PE" sz="1600" b="1" dirty="0"/>
          </a:p>
        </p:txBody>
      </p:sp>
      <p:sp>
        <p:nvSpPr>
          <p:cNvPr id="5" name="4 Rectángulo"/>
          <p:cNvSpPr/>
          <p:nvPr/>
        </p:nvSpPr>
        <p:spPr>
          <a:xfrm>
            <a:off x="3657124" y="3695307"/>
            <a:ext cx="1704585" cy="884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ysClr val="windowText" lastClr="000000"/>
                </a:solidFill>
              </a:rPr>
              <a:t>Datapower</a:t>
            </a:r>
            <a:endParaRPr lang="es-PE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199911" y="3154031"/>
            <a:ext cx="2382980" cy="1967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b="1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9" name="8 Conector angular"/>
          <p:cNvCxnSpPr>
            <a:stCxn id="4" idx="0"/>
            <a:endCxn id="5" idx="1"/>
          </p:cNvCxnSpPr>
          <p:nvPr/>
        </p:nvCxnSpPr>
        <p:spPr>
          <a:xfrm rot="16200000" flipH="1">
            <a:off x="2623983" y="3104469"/>
            <a:ext cx="442303" cy="1623978"/>
          </a:xfrm>
          <a:prstGeom prst="bentConnector4">
            <a:avLst>
              <a:gd name="adj1" fmla="val -51684"/>
              <a:gd name="adj2" fmla="val 715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>
            <a:stCxn id="5" idx="1"/>
            <a:endCxn id="4" idx="2"/>
          </p:cNvCxnSpPr>
          <p:nvPr/>
        </p:nvCxnSpPr>
        <p:spPr>
          <a:xfrm rot="10800000" flipV="1">
            <a:off x="2033146" y="4137610"/>
            <a:ext cx="1623978" cy="465564"/>
          </a:xfrm>
          <a:prstGeom prst="bentConnector4">
            <a:avLst>
              <a:gd name="adj1" fmla="val 28458"/>
              <a:gd name="adj2" fmla="val 1491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 redondeado"/>
          <p:cNvSpPr/>
          <p:nvPr/>
        </p:nvSpPr>
        <p:spPr>
          <a:xfrm>
            <a:off x="6473536" y="3424668"/>
            <a:ext cx="1953491" cy="491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Adaptador MQ</a:t>
            </a:r>
            <a:endParaRPr lang="es-PE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6473536" y="4334016"/>
            <a:ext cx="1953491" cy="491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Message</a:t>
            </a:r>
            <a:r>
              <a:rPr lang="es-PE" dirty="0" smtClean="0"/>
              <a:t> </a:t>
            </a:r>
            <a:r>
              <a:rPr lang="es-PE" dirty="0" err="1" smtClean="0"/>
              <a:t>Broker</a:t>
            </a:r>
            <a:endParaRPr lang="es-PE" dirty="0"/>
          </a:p>
        </p:txBody>
      </p:sp>
      <p:cxnSp>
        <p:nvCxnSpPr>
          <p:cNvPr id="16" name="15 Conector angular"/>
          <p:cNvCxnSpPr>
            <a:stCxn id="5" idx="0"/>
            <a:endCxn id="6" idx="0"/>
          </p:cNvCxnSpPr>
          <p:nvPr/>
        </p:nvCxnSpPr>
        <p:spPr>
          <a:xfrm rot="5400000" flipH="1" flipV="1">
            <a:off x="5679771" y="1983677"/>
            <a:ext cx="541276" cy="2881984"/>
          </a:xfrm>
          <a:prstGeom prst="bentConnector3">
            <a:avLst>
              <a:gd name="adj1" fmla="val 142234"/>
            </a:avLst>
          </a:prstGeom>
          <a:ln w="19050">
            <a:solidFill>
              <a:srgbClr val="00B05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5" idx="2"/>
            <a:endCxn id="6" idx="2"/>
          </p:cNvCxnSpPr>
          <p:nvPr/>
        </p:nvCxnSpPr>
        <p:spPr>
          <a:xfrm rot="16200000" flipH="1">
            <a:off x="5679772" y="3409557"/>
            <a:ext cx="541274" cy="2881984"/>
          </a:xfrm>
          <a:prstGeom prst="bentConnector3">
            <a:avLst>
              <a:gd name="adj1" fmla="val 142234"/>
            </a:avLst>
          </a:prstGeom>
          <a:ln w="19050">
            <a:solidFill>
              <a:srgbClr val="00B05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4499263" y="3293918"/>
            <a:ext cx="75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FF0000"/>
                </a:solidFill>
              </a:rPr>
              <a:t>MQ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516580" y="4599719"/>
            <a:ext cx="75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FF0000"/>
                </a:solidFill>
              </a:rPr>
              <a:t>WS</a:t>
            </a:r>
            <a:endParaRPr lang="es-P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CP_Plantilla2014" id="{A9A943DD-80CE-4C66-BAFC-7E714B644323}" vid="{0E0FAEDD-6298-47C2-BB96-EF9EFB5C60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5321</TotalTime>
  <Words>727</Words>
  <Application>Microsoft Office PowerPoint</Application>
  <PresentationFormat>Presentación en pantalla (4:3)</PresentationFormat>
  <Paragraphs>207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blank</vt:lpstr>
      <vt:lpstr>Datapower</vt:lpstr>
      <vt:lpstr>Agenda</vt:lpstr>
      <vt:lpstr>Agenda</vt:lpstr>
      <vt:lpstr>Capacitación Datapower CDS</vt:lpstr>
      <vt:lpstr>¿Qué es Datapower? </vt:lpstr>
      <vt:lpstr>¿Qué es Datapower? </vt:lpstr>
      <vt:lpstr>¿Qué es Datapower? </vt:lpstr>
      <vt:lpstr>¿Para qué sirve DataPower? </vt:lpstr>
      <vt:lpstr>¿Para qué sirve DataPower? </vt:lpstr>
      <vt:lpstr>¿Para qué sirve DataPower? </vt:lpstr>
      <vt:lpstr>Arquitectura: ¿Cómo se utiliza en el BCP?</vt:lpstr>
      <vt:lpstr>Aplicaciones consumidoras</vt:lpstr>
      <vt:lpstr>Aplicaciones consumidoras</vt:lpstr>
      <vt:lpstr>Aplicaciones consumidoras</vt:lpstr>
      <vt:lpstr>Capacitación Datapower CDS</vt:lpstr>
      <vt:lpstr>Pruebas desde canales</vt:lpstr>
      <vt:lpstr>Herramientas de testing (Web de pruebas y SoapUI) </vt:lpstr>
      <vt:lpstr>Herramientas de testing (Web de pruebas y SoapUI) </vt:lpstr>
      <vt:lpstr>Disponibilidad del Core:</vt:lpstr>
      <vt:lpstr>Disponibilidad del Core:</vt:lpstr>
      <vt:lpstr>Disponibilidad del Core:</vt:lpstr>
      <vt:lpstr>Escenarios de reversión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Renato Amapanqui Ormaeche</dc:creator>
  <cp:lastModifiedBy>Anthony Alvarado Gomez</cp:lastModifiedBy>
  <cp:revision>18</cp:revision>
  <dcterms:created xsi:type="dcterms:W3CDTF">2017-06-21T18:22:07Z</dcterms:created>
  <dcterms:modified xsi:type="dcterms:W3CDTF">2017-07-04T21:13:19Z</dcterms:modified>
</cp:coreProperties>
</file>