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78" d="100"/>
          <a:sy n="78" d="100"/>
        </p:scale>
        <p:origin x="25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74408" y="2392822"/>
            <a:ext cx="5603192" cy="2102269"/>
          </a:xfrm>
          <a:prstGeom prst="rect">
            <a:avLst/>
          </a:prstGeom>
        </p:spPr>
        <p:txBody>
          <a:bodyPr anchor="ctr">
            <a:noAutofit/>
          </a:bodyPr>
          <a:lstStyle>
            <a:lvl1pPr algn="ctr">
              <a:defRPr sz="4000" b="1">
                <a:solidFill>
                  <a:srgbClr val="0A548B"/>
                </a:solidFill>
                <a:latin typeface="Trebuchet MS" panose="020B0603020202020204" pitchFamily="34" charset="0"/>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674408" y="4670265"/>
            <a:ext cx="5603192" cy="1286155"/>
          </a:xfrm>
        </p:spPr>
        <p:txBody>
          <a:bodyPr>
            <a:noAutofit/>
          </a:bodyPr>
          <a:lstStyle>
            <a:lvl1pPr marL="0" indent="0" algn="ctr">
              <a:buNone/>
              <a:defRPr sz="2800">
                <a:solidFill>
                  <a:srgbClr val="0A548B"/>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5" name="Footer Placeholder 4"/>
          <p:cNvSpPr>
            <a:spLocks noGrp="1"/>
          </p:cNvSpPr>
          <p:nvPr>
            <p:ph type="ftr" sz="quarter" idx="11"/>
          </p:nvPr>
        </p:nvSpPr>
        <p:spPr>
          <a:xfrm>
            <a:off x="5007124" y="6279439"/>
            <a:ext cx="4114800" cy="365125"/>
          </a:xfrm>
        </p:spPr>
        <p:txBody>
          <a:bodyPr/>
          <a:lstStyle/>
          <a:p>
            <a:endParaRPr lang="es-CO"/>
          </a:p>
        </p:txBody>
      </p:sp>
      <p:sp>
        <p:nvSpPr>
          <p:cNvPr id="6" name="Slide Number Placeholder 5"/>
          <p:cNvSpPr>
            <a:spLocks noGrp="1"/>
          </p:cNvSpPr>
          <p:nvPr>
            <p:ph type="sldNum" sz="quarter" idx="12"/>
          </p:nvPr>
        </p:nvSpPr>
        <p:spPr>
          <a:xfrm>
            <a:off x="9339841" y="6279440"/>
            <a:ext cx="2743200" cy="365125"/>
          </a:xfrm>
        </p:spPr>
        <p:txBody>
          <a:bodyPr/>
          <a:lstStyle/>
          <a:p>
            <a:fld id="{EB71D220-FAED-475D-980D-05864EC82B0B}" type="slidenum">
              <a:rPr lang="es-CO" smtClean="0"/>
              <a:t>‹Nº›</a:t>
            </a:fld>
            <a:endParaRPr lang="es-CO"/>
          </a:p>
        </p:txBody>
      </p:sp>
    </p:spTree>
    <p:extLst>
      <p:ext uri="{BB962C8B-B14F-4D97-AF65-F5344CB8AC3E}">
        <p14:creationId xmlns:p14="http://schemas.microsoft.com/office/powerpoint/2010/main" val="2134759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71D220-FAED-475D-980D-05864EC82B0B}" type="slidenum">
              <a:rPr lang="es-CO" smtClean="0"/>
              <a:t>‹Nº›</a:t>
            </a:fld>
            <a:endParaRPr lang="es-CO"/>
          </a:p>
        </p:txBody>
      </p:sp>
      <p:sp>
        <p:nvSpPr>
          <p:cNvPr id="7" name="Title 1"/>
          <p:cNvSpPr>
            <a:spLocks noGrp="1"/>
          </p:cNvSpPr>
          <p:nvPr>
            <p:ph type="title"/>
          </p:nvPr>
        </p:nvSpPr>
        <p:spPr>
          <a:xfrm>
            <a:off x="2119358" y="48931"/>
            <a:ext cx="8899020" cy="814194"/>
          </a:xfrm>
          <a:prstGeom prst="rect">
            <a:avLst/>
          </a:prstGeom>
        </p:spPr>
        <p:txBody>
          <a:bodyPr>
            <a:noAutofit/>
          </a:bodyPr>
          <a:lstStyle>
            <a:lvl1pPr>
              <a:defRPr sz="2800">
                <a:solidFill>
                  <a:srgbClr val="0A548B"/>
                </a:solidFill>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46836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6089" y="1264778"/>
            <a:ext cx="4808436" cy="49121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EB71D220-FAED-475D-980D-05864EC82B0B}" type="slidenum">
              <a:rPr lang="es-CO" smtClean="0"/>
              <a:t>‹Nº›</a:t>
            </a:fld>
            <a:endParaRPr lang="es-CO"/>
          </a:p>
        </p:txBody>
      </p:sp>
      <p:sp>
        <p:nvSpPr>
          <p:cNvPr id="7" name="Content Placeholder 2"/>
          <p:cNvSpPr>
            <a:spLocks noGrp="1"/>
          </p:cNvSpPr>
          <p:nvPr>
            <p:ph idx="13"/>
          </p:nvPr>
        </p:nvSpPr>
        <p:spPr>
          <a:xfrm>
            <a:off x="7229029" y="1264778"/>
            <a:ext cx="4808436" cy="4912185"/>
          </a:xfrm>
        </p:spPr>
        <p:txBody>
          <a:bodyPr/>
          <a:lstStyle>
            <a:lvl1pPr marL="0" indent="0">
              <a:buNone/>
              <a:defRPr/>
            </a:lvl1pPr>
          </a:lstStyle>
          <a:p>
            <a:pPr lvl="0"/>
            <a:r>
              <a:rPr lang="es-ES"/>
              <a:t>Haga clic para modificar los estilos de texto del patrón</a:t>
            </a:r>
          </a:p>
        </p:txBody>
      </p:sp>
      <p:sp>
        <p:nvSpPr>
          <p:cNvPr id="10" name="Title 1"/>
          <p:cNvSpPr>
            <a:spLocks noGrp="1"/>
          </p:cNvSpPr>
          <p:nvPr>
            <p:ph type="title"/>
          </p:nvPr>
        </p:nvSpPr>
        <p:spPr>
          <a:xfrm>
            <a:off x="2119358" y="48931"/>
            <a:ext cx="8899020" cy="814194"/>
          </a:xfrm>
          <a:prstGeom prst="rect">
            <a:avLst/>
          </a:prstGeom>
        </p:spPr>
        <p:txBody>
          <a:bodyPr>
            <a:noAutofit/>
          </a:bodyPr>
          <a:lstStyle>
            <a:lvl1pPr>
              <a:defRPr sz="2800">
                <a:solidFill>
                  <a:srgbClr val="0A548B"/>
                </a:solidFill>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3517272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EB71D220-FAED-475D-980D-05864EC82B0B}" type="slidenum">
              <a:rPr lang="es-CO" smtClean="0"/>
              <a:t>‹Nº›</a:t>
            </a:fld>
            <a:endParaRPr lang="es-CO"/>
          </a:p>
        </p:txBody>
      </p:sp>
      <p:sp>
        <p:nvSpPr>
          <p:cNvPr id="7" name="Title 1"/>
          <p:cNvSpPr>
            <a:spLocks noGrp="1"/>
          </p:cNvSpPr>
          <p:nvPr>
            <p:ph type="title"/>
          </p:nvPr>
        </p:nvSpPr>
        <p:spPr>
          <a:xfrm>
            <a:off x="2119358" y="48931"/>
            <a:ext cx="8899020" cy="814194"/>
          </a:xfrm>
          <a:prstGeom prst="rect">
            <a:avLst/>
          </a:prstGeom>
        </p:spPr>
        <p:txBody>
          <a:bodyPr>
            <a:noAutofit/>
          </a:bodyPr>
          <a:lstStyle>
            <a:lvl1pPr>
              <a:defRPr sz="2800">
                <a:solidFill>
                  <a:srgbClr val="0A548B"/>
                </a:solidFill>
              </a:defRPr>
            </a:lvl1pPr>
          </a:lstStyle>
          <a:p>
            <a:r>
              <a:rPr lang="es-ES"/>
              <a:t>Haga clic para modificar el estilo de título del patrón</a:t>
            </a:r>
            <a:endParaRPr lang="en-US" dirty="0"/>
          </a:p>
        </p:txBody>
      </p:sp>
    </p:spTree>
    <p:extLst>
      <p:ext uri="{BB962C8B-B14F-4D97-AF65-F5344CB8AC3E}">
        <p14:creationId xmlns:p14="http://schemas.microsoft.com/office/powerpoint/2010/main" val="272401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EB71D220-FAED-475D-980D-05864EC82B0B}" type="slidenum">
              <a:rPr lang="es-CO" smtClean="0"/>
              <a:t>‹Nº›</a:t>
            </a:fld>
            <a:endParaRPr lang="es-CO"/>
          </a:p>
        </p:txBody>
      </p:sp>
    </p:spTree>
    <p:extLst>
      <p:ext uri="{BB962C8B-B14F-4D97-AF65-F5344CB8AC3E}">
        <p14:creationId xmlns:p14="http://schemas.microsoft.com/office/powerpoint/2010/main" val="26072161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07965" y="1264778"/>
            <a:ext cx="9662444" cy="4912185"/>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Footer Placeholder 4"/>
          <p:cNvSpPr>
            <a:spLocks noGrp="1"/>
          </p:cNvSpPr>
          <p:nvPr>
            <p:ph type="ftr" sz="quarter" idx="3"/>
          </p:nvPr>
        </p:nvSpPr>
        <p:spPr>
          <a:xfrm>
            <a:off x="5007123" y="6356352"/>
            <a:ext cx="4114800" cy="292277"/>
          </a:xfrm>
          <a:prstGeom prst="rect">
            <a:avLst/>
          </a:prstGeom>
        </p:spPr>
        <p:txBody>
          <a:bodyPr vert="horz" lIns="91440" tIns="45720" rIns="91440" bIns="45720" rtlCol="0" anchor="ctr"/>
          <a:lstStyle>
            <a:lvl1pPr algn="ctr">
              <a:defRPr sz="105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9294264" y="6356352"/>
            <a:ext cx="2743200" cy="292277"/>
          </a:xfrm>
          <a:prstGeom prst="rect">
            <a:avLst/>
          </a:prstGeom>
        </p:spPr>
        <p:txBody>
          <a:bodyPr vert="horz" lIns="91440" tIns="45720" rIns="91440" bIns="45720" rtlCol="0" anchor="ctr"/>
          <a:lstStyle>
            <a:lvl1pPr algn="r">
              <a:defRPr sz="1050">
                <a:solidFill>
                  <a:schemeClr val="tx1">
                    <a:tint val="75000"/>
                  </a:schemeClr>
                </a:solidFill>
              </a:defRPr>
            </a:lvl1pPr>
          </a:lstStyle>
          <a:p>
            <a:fld id="{EB71D220-FAED-475D-980D-05864EC82B0B}" type="slidenum">
              <a:rPr lang="es-CO" smtClean="0"/>
              <a:t>‹Nº›</a:t>
            </a:fld>
            <a:endParaRPr lang="es-CO"/>
          </a:p>
        </p:txBody>
      </p:sp>
    </p:spTree>
    <p:extLst>
      <p:ext uri="{BB962C8B-B14F-4D97-AF65-F5344CB8AC3E}">
        <p14:creationId xmlns:p14="http://schemas.microsoft.com/office/powerpoint/2010/main" val="3585912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2400" b="1" kern="1200" baseline="0">
          <a:solidFill>
            <a:srgbClr val="0B548B"/>
          </a:solidFill>
          <a:latin typeface="Trebuchet MS" panose="020B06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Trebuchet MS" panose="020B06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rebuchet MS" panose="020B06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rebuchet MS" panose="020B06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rebuchet MS" panose="020B06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es.m.wikipedia.org/wiki/CFC" TargetMode="External"/><Relationship Id="rId7" Type="http://schemas.openxmlformats.org/officeDocument/2006/relationships/hyperlink" Target="https://es.wikipedia.org/wiki/L%C3%A1mpara_de_vapor_de_mercurio" TargetMode="External"/><Relationship Id="rId2" Type="http://schemas.openxmlformats.org/officeDocument/2006/relationships/hyperlink" Target="https://www.quimica.es/enciclopedia/Roentgen_%28unidad%29.html" TargetMode="External"/><Relationship Id="rId1" Type="http://schemas.openxmlformats.org/officeDocument/2006/relationships/slideLayout" Target="../slideLayouts/slideLayout2.xml"/><Relationship Id="rId6" Type="http://schemas.openxmlformats.org/officeDocument/2006/relationships/hyperlink" Target="https://curiosfera-historia.com/historia-de-los-rayos-uva-y-su-descubridor/" TargetMode="External"/><Relationship Id="rId5" Type="http://schemas.openxmlformats.org/officeDocument/2006/relationships/hyperlink" Target="http://www.uv.es/capelo/finsen.html" TargetMode="External"/><Relationship Id="rId4" Type="http://schemas.openxmlformats.org/officeDocument/2006/relationships/hyperlink" Target="https://www.google.com/amp/s/www.bbc.com/mundo/noticias-58982415.am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educarchile.cl/herramientas-tic/app-inventor-plataforma-de-google-labs-para-crear-aplicaciones-de-software-para#:~:text=MIT%20App%20Inventor%20es%20una,utilizando%20la%20metodolog%C3%ADa%20de%20bloques" TargetMode="External"/><Relationship Id="rId3" Type="http://schemas.openxmlformats.org/officeDocument/2006/relationships/hyperlink" Target="https://upload.wikimedia.org/wikipedia/commons/thumb/e/e0/ArduinoLogo_%C2%AE.svg/1200px-ArduinoLogo_%C2%AE.svg.png" TargetMode="External"/><Relationship Id="rId7" Type="http://schemas.openxmlformats.org/officeDocument/2006/relationships/hyperlink" Target="https://media.elmostrador.cl/2017/11/Ojo_sol.png" TargetMode="External"/><Relationship Id="rId2" Type="http://schemas.openxmlformats.org/officeDocument/2006/relationships/hyperlink" Target="https://dynamic-media-cdn.tripadvisor.com/media/photo-o/11/e3/5f/55/photo3jpg.jpg?w=700&amp;h=500&amp;s=1" TargetMode="External"/><Relationship Id="rId1" Type="http://schemas.openxmlformats.org/officeDocument/2006/relationships/slideLayout" Target="../slideLayouts/slideLayout2.xml"/><Relationship Id="rId6" Type="http://schemas.openxmlformats.org/officeDocument/2006/relationships/hyperlink" Target="http://www.vanguardia.cu/images/materiales/razones/2019/07-26-la-piel-tiene-memoria/FOTO_4.jpg" TargetMode="External"/><Relationship Id="rId5" Type="http://schemas.openxmlformats.org/officeDocument/2006/relationships/hyperlink" Target="https://statics-cuidateplus.marca.com/cms/styles/natural/azblob/radiacion-ultravioleta.jpg.webp?itok=MODFzlZ_" TargetMode="External"/><Relationship Id="rId4" Type="http://schemas.openxmlformats.org/officeDocument/2006/relationships/hyperlink" Target="http://agrega.juntadeandalucia.es/repositorio/24042011/9c/es-an_2011042413_9223157/ODE-2c200a86-c8da-3220-93b7-a001b76deef6/4d6f6cc3a963756c615f64655f4f7a6f6e6f.jp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79BAA-205F-6BCB-7462-3EB7EB291F2D}"/>
              </a:ext>
            </a:extLst>
          </p:cNvPr>
          <p:cNvSpPr>
            <a:spLocks noGrp="1"/>
          </p:cNvSpPr>
          <p:nvPr>
            <p:ph type="ctrTitle"/>
          </p:nvPr>
        </p:nvSpPr>
        <p:spPr/>
        <p:txBody>
          <a:bodyPr/>
          <a:lstStyle/>
          <a:p>
            <a:r>
              <a:rPr lang="es-CO" dirty="0"/>
              <a:t>DETECTOR UV-A</a:t>
            </a:r>
          </a:p>
        </p:txBody>
      </p:sp>
      <p:sp>
        <p:nvSpPr>
          <p:cNvPr id="3" name="Subtítulo 2">
            <a:extLst>
              <a:ext uri="{FF2B5EF4-FFF2-40B4-BE49-F238E27FC236}">
                <a16:creationId xmlns:a16="http://schemas.microsoft.com/office/drawing/2014/main" id="{C288AD11-44F1-0EE3-8325-154A784386B1}"/>
              </a:ext>
            </a:extLst>
          </p:cNvPr>
          <p:cNvSpPr>
            <a:spLocks noGrp="1"/>
          </p:cNvSpPr>
          <p:nvPr>
            <p:ph type="subTitle" idx="1"/>
          </p:nvPr>
        </p:nvSpPr>
        <p:spPr>
          <a:xfrm>
            <a:off x="5714867" y="4589345"/>
            <a:ext cx="6517592" cy="1536326"/>
          </a:xfrm>
        </p:spPr>
        <p:txBody>
          <a:bodyPr/>
          <a:lstStyle/>
          <a:p>
            <a:pPr algn="l"/>
            <a:r>
              <a:rPr lang="es-CO" dirty="0"/>
              <a:t>Edwin Santiago Ballesteros Cristancho</a:t>
            </a:r>
          </a:p>
          <a:p>
            <a:pPr algn="l"/>
            <a:r>
              <a:rPr lang="es-CO" dirty="0"/>
              <a:t>Jean Carlos Reyes Delgadillo</a:t>
            </a:r>
          </a:p>
          <a:p>
            <a:pPr algn="l"/>
            <a:r>
              <a:rPr lang="es-CO" dirty="0"/>
              <a:t>Iván Ramiro Wilches León </a:t>
            </a:r>
          </a:p>
          <a:p>
            <a:endParaRPr lang="es-CO" dirty="0"/>
          </a:p>
        </p:txBody>
      </p:sp>
    </p:spTree>
    <p:extLst>
      <p:ext uri="{BB962C8B-B14F-4D97-AF65-F5344CB8AC3E}">
        <p14:creationId xmlns:p14="http://schemas.microsoft.com/office/powerpoint/2010/main" val="15697766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AB8B16B-492A-DC53-A0F2-DB0258A06FA6}"/>
              </a:ext>
            </a:extLst>
          </p:cNvPr>
          <p:cNvSpPr>
            <a:spLocks noGrp="1"/>
          </p:cNvSpPr>
          <p:nvPr>
            <p:ph idx="1"/>
          </p:nvPr>
        </p:nvSpPr>
        <p:spPr>
          <a:xfrm>
            <a:off x="2107965" y="1264778"/>
            <a:ext cx="9662444" cy="2263349"/>
          </a:xfrm>
        </p:spPr>
        <p:txBody>
          <a:bodyPr>
            <a:normAutofit lnSpcReduction="10000"/>
          </a:bodyPr>
          <a:lstStyle/>
          <a:p>
            <a:r>
              <a:rPr lang="es-CO" dirty="0">
                <a:effectLst/>
                <a:latin typeface="Calibri" panose="020F0502020204030204" pitchFamily="34" charset="0"/>
                <a:ea typeface="Calibri" panose="020F0502020204030204" pitchFamily="34" charset="0"/>
              </a:rPr>
              <a:t>Construir un software que cuantifique la cantidad de radiación producida por los rayos UV que se manifiestan en el municipio de Chiquinquirá y sus alrededores.</a:t>
            </a:r>
          </a:p>
          <a:p>
            <a:pPr>
              <a:lnSpc>
                <a:spcPct val="107000"/>
              </a:lnSpc>
              <a:spcAft>
                <a:spcPts val="800"/>
              </a:spcAft>
            </a:pPr>
            <a:r>
              <a:rPr lang="es-CO" dirty="0">
                <a:effectLst/>
                <a:latin typeface="Calibri" panose="020F0502020204030204" pitchFamily="34" charset="0"/>
                <a:ea typeface="Calibri" panose="020F0502020204030204" pitchFamily="34" charset="0"/>
              </a:rPr>
              <a:t>Mediante el sistema ARDUINO, crear una herramienta de alerta para detección de rayos ultravioleta en campo abierto.</a:t>
            </a:r>
          </a:p>
          <a:p>
            <a:pPr>
              <a:lnSpc>
                <a:spcPct val="107000"/>
              </a:lnSpc>
              <a:spcAft>
                <a:spcPts val="800"/>
              </a:spcAft>
            </a:pPr>
            <a:r>
              <a:rPr lang="es-CO" dirty="0">
                <a:effectLst/>
                <a:latin typeface="Calibri" panose="020F0502020204030204" pitchFamily="34" charset="0"/>
                <a:ea typeface="Calibri" panose="020F0502020204030204" pitchFamily="34" charset="0"/>
              </a:rPr>
              <a:t>Diseñar un sistema informático que comunique al usuario acerca de los niveles de radiación directamente a su teléfono móvil.</a:t>
            </a:r>
          </a:p>
          <a:p>
            <a:endParaRPr lang="es-CO" dirty="0"/>
          </a:p>
        </p:txBody>
      </p:sp>
      <p:sp>
        <p:nvSpPr>
          <p:cNvPr id="3" name="Título 2">
            <a:extLst>
              <a:ext uri="{FF2B5EF4-FFF2-40B4-BE49-F238E27FC236}">
                <a16:creationId xmlns:a16="http://schemas.microsoft.com/office/drawing/2014/main" id="{32DCDDE8-D912-A722-BB6D-DB673C80428F}"/>
              </a:ext>
            </a:extLst>
          </p:cNvPr>
          <p:cNvSpPr>
            <a:spLocks noGrp="1"/>
          </p:cNvSpPr>
          <p:nvPr>
            <p:ph type="title"/>
          </p:nvPr>
        </p:nvSpPr>
        <p:spPr/>
        <p:txBody>
          <a:bodyPr/>
          <a:lstStyle/>
          <a:p>
            <a:r>
              <a:rPr lang="es-CO" dirty="0"/>
              <a:t>Objetivos </a:t>
            </a:r>
          </a:p>
        </p:txBody>
      </p:sp>
      <p:pic>
        <p:nvPicPr>
          <p:cNvPr id="4" name="Imagen 3">
            <a:extLst>
              <a:ext uri="{FF2B5EF4-FFF2-40B4-BE49-F238E27FC236}">
                <a16:creationId xmlns:a16="http://schemas.microsoft.com/office/drawing/2014/main" id="{F08D2D63-5270-E088-DDC8-E254B81636A9}"/>
              </a:ext>
            </a:extLst>
          </p:cNvPr>
          <p:cNvPicPr>
            <a:picLocks noChangeAspect="1"/>
          </p:cNvPicPr>
          <p:nvPr/>
        </p:nvPicPr>
        <p:blipFill>
          <a:blip r:embed="rId2"/>
          <a:stretch>
            <a:fillRect/>
          </a:stretch>
        </p:blipFill>
        <p:spPr>
          <a:xfrm>
            <a:off x="3181807" y="3785447"/>
            <a:ext cx="2628274" cy="2006250"/>
          </a:xfrm>
          <a:prstGeom prst="rect">
            <a:avLst/>
          </a:prstGeom>
        </p:spPr>
      </p:pic>
      <p:pic>
        <p:nvPicPr>
          <p:cNvPr id="5" name="Imagen 4">
            <a:extLst>
              <a:ext uri="{FF2B5EF4-FFF2-40B4-BE49-F238E27FC236}">
                <a16:creationId xmlns:a16="http://schemas.microsoft.com/office/drawing/2014/main" id="{FA04FA96-6968-2C87-D23E-859DA12243CE}"/>
              </a:ext>
            </a:extLst>
          </p:cNvPr>
          <p:cNvPicPr>
            <a:picLocks noChangeAspect="1"/>
          </p:cNvPicPr>
          <p:nvPr/>
        </p:nvPicPr>
        <p:blipFill>
          <a:blip r:embed="rId3"/>
          <a:stretch>
            <a:fillRect/>
          </a:stretch>
        </p:blipFill>
        <p:spPr>
          <a:xfrm>
            <a:off x="7615019" y="3785447"/>
            <a:ext cx="2808749" cy="2006250"/>
          </a:xfrm>
          <a:prstGeom prst="rect">
            <a:avLst/>
          </a:prstGeom>
        </p:spPr>
      </p:pic>
    </p:spTree>
    <p:extLst>
      <p:ext uri="{BB962C8B-B14F-4D97-AF65-F5344CB8AC3E}">
        <p14:creationId xmlns:p14="http://schemas.microsoft.com/office/powerpoint/2010/main" val="3034140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AE5348CF-240E-DC5A-4A84-FD78D442E8CF}"/>
              </a:ext>
            </a:extLst>
          </p:cNvPr>
          <p:cNvSpPr>
            <a:spLocks noGrp="1"/>
          </p:cNvSpPr>
          <p:nvPr>
            <p:ph idx="1"/>
          </p:nvPr>
        </p:nvSpPr>
        <p:spPr>
          <a:xfrm>
            <a:off x="2107965" y="1264779"/>
            <a:ext cx="9662444" cy="2352362"/>
          </a:xfrm>
        </p:spPr>
        <p:txBody>
          <a:bodyPr>
            <a:normAutofit/>
          </a:bodyPr>
          <a:lstStyle/>
          <a:p>
            <a:pPr marL="0" indent="0">
              <a:buNone/>
            </a:pPr>
            <a:r>
              <a:rPr lang="es-CO" dirty="0">
                <a:effectLst/>
                <a:latin typeface="Calibri" panose="020F0502020204030204" pitchFamily="34" charset="0"/>
                <a:ea typeface="Calibri" panose="020F0502020204030204" pitchFamily="34" charset="0"/>
              </a:rPr>
              <a:t>La capa de ozono es la encargada de bloquear </a:t>
            </a:r>
            <a:r>
              <a:rPr lang="es-CO" dirty="0">
                <a:latin typeface="Calibri" panose="020F0502020204030204" pitchFamily="34" charset="0"/>
                <a:ea typeface="Calibri" panose="020F0502020204030204" pitchFamily="34" charset="0"/>
              </a:rPr>
              <a:t>hasta un 99% de </a:t>
            </a:r>
            <a:r>
              <a:rPr lang="es-CO" dirty="0">
                <a:effectLst/>
                <a:latin typeface="Calibri" panose="020F0502020204030204" pitchFamily="34" charset="0"/>
                <a:ea typeface="Calibri" panose="020F0502020204030204" pitchFamily="34" charset="0"/>
              </a:rPr>
              <a:t>la radiación Ultra Violeta emitida por los rayos del sol. </a:t>
            </a:r>
          </a:p>
          <a:p>
            <a:pPr marL="0" indent="0">
              <a:buNone/>
            </a:pPr>
            <a:r>
              <a:rPr lang="es-CO" dirty="0">
                <a:latin typeface="Calibri" panose="020F0502020204030204" pitchFamily="34" charset="0"/>
              </a:rPr>
              <a:t>En 1985 se descubrió la debilitación de la capa de ozono, debido a la producción y descomposición de CFC.</a:t>
            </a:r>
          </a:p>
          <a:p>
            <a:pPr marL="0" indent="0">
              <a:buNone/>
            </a:pPr>
            <a:r>
              <a:rPr lang="es-CO" dirty="0">
                <a:effectLst/>
                <a:latin typeface="Calibri" panose="020F0502020204030204" pitchFamily="34" charset="0"/>
                <a:ea typeface="Calibri" panose="020F0502020204030204" pitchFamily="34" charset="0"/>
              </a:rPr>
              <a:t>La tierra esta cada ves mas expuesta a una gran cantidad de radiación y hay  incremento en la temperatura ambiente, lo cual genera cambios irreversibles y causa enfermedades en las personas.</a:t>
            </a:r>
            <a:endParaRPr lang="es-CO" dirty="0"/>
          </a:p>
        </p:txBody>
      </p:sp>
      <p:sp>
        <p:nvSpPr>
          <p:cNvPr id="3" name="Título 2">
            <a:extLst>
              <a:ext uri="{FF2B5EF4-FFF2-40B4-BE49-F238E27FC236}">
                <a16:creationId xmlns:a16="http://schemas.microsoft.com/office/drawing/2014/main" id="{9D91721D-FA20-70F2-6B8E-3C51DEC64BA0}"/>
              </a:ext>
            </a:extLst>
          </p:cNvPr>
          <p:cNvSpPr>
            <a:spLocks noGrp="1"/>
          </p:cNvSpPr>
          <p:nvPr>
            <p:ph type="title"/>
          </p:nvPr>
        </p:nvSpPr>
        <p:spPr/>
        <p:txBody>
          <a:bodyPr/>
          <a:lstStyle/>
          <a:p>
            <a:r>
              <a:rPr lang="es-CO" dirty="0"/>
              <a:t>Justificación </a:t>
            </a:r>
          </a:p>
        </p:txBody>
      </p:sp>
      <p:pic>
        <p:nvPicPr>
          <p:cNvPr id="5" name="Imagen 4">
            <a:extLst>
              <a:ext uri="{FF2B5EF4-FFF2-40B4-BE49-F238E27FC236}">
                <a16:creationId xmlns:a16="http://schemas.microsoft.com/office/drawing/2014/main" id="{56D800B2-6F05-DDDC-1C38-941058EEA77A}"/>
              </a:ext>
            </a:extLst>
          </p:cNvPr>
          <p:cNvPicPr>
            <a:picLocks noChangeAspect="1"/>
          </p:cNvPicPr>
          <p:nvPr/>
        </p:nvPicPr>
        <p:blipFill>
          <a:blip r:embed="rId2"/>
          <a:stretch>
            <a:fillRect/>
          </a:stretch>
        </p:blipFill>
        <p:spPr>
          <a:xfrm>
            <a:off x="2735782" y="3851809"/>
            <a:ext cx="3603012" cy="2193680"/>
          </a:xfrm>
          <a:prstGeom prst="rect">
            <a:avLst/>
          </a:prstGeom>
        </p:spPr>
      </p:pic>
      <p:pic>
        <p:nvPicPr>
          <p:cNvPr id="6" name="Imagen 5">
            <a:extLst>
              <a:ext uri="{FF2B5EF4-FFF2-40B4-BE49-F238E27FC236}">
                <a16:creationId xmlns:a16="http://schemas.microsoft.com/office/drawing/2014/main" id="{9A992E67-8107-E74C-00D9-18861BECE7D4}"/>
              </a:ext>
            </a:extLst>
          </p:cNvPr>
          <p:cNvPicPr>
            <a:picLocks noChangeAspect="1"/>
          </p:cNvPicPr>
          <p:nvPr/>
        </p:nvPicPr>
        <p:blipFill>
          <a:blip r:embed="rId3"/>
          <a:stretch>
            <a:fillRect/>
          </a:stretch>
        </p:blipFill>
        <p:spPr>
          <a:xfrm>
            <a:off x="7532922" y="3851809"/>
            <a:ext cx="3164750" cy="2193680"/>
          </a:xfrm>
          <a:prstGeom prst="rect">
            <a:avLst/>
          </a:prstGeom>
        </p:spPr>
      </p:pic>
    </p:spTree>
    <p:extLst>
      <p:ext uri="{BB962C8B-B14F-4D97-AF65-F5344CB8AC3E}">
        <p14:creationId xmlns:p14="http://schemas.microsoft.com/office/powerpoint/2010/main" val="2804081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C782921E-8988-7EFA-A663-F45EF7295504}"/>
              </a:ext>
            </a:extLst>
          </p:cNvPr>
          <p:cNvSpPr>
            <a:spLocks noGrp="1"/>
          </p:cNvSpPr>
          <p:nvPr>
            <p:ph idx="1"/>
          </p:nvPr>
        </p:nvSpPr>
        <p:spPr>
          <a:xfrm>
            <a:off x="2107965" y="1264779"/>
            <a:ext cx="9662444" cy="2465650"/>
          </a:xfrm>
        </p:spPr>
        <p:txBody>
          <a:bodyPr/>
          <a:lstStyle/>
          <a:p>
            <a:pPr marL="0" indent="0" algn="just">
              <a:buNone/>
            </a:pPr>
            <a:r>
              <a:rPr lang="es-CO" dirty="0">
                <a:solidFill>
                  <a:srgbClr val="000000"/>
                </a:solidFill>
                <a:effectLst/>
                <a:latin typeface="Arial" panose="020B0604020202020204" pitchFamily="34" charset="0"/>
                <a:ea typeface="Times New Roman" panose="02020603050405020304" pitchFamily="18" charset="0"/>
              </a:rPr>
              <a:t>El daño por radiación a los tejidos y/u órganos depende de la dosis de radiación recibida, que se expresa en una unidad llamada gray (Gy). El daño potencial de una dosis absorbida depende del tipo de radiación, la sensibilidad de los diferentes tejidos y órganos y el tiempo de exposición.</a:t>
            </a:r>
            <a:endParaRPr lang="es-CO" dirty="0">
              <a:effectLst/>
              <a:latin typeface="Calibri" panose="020F0502020204030204" pitchFamily="34" charset="0"/>
              <a:ea typeface="Calibri" panose="020F0502020204030204" pitchFamily="34" charset="0"/>
            </a:endParaRPr>
          </a:p>
          <a:p>
            <a:pPr marL="0" indent="0" algn="just">
              <a:buNone/>
            </a:pPr>
            <a:r>
              <a:rPr lang="es-CO" dirty="0">
                <a:solidFill>
                  <a:srgbClr val="000000"/>
                </a:solidFill>
                <a:latin typeface="Arial" panose="020B0604020202020204" pitchFamily="34" charset="0"/>
                <a:ea typeface="Times New Roman" panose="02020603050405020304" pitchFamily="18" charset="0"/>
              </a:rPr>
              <a:t>L</a:t>
            </a:r>
            <a:r>
              <a:rPr lang="es-CO" dirty="0">
                <a:solidFill>
                  <a:srgbClr val="000000"/>
                </a:solidFill>
                <a:effectLst/>
                <a:latin typeface="Arial" panose="020B0604020202020204" pitchFamily="34" charset="0"/>
                <a:ea typeface="Times New Roman" panose="02020603050405020304" pitchFamily="18" charset="0"/>
              </a:rPr>
              <a:t>a radiación en cierto punto, puede afectar el funcionamiento de los tejidos y órganos y puede producir efectos agudos como enrojecimiento de la piel, pérdida de cabello, quemaduras por radiación, síndrome de radiación aguda y cáncer</a:t>
            </a:r>
            <a:r>
              <a:rPr lang="es-CO" dirty="0">
                <a:solidFill>
                  <a:srgbClr val="000000"/>
                </a:solidFill>
                <a:latin typeface="Arial" panose="020B0604020202020204" pitchFamily="34" charset="0"/>
                <a:ea typeface="Times New Roman" panose="02020603050405020304" pitchFamily="18" charset="0"/>
              </a:rPr>
              <a:t>. Estos efectos varían con el aumento de radiación y con la edad de la persona.</a:t>
            </a:r>
          </a:p>
          <a:p>
            <a:pPr marL="0" indent="0">
              <a:buNone/>
            </a:pPr>
            <a:endParaRPr lang="es-CO" dirty="0"/>
          </a:p>
        </p:txBody>
      </p:sp>
      <p:sp>
        <p:nvSpPr>
          <p:cNvPr id="3" name="Título 2">
            <a:extLst>
              <a:ext uri="{FF2B5EF4-FFF2-40B4-BE49-F238E27FC236}">
                <a16:creationId xmlns:a16="http://schemas.microsoft.com/office/drawing/2014/main" id="{A721AEE2-0DF6-B002-D989-F2020393B379}"/>
              </a:ext>
            </a:extLst>
          </p:cNvPr>
          <p:cNvSpPr>
            <a:spLocks noGrp="1"/>
          </p:cNvSpPr>
          <p:nvPr>
            <p:ph type="title"/>
          </p:nvPr>
        </p:nvSpPr>
        <p:spPr/>
        <p:txBody>
          <a:bodyPr/>
          <a:lstStyle/>
          <a:p>
            <a:r>
              <a:rPr lang="es-CO" dirty="0"/>
              <a:t>Efectos de la radiación en la salud   </a:t>
            </a:r>
          </a:p>
        </p:txBody>
      </p:sp>
      <p:pic>
        <p:nvPicPr>
          <p:cNvPr id="6" name="Imagen 5">
            <a:extLst>
              <a:ext uri="{FF2B5EF4-FFF2-40B4-BE49-F238E27FC236}">
                <a16:creationId xmlns:a16="http://schemas.microsoft.com/office/drawing/2014/main" id="{014B9B72-68BD-2025-2279-60E89126BBFA}"/>
              </a:ext>
            </a:extLst>
          </p:cNvPr>
          <p:cNvPicPr>
            <a:picLocks noChangeAspect="1"/>
          </p:cNvPicPr>
          <p:nvPr/>
        </p:nvPicPr>
        <p:blipFill>
          <a:blip r:embed="rId2"/>
          <a:stretch>
            <a:fillRect/>
          </a:stretch>
        </p:blipFill>
        <p:spPr>
          <a:xfrm>
            <a:off x="3014764" y="4132083"/>
            <a:ext cx="3272747" cy="2050921"/>
          </a:xfrm>
          <a:prstGeom prst="rect">
            <a:avLst/>
          </a:prstGeom>
        </p:spPr>
      </p:pic>
      <p:pic>
        <p:nvPicPr>
          <p:cNvPr id="7" name="Imagen 6">
            <a:extLst>
              <a:ext uri="{FF2B5EF4-FFF2-40B4-BE49-F238E27FC236}">
                <a16:creationId xmlns:a16="http://schemas.microsoft.com/office/drawing/2014/main" id="{2741D517-FDB9-2373-25E3-0DBB8D881088}"/>
              </a:ext>
            </a:extLst>
          </p:cNvPr>
          <p:cNvPicPr>
            <a:picLocks noChangeAspect="1"/>
          </p:cNvPicPr>
          <p:nvPr/>
        </p:nvPicPr>
        <p:blipFill>
          <a:blip r:embed="rId3"/>
          <a:stretch>
            <a:fillRect/>
          </a:stretch>
        </p:blipFill>
        <p:spPr>
          <a:xfrm>
            <a:off x="7473262" y="4132083"/>
            <a:ext cx="3139812" cy="2050921"/>
          </a:xfrm>
          <a:prstGeom prst="rect">
            <a:avLst/>
          </a:prstGeom>
        </p:spPr>
      </p:pic>
    </p:spTree>
    <p:extLst>
      <p:ext uri="{BB962C8B-B14F-4D97-AF65-F5344CB8AC3E}">
        <p14:creationId xmlns:p14="http://schemas.microsoft.com/office/powerpoint/2010/main" val="1958868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2A07723A-8179-4A0F-F405-A0BEBD846160}"/>
              </a:ext>
            </a:extLst>
          </p:cNvPr>
          <p:cNvSpPr>
            <a:spLocks noGrp="1"/>
          </p:cNvSpPr>
          <p:nvPr>
            <p:ph idx="1"/>
          </p:nvPr>
        </p:nvSpPr>
        <p:spPr>
          <a:xfrm>
            <a:off x="2107965" y="1264778"/>
            <a:ext cx="9662444" cy="2643675"/>
          </a:xfrm>
        </p:spPr>
        <p:txBody>
          <a:bodyPr/>
          <a:lstStyle/>
          <a:p>
            <a:pPr marL="0" indent="0">
              <a:buNone/>
            </a:pPr>
            <a:r>
              <a:rPr lang="es-ES" dirty="0"/>
              <a:t>En la elaboración de este dispositivo se utiliza de base Arduino que es una compañía de desarrollo de software y hardware libres, así como una comunidad internauta que desarrolla placas de  hardware para construir dispositivos digitales. Arduino cuenta con un entorno de desarrollo integrado que es una aplicación multiplataforma que está escrita en lenguaje de programación java. Se utiliza una placa de microcontroladores de código abierto llamada Arduino uno está placa está conectada a dos sensores uno es el sensor (</a:t>
            </a:r>
            <a:r>
              <a:rPr lang="es-ES" dirty="0" err="1"/>
              <a:t>uv</a:t>
            </a:r>
            <a:r>
              <a:rPr lang="es-ES" dirty="0"/>
              <a:t>-a) recibe la radiación solar en nanómetros y el otro es el sensor Bluetooth que se conecta aún dispositivo que también cuente con  este sensor Bluetooth para el intercambio de datos.</a:t>
            </a:r>
          </a:p>
          <a:p>
            <a:endParaRPr lang="es-CO" dirty="0"/>
          </a:p>
        </p:txBody>
      </p:sp>
      <p:sp>
        <p:nvSpPr>
          <p:cNvPr id="3" name="Título 2">
            <a:extLst>
              <a:ext uri="{FF2B5EF4-FFF2-40B4-BE49-F238E27FC236}">
                <a16:creationId xmlns:a16="http://schemas.microsoft.com/office/drawing/2014/main" id="{1F242784-8B7F-F3A4-FDD6-9EB7B42BCF0E}"/>
              </a:ext>
            </a:extLst>
          </p:cNvPr>
          <p:cNvSpPr>
            <a:spLocks noGrp="1"/>
          </p:cNvSpPr>
          <p:nvPr>
            <p:ph type="title"/>
          </p:nvPr>
        </p:nvSpPr>
        <p:spPr/>
        <p:txBody>
          <a:bodyPr/>
          <a:lstStyle/>
          <a:p>
            <a:r>
              <a:rPr lang="es-CO" dirty="0"/>
              <a:t>Dispositivo de radiación UV</a:t>
            </a:r>
          </a:p>
        </p:txBody>
      </p:sp>
      <p:pic>
        <p:nvPicPr>
          <p:cNvPr id="4" name="Imagen 3">
            <a:extLst>
              <a:ext uri="{FF2B5EF4-FFF2-40B4-BE49-F238E27FC236}">
                <a16:creationId xmlns:a16="http://schemas.microsoft.com/office/drawing/2014/main" id="{0837052A-ECE7-E172-9D30-D3BF195D0C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95926" y="4037737"/>
            <a:ext cx="3578298" cy="2320275"/>
          </a:xfrm>
          <a:prstGeom prst="rect">
            <a:avLst/>
          </a:prstGeom>
          <a:noFill/>
          <a:ln>
            <a:noFill/>
          </a:ln>
        </p:spPr>
      </p:pic>
      <p:pic>
        <p:nvPicPr>
          <p:cNvPr id="5" name="Imagen 4">
            <a:extLst>
              <a:ext uri="{FF2B5EF4-FFF2-40B4-BE49-F238E27FC236}">
                <a16:creationId xmlns:a16="http://schemas.microsoft.com/office/drawing/2014/main" id="{2F3CE090-3BD2-6869-D6E3-5106031DF0FC}"/>
              </a:ext>
            </a:extLst>
          </p:cNvPr>
          <p:cNvPicPr>
            <a:picLocks noChangeAspect="1"/>
          </p:cNvPicPr>
          <p:nvPr/>
        </p:nvPicPr>
        <p:blipFill>
          <a:blip r:embed="rId3"/>
          <a:stretch>
            <a:fillRect/>
          </a:stretch>
        </p:blipFill>
        <p:spPr>
          <a:xfrm>
            <a:off x="7498804" y="4011629"/>
            <a:ext cx="3519574" cy="2346383"/>
          </a:xfrm>
          <a:prstGeom prst="rect">
            <a:avLst/>
          </a:prstGeom>
        </p:spPr>
      </p:pic>
    </p:spTree>
    <p:extLst>
      <p:ext uri="{BB962C8B-B14F-4D97-AF65-F5344CB8AC3E}">
        <p14:creationId xmlns:p14="http://schemas.microsoft.com/office/powerpoint/2010/main" val="2686322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DAEF096-7FFF-6FDE-324F-E085C4334E95}"/>
              </a:ext>
            </a:extLst>
          </p:cNvPr>
          <p:cNvSpPr>
            <a:spLocks noGrp="1"/>
          </p:cNvSpPr>
          <p:nvPr>
            <p:ph idx="1"/>
          </p:nvPr>
        </p:nvSpPr>
        <p:spPr>
          <a:xfrm>
            <a:off x="2107965" y="1264778"/>
            <a:ext cx="9662444" cy="1624079"/>
          </a:xfrm>
        </p:spPr>
        <p:txBody>
          <a:bodyPr/>
          <a:lstStyle/>
          <a:p>
            <a:pPr marL="0" indent="0">
              <a:buNone/>
            </a:pPr>
            <a:r>
              <a:rPr lang="es-ES" dirty="0"/>
              <a:t>Está aplicación se elabora en </a:t>
            </a:r>
            <a:r>
              <a:rPr lang="es-ES" dirty="0" err="1"/>
              <a:t>MiT</a:t>
            </a:r>
            <a:r>
              <a:rPr lang="es-ES" dirty="0"/>
              <a:t> app inventor que es una plataforma de Google </a:t>
            </a:r>
            <a:r>
              <a:rPr lang="es-ES" dirty="0" err="1"/>
              <a:t>labs</a:t>
            </a:r>
            <a:r>
              <a:rPr lang="es-ES" dirty="0"/>
              <a:t> para crear aplicaciones de software para Android. Está plataforma permite crear aplicaciones para dispositivo móviles ya sean tabletas o Smartphones que tengan un sistema operativo Android. Este programa de creación de aplicación utiliza una metodología de bloques en la programación de sus aplicaciones</a:t>
            </a:r>
          </a:p>
          <a:p>
            <a:endParaRPr lang="es-CO" dirty="0"/>
          </a:p>
        </p:txBody>
      </p:sp>
      <p:sp>
        <p:nvSpPr>
          <p:cNvPr id="3" name="Título 2">
            <a:extLst>
              <a:ext uri="{FF2B5EF4-FFF2-40B4-BE49-F238E27FC236}">
                <a16:creationId xmlns:a16="http://schemas.microsoft.com/office/drawing/2014/main" id="{BB9BFB1D-3090-188C-1F5A-797A29C90A53}"/>
              </a:ext>
            </a:extLst>
          </p:cNvPr>
          <p:cNvSpPr>
            <a:spLocks noGrp="1"/>
          </p:cNvSpPr>
          <p:nvPr>
            <p:ph type="title"/>
          </p:nvPr>
        </p:nvSpPr>
        <p:spPr/>
        <p:txBody>
          <a:bodyPr/>
          <a:lstStyle/>
          <a:p>
            <a:r>
              <a:rPr lang="es-CO" dirty="0"/>
              <a:t>App Móvil   </a:t>
            </a:r>
          </a:p>
        </p:txBody>
      </p:sp>
      <p:pic>
        <p:nvPicPr>
          <p:cNvPr id="4" name="Imagen 3">
            <a:extLst>
              <a:ext uri="{FF2B5EF4-FFF2-40B4-BE49-F238E27FC236}">
                <a16:creationId xmlns:a16="http://schemas.microsoft.com/office/drawing/2014/main" id="{D89A5AD0-1CC3-1F0D-AA31-5EC5667B6F3B}"/>
              </a:ext>
            </a:extLst>
          </p:cNvPr>
          <p:cNvPicPr>
            <a:picLocks noChangeAspect="1"/>
          </p:cNvPicPr>
          <p:nvPr/>
        </p:nvPicPr>
        <p:blipFill rotWithShape="1">
          <a:blip r:embed="rId2"/>
          <a:srcRect t="8119"/>
          <a:stretch/>
        </p:blipFill>
        <p:spPr>
          <a:xfrm>
            <a:off x="5097983" y="2953242"/>
            <a:ext cx="6975334" cy="3444860"/>
          </a:xfrm>
          <a:prstGeom prst="rect">
            <a:avLst/>
          </a:prstGeom>
        </p:spPr>
      </p:pic>
      <p:pic>
        <p:nvPicPr>
          <p:cNvPr id="5" name="Imagen 4">
            <a:extLst>
              <a:ext uri="{FF2B5EF4-FFF2-40B4-BE49-F238E27FC236}">
                <a16:creationId xmlns:a16="http://schemas.microsoft.com/office/drawing/2014/main" id="{169836AF-E3CD-8F48-DD04-573DA59C2178}"/>
              </a:ext>
            </a:extLst>
          </p:cNvPr>
          <p:cNvPicPr>
            <a:picLocks noChangeAspect="1"/>
          </p:cNvPicPr>
          <p:nvPr/>
        </p:nvPicPr>
        <p:blipFill>
          <a:blip r:embed="rId3"/>
          <a:stretch>
            <a:fillRect/>
          </a:stretch>
        </p:blipFill>
        <p:spPr>
          <a:xfrm>
            <a:off x="2608332" y="2953242"/>
            <a:ext cx="1704723" cy="1704723"/>
          </a:xfrm>
          <a:prstGeom prst="rect">
            <a:avLst/>
          </a:prstGeom>
        </p:spPr>
      </p:pic>
      <p:pic>
        <p:nvPicPr>
          <p:cNvPr id="6" name="Imagen 5">
            <a:extLst>
              <a:ext uri="{FF2B5EF4-FFF2-40B4-BE49-F238E27FC236}">
                <a16:creationId xmlns:a16="http://schemas.microsoft.com/office/drawing/2014/main" id="{AF613A18-FB83-10B6-4F4F-DA8C263822CC}"/>
              </a:ext>
            </a:extLst>
          </p:cNvPr>
          <p:cNvPicPr>
            <a:picLocks noChangeAspect="1"/>
          </p:cNvPicPr>
          <p:nvPr/>
        </p:nvPicPr>
        <p:blipFill>
          <a:blip r:embed="rId4"/>
          <a:stretch>
            <a:fillRect/>
          </a:stretch>
        </p:blipFill>
        <p:spPr>
          <a:xfrm>
            <a:off x="2546293" y="4569302"/>
            <a:ext cx="1828800" cy="1828800"/>
          </a:xfrm>
          <a:prstGeom prst="rect">
            <a:avLst/>
          </a:prstGeom>
        </p:spPr>
      </p:pic>
    </p:spTree>
    <p:extLst>
      <p:ext uri="{BB962C8B-B14F-4D97-AF65-F5344CB8AC3E}">
        <p14:creationId xmlns:p14="http://schemas.microsoft.com/office/powerpoint/2010/main" val="2879344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D675D57-550A-3D17-EE22-A12CDE8DFB17}"/>
              </a:ext>
            </a:extLst>
          </p:cNvPr>
          <p:cNvSpPr>
            <a:spLocks noGrp="1"/>
          </p:cNvSpPr>
          <p:nvPr>
            <p:ph idx="1"/>
          </p:nvPr>
        </p:nvSpPr>
        <p:spPr/>
        <p:txBody>
          <a:bodyPr>
            <a:normAutofit/>
          </a:bodyPr>
          <a:lstStyle/>
          <a:p>
            <a:r>
              <a:rPr lang="es-CO" sz="1800" b="1" u="sng" dirty="0">
                <a:solidFill>
                  <a:srgbClr val="0000FF"/>
                </a:solidFill>
                <a:effectLst/>
                <a:latin typeface="Calibri" panose="020F0502020204030204" pitchFamily="34" charset="0"/>
                <a:ea typeface="Calibri" panose="020F0502020204030204" pitchFamily="34" charset="0"/>
                <a:hlinkClick r:id="rId2"/>
              </a:rPr>
              <a:t>https://www.quimica.es/enciclopedia/Roentgen_%28unidad%29.html</a:t>
            </a:r>
            <a:endParaRPr lang="es-CO" sz="1800" b="1" u="sng" dirty="0">
              <a:solidFill>
                <a:srgbClr val="0000FF"/>
              </a:solidFill>
              <a:effectLst/>
              <a:latin typeface="Calibri" panose="020F0502020204030204" pitchFamily="34" charset="0"/>
              <a:ea typeface="Calibri" panose="020F0502020204030204" pitchFamily="34" charset="0"/>
            </a:endParaRPr>
          </a:p>
          <a:p>
            <a:r>
              <a:rPr lang="es-CO" b="1" dirty="0">
                <a:latin typeface="Calibri" panose="020F0502020204030204" pitchFamily="34" charset="0"/>
                <a:ea typeface="Calibri" panose="020F0502020204030204" pitchFamily="34" charset="0"/>
                <a:hlinkClick r:id="rId3"/>
              </a:rPr>
              <a:t>https://es.m.wikipedia.org/wiki/CFC</a:t>
            </a:r>
            <a:endParaRPr lang="es-CO" b="1" dirty="0">
              <a:latin typeface="Calibri" panose="020F0502020204030204" pitchFamily="34" charset="0"/>
              <a:ea typeface="Calibri" panose="020F0502020204030204" pitchFamily="34" charset="0"/>
            </a:endParaRPr>
          </a:p>
          <a:p>
            <a:r>
              <a:rPr lang="es-CO" b="1" dirty="0">
                <a:solidFill>
                  <a:srgbClr val="1155CC"/>
                </a:solidFill>
                <a:latin typeface="Calibri" panose="020F0502020204030204" pitchFamily="34" charset="0"/>
                <a:ea typeface="Calibri" panose="020F0502020204030204" pitchFamily="34" charset="0"/>
                <a:hlinkClick r:id="rId4"/>
              </a:rPr>
              <a:t>https://www.google.com/amp/s/www.bbc.com/mundo/noticias-58982415.amp</a:t>
            </a:r>
            <a:endParaRPr lang="es-CO" dirty="0">
              <a:latin typeface="Calibri" panose="020F0502020204030204" pitchFamily="34" charset="0"/>
              <a:ea typeface="Calibri" panose="020F0502020204030204" pitchFamily="34" charset="0"/>
            </a:endParaRPr>
          </a:p>
          <a:p>
            <a:r>
              <a:rPr lang="es-CO" b="1" dirty="0">
                <a:latin typeface="Calibri" panose="020F0502020204030204" pitchFamily="34" charset="0"/>
                <a:ea typeface="Calibri" panose="020F0502020204030204" pitchFamily="34" charset="0"/>
              </a:rPr>
              <a:t>https://www.google.com/amp/s/www.lavozdegalicia.es/amp/noticia/biodiversa/2019/05/18/cambio-climatico-exxon-sabia-1985/00031558202578939600247.htm</a:t>
            </a:r>
            <a:endParaRPr lang="es-CO" dirty="0">
              <a:latin typeface="Calibri" panose="020F0502020204030204" pitchFamily="34" charset="0"/>
              <a:ea typeface="Calibri" panose="020F0502020204030204" pitchFamily="34" charset="0"/>
            </a:endParaRPr>
          </a:p>
          <a:p>
            <a:r>
              <a:rPr lang="es-CO" b="1" dirty="0">
                <a:latin typeface="Calibri" panose="020F0502020204030204" pitchFamily="34" charset="0"/>
                <a:ea typeface="Calibri" panose="020F0502020204030204" pitchFamily="34" charset="0"/>
              </a:rPr>
              <a:t>Ensayo Dra. </a:t>
            </a:r>
            <a:r>
              <a:rPr lang="es-CO" b="1" dirty="0" err="1">
                <a:latin typeface="Calibri" panose="020F0502020204030204" pitchFamily="34" charset="0"/>
                <a:ea typeface="Calibri" panose="020F0502020204030204" pitchFamily="34" charset="0"/>
              </a:rPr>
              <a:t>Leyre</a:t>
            </a:r>
            <a:r>
              <a:rPr lang="es-CO" b="1" dirty="0">
                <a:latin typeface="Calibri" panose="020F0502020204030204" pitchFamily="34" charset="0"/>
                <a:ea typeface="Calibri" panose="020F0502020204030204" pitchFamily="34" charset="0"/>
              </a:rPr>
              <a:t> </a:t>
            </a:r>
            <a:r>
              <a:rPr lang="es-CO" b="1" dirty="0" err="1">
                <a:latin typeface="Calibri" panose="020F0502020204030204" pitchFamily="34" charset="0"/>
                <a:ea typeface="Calibri" panose="020F0502020204030204" pitchFamily="34" charset="0"/>
              </a:rPr>
              <a:t>Agualdo</a:t>
            </a:r>
            <a:r>
              <a:rPr lang="es-CO" b="1" dirty="0">
                <a:latin typeface="Calibri" panose="020F0502020204030204" pitchFamily="34" charset="0"/>
                <a:ea typeface="Calibri" panose="020F0502020204030204" pitchFamily="34" charset="0"/>
              </a:rPr>
              <a:t> Gil Especialista.  Clínica Universidad De Navarra</a:t>
            </a:r>
            <a:endParaRPr lang="es-CO" dirty="0">
              <a:latin typeface="Calibri" panose="020F0502020204030204" pitchFamily="34" charset="0"/>
              <a:ea typeface="Calibri" panose="020F0502020204030204" pitchFamily="34" charset="0"/>
            </a:endParaRPr>
          </a:p>
          <a:p>
            <a:r>
              <a:rPr lang="es-CO" b="1" dirty="0">
                <a:solidFill>
                  <a:srgbClr val="0000FF"/>
                </a:solidFill>
                <a:latin typeface="Calibri" panose="020F0502020204030204" pitchFamily="34" charset="0"/>
                <a:ea typeface="Calibri" panose="020F0502020204030204" pitchFamily="34" charset="0"/>
                <a:hlinkClick r:id="rId5"/>
              </a:rPr>
              <a:t>www.uv.es/capelo/finsen.html</a:t>
            </a:r>
            <a:endParaRPr lang="es-CO" dirty="0">
              <a:latin typeface="Calibri" panose="020F0502020204030204" pitchFamily="34" charset="0"/>
              <a:ea typeface="Calibri" panose="020F0502020204030204" pitchFamily="34" charset="0"/>
            </a:endParaRPr>
          </a:p>
          <a:p>
            <a:r>
              <a:rPr lang="es-CO" b="1" dirty="0">
                <a:latin typeface="Calibri" panose="020F0502020204030204" pitchFamily="34" charset="0"/>
                <a:ea typeface="Calibri" panose="020F0502020204030204" pitchFamily="34" charset="0"/>
              </a:rPr>
              <a:t>Noticio. </a:t>
            </a:r>
            <a:r>
              <a:rPr lang="es-CO" b="1" dirty="0" err="1">
                <a:latin typeface="Calibri" panose="020F0502020204030204" pitchFamily="34" charset="0"/>
                <a:ea typeface="Calibri" panose="020F0502020204030204" pitchFamily="34" charset="0"/>
              </a:rPr>
              <a:t>Articulo_Radiacion</a:t>
            </a:r>
            <a:r>
              <a:rPr lang="es-CO" b="1" dirty="0">
                <a:latin typeface="Calibri" panose="020F0502020204030204" pitchFamily="34" charset="0"/>
                <a:ea typeface="Calibri" panose="020F0502020204030204" pitchFamily="34" charset="0"/>
              </a:rPr>
              <a:t>(</a:t>
            </a:r>
            <a:r>
              <a:rPr lang="es-CO" b="1" dirty="0" err="1">
                <a:latin typeface="Calibri" panose="020F0502020204030204" pitchFamily="34" charset="0"/>
                <a:ea typeface="Calibri" panose="020F0502020204030204" pitchFamily="34" charset="0"/>
              </a:rPr>
              <a:t>uv</a:t>
            </a:r>
            <a:r>
              <a:rPr lang="es-CO" b="1" dirty="0">
                <a:latin typeface="Calibri" panose="020F0502020204030204" pitchFamily="34" charset="0"/>
                <a:ea typeface="Calibri" panose="020F0502020204030204" pitchFamily="34" charset="0"/>
              </a:rPr>
              <a:t>) un aliado contra</a:t>
            </a:r>
            <a:endParaRPr lang="es-CO" dirty="0">
              <a:latin typeface="Calibri" panose="020F0502020204030204" pitchFamily="34" charset="0"/>
              <a:ea typeface="Calibri" panose="020F0502020204030204" pitchFamily="34" charset="0"/>
            </a:endParaRPr>
          </a:p>
          <a:p>
            <a:r>
              <a:rPr lang="es-CO" b="1" dirty="0">
                <a:solidFill>
                  <a:srgbClr val="1155CC"/>
                </a:solidFill>
                <a:latin typeface="Calibri" panose="020F0502020204030204" pitchFamily="34" charset="0"/>
                <a:ea typeface="Calibri" panose="020F0502020204030204" pitchFamily="34" charset="0"/>
                <a:hlinkClick r:id="rId6"/>
              </a:rPr>
              <a:t>https://curiosfera-historia.com/historia-de-los-rayos-uva-y-su-descubridor/</a:t>
            </a:r>
            <a:endParaRPr lang="es-CO" dirty="0">
              <a:latin typeface="Calibri" panose="020F0502020204030204" pitchFamily="34" charset="0"/>
              <a:ea typeface="Calibri" panose="020F0502020204030204" pitchFamily="34" charset="0"/>
            </a:endParaRPr>
          </a:p>
          <a:p>
            <a:r>
              <a:rPr lang="es-CO" b="1" dirty="0">
                <a:solidFill>
                  <a:srgbClr val="1155CC"/>
                </a:solidFill>
                <a:latin typeface="Calibri" panose="020F0502020204030204" pitchFamily="34" charset="0"/>
                <a:ea typeface="Calibri" panose="020F0502020204030204" pitchFamily="34" charset="0"/>
                <a:hlinkClick r:id="rId7"/>
              </a:rPr>
              <a:t>https://es.wikipedia.org/wiki/L%C3%A1mpara_de_vapor_de_mercurio</a:t>
            </a:r>
            <a:endParaRPr lang="es-CO" dirty="0">
              <a:latin typeface="Calibri" panose="020F0502020204030204" pitchFamily="34" charset="0"/>
              <a:ea typeface="Calibri" panose="020F0502020204030204" pitchFamily="34" charset="0"/>
            </a:endParaRPr>
          </a:p>
          <a:p>
            <a:endParaRPr lang="es-CO" b="1" dirty="0">
              <a:solidFill>
                <a:srgbClr val="1155CC"/>
              </a:solidFill>
              <a:latin typeface="Calibri" panose="020F0502020204030204" pitchFamily="34" charset="0"/>
              <a:ea typeface="Calibri" panose="020F0502020204030204" pitchFamily="34" charset="0"/>
              <a:hlinkClick r:id="rId4"/>
            </a:endParaRPr>
          </a:p>
          <a:p>
            <a:endParaRPr lang="es-CO" dirty="0"/>
          </a:p>
        </p:txBody>
      </p:sp>
      <p:sp>
        <p:nvSpPr>
          <p:cNvPr id="3" name="Título 2">
            <a:extLst>
              <a:ext uri="{FF2B5EF4-FFF2-40B4-BE49-F238E27FC236}">
                <a16:creationId xmlns:a16="http://schemas.microsoft.com/office/drawing/2014/main" id="{6A6604F3-BB97-25D4-2E5B-9B34A1CF421D}"/>
              </a:ext>
            </a:extLst>
          </p:cNvPr>
          <p:cNvSpPr>
            <a:spLocks noGrp="1"/>
          </p:cNvSpPr>
          <p:nvPr>
            <p:ph type="title"/>
          </p:nvPr>
        </p:nvSpPr>
        <p:spPr/>
        <p:txBody>
          <a:bodyPr/>
          <a:lstStyle/>
          <a:p>
            <a:r>
              <a:rPr lang="es-CO" dirty="0"/>
              <a:t>Bibliografía</a:t>
            </a:r>
          </a:p>
        </p:txBody>
      </p:sp>
    </p:spTree>
    <p:extLst>
      <p:ext uri="{BB962C8B-B14F-4D97-AF65-F5344CB8AC3E}">
        <p14:creationId xmlns:p14="http://schemas.microsoft.com/office/powerpoint/2010/main" val="22329156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69A98FE-2342-BFD8-96E1-EF9645B2E627}"/>
              </a:ext>
            </a:extLst>
          </p:cNvPr>
          <p:cNvSpPr>
            <a:spLocks noGrp="1"/>
          </p:cNvSpPr>
          <p:nvPr>
            <p:ph idx="1"/>
          </p:nvPr>
        </p:nvSpPr>
        <p:spPr>
          <a:xfrm>
            <a:off x="2107965" y="1208134"/>
            <a:ext cx="9662444" cy="5241218"/>
          </a:xfrm>
        </p:spPr>
        <p:txBody>
          <a:bodyPr>
            <a:normAutofit fontScale="92500" lnSpcReduction="10000"/>
          </a:bodyPr>
          <a:lstStyle/>
          <a:p>
            <a:r>
              <a:rPr lang="es-CO" dirty="0"/>
              <a:t>Imágenes</a:t>
            </a:r>
          </a:p>
          <a:p>
            <a:r>
              <a:rPr lang="es-CO" dirty="0">
                <a:hlinkClick r:id="rId2"/>
              </a:rPr>
              <a:t>https://dynamic-media-cdn.tripadvisor.com/media/photo-o/11/e3/5f/55/photo3jpg.jpg?w=700&amp;h=500&amp;s=1</a:t>
            </a:r>
            <a:endParaRPr lang="es-CO" dirty="0"/>
          </a:p>
          <a:p>
            <a:r>
              <a:rPr lang="es-CO" dirty="0">
                <a:hlinkClick r:id="rId3"/>
              </a:rPr>
              <a:t>https://upload.wikimedia.org/wikipedia/commons/thumb/e/e0/ArduinoLogo_%C2%AE.svg/1200px-ArduinoLogo_%C2%AE.svg.png</a:t>
            </a:r>
            <a:endParaRPr lang="es-CO" dirty="0"/>
          </a:p>
          <a:p>
            <a:r>
              <a:rPr lang="es-CO" dirty="0">
                <a:hlinkClick r:id="rId4"/>
              </a:rPr>
              <a:t>http://agrega.juntadeandalucia.es/repositorio/24042011/9c/es-an_2011042413_9223157/ODE-2c200a86-c8da-3220-93b7-a001b76deef6/4d6f6cc3a963756c615f64655f4f7a6f6e6f.jpg</a:t>
            </a:r>
            <a:endParaRPr lang="es-CO" dirty="0"/>
          </a:p>
          <a:p>
            <a:r>
              <a:rPr lang="es-CO" dirty="0">
                <a:hlinkClick r:id="rId5"/>
              </a:rPr>
              <a:t>https://statics-cuidateplus.marca.com/cms/styles/natural/azblob/radiacion-ultravioleta.jpg.webp?itok=MODFzlZ_</a:t>
            </a:r>
            <a:endParaRPr lang="es-CO" dirty="0"/>
          </a:p>
          <a:p>
            <a:r>
              <a:rPr lang="es-CO" dirty="0">
                <a:hlinkClick r:id="rId6"/>
              </a:rPr>
              <a:t>http://www.vanguardia.cu/images/materiales/razones/2019/07-26-la-piel-tiene-memoria/FOTO_4.jpg</a:t>
            </a:r>
            <a:endParaRPr lang="es-CO" dirty="0"/>
          </a:p>
          <a:p>
            <a:r>
              <a:rPr lang="es-CO" dirty="0">
                <a:hlinkClick r:id="rId7"/>
              </a:rPr>
              <a:t>https://media.elmostrador.cl/2017/11/Ojo_sol.png</a:t>
            </a:r>
            <a:endParaRPr lang="es-CO" dirty="0"/>
          </a:p>
          <a:p>
            <a:r>
              <a:rPr lang="es-CO" dirty="0">
                <a:hlinkClick r:id="rId8"/>
              </a:rPr>
              <a:t>https://www.educarchile.cl/herramientas-tic/app-inventor-plataforma-de-google-labs-para-crear-aplicaciones-de-software-para#:~:text=MIT%20App%20Inventor%20es%20una,utilizando%20la%20metodolog%C3%ADa%20de%20bloques</a:t>
            </a:r>
            <a:r>
              <a:rPr lang="es-CO" dirty="0"/>
              <a:t>.</a:t>
            </a:r>
          </a:p>
          <a:p>
            <a:endParaRPr lang="es-CO" dirty="0"/>
          </a:p>
          <a:p>
            <a:endParaRPr lang="es-CO" dirty="0"/>
          </a:p>
        </p:txBody>
      </p:sp>
      <p:sp>
        <p:nvSpPr>
          <p:cNvPr id="3" name="Título 2">
            <a:extLst>
              <a:ext uri="{FF2B5EF4-FFF2-40B4-BE49-F238E27FC236}">
                <a16:creationId xmlns:a16="http://schemas.microsoft.com/office/drawing/2014/main" id="{92C1BEA1-A1F6-A044-4216-57EC26354F06}"/>
              </a:ext>
            </a:extLst>
          </p:cNvPr>
          <p:cNvSpPr>
            <a:spLocks noGrp="1"/>
          </p:cNvSpPr>
          <p:nvPr>
            <p:ph type="title"/>
          </p:nvPr>
        </p:nvSpPr>
        <p:spPr/>
        <p:txBody>
          <a:bodyPr/>
          <a:lstStyle/>
          <a:p>
            <a:r>
              <a:rPr lang="es-CO" dirty="0"/>
              <a:t>Bibliografía </a:t>
            </a:r>
          </a:p>
        </p:txBody>
      </p:sp>
    </p:spTree>
    <p:extLst>
      <p:ext uri="{BB962C8B-B14F-4D97-AF65-F5344CB8AC3E}">
        <p14:creationId xmlns:p14="http://schemas.microsoft.com/office/powerpoint/2010/main" val="24984230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Plantilla para diapositivas.  Unisangil.">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5A5821D1-C4FC-4B8B-BCB0-8EF0887FCD68}" vid="{CE1673FF-88D0-426E-8514-66CE5CB53435}"/>
    </a:ext>
  </a:extLst>
</a:theme>
</file>

<file path=docProps/app.xml><?xml version="1.0" encoding="utf-8"?>
<Properties xmlns="http://schemas.openxmlformats.org/officeDocument/2006/extended-properties" xmlns:vt="http://schemas.openxmlformats.org/officeDocument/2006/docPropsVTypes">
  <Template>Plantilla para diapositivas.  Unisangil.</Template>
  <TotalTime>67</TotalTime>
  <Words>801</Words>
  <Application>Microsoft Office PowerPoint</Application>
  <PresentationFormat>Panorámica</PresentationFormat>
  <Paragraphs>38</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Trebuchet MS</vt:lpstr>
      <vt:lpstr>Plantilla para diapositivas.  Unisangil.</vt:lpstr>
      <vt:lpstr>DETECTOR UV-A</vt:lpstr>
      <vt:lpstr>Objetivos </vt:lpstr>
      <vt:lpstr>Justificación </vt:lpstr>
      <vt:lpstr>Efectos de la radiación en la salud   </vt:lpstr>
      <vt:lpstr>Dispositivo de radiación UV</vt:lpstr>
      <vt:lpstr>App Móvil   </vt:lpstr>
      <vt:lpstr>Bibliografía</vt:lpstr>
      <vt:lpstr>Bibliografía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DETECTOR UV-A</dc:title>
  <dc:creator>Edwin Ballesteros</dc:creator>
  <cp:lastModifiedBy>Edwin Ballesteros</cp:lastModifiedBy>
  <cp:revision>1</cp:revision>
  <dcterms:created xsi:type="dcterms:W3CDTF">2022-05-30T16:11:07Z</dcterms:created>
  <dcterms:modified xsi:type="dcterms:W3CDTF">2022-05-30T17:18:54Z</dcterms:modified>
</cp:coreProperties>
</file>