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4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9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27DF-E1D4-492E-B1D8-7F9A75ED0E3F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634E-20A9-4C93-A863-E3DF7A749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9789"/>
              </p:ext>
            </p:extLst>
          </p:nvPr>
        </p:nvGraphicFramePr>
        <p:xfrm>
          <a:off x="585968" y="790407"/>
          <a:ext cx="11413376" cy="59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546">
                  <a:extLst>
                    <a:ext uri="{9D8B030D-6E8A-4147-A177-3AD203B41FA5}">
                      <a16:colId xmlns:a16="http://schemas.microsoft.com/office/drawing/2014/main" val="393467556"/>
                    </a:ext>
                  </a:extLst>
                </a:gridCol>
                <a:gridCol w="1629282">
                  <a:extLst>
                    <a:ext uri="{9D8B030D-6E8A-4147-A177-3AD203B41FA5}">
                      <a16:colId xmlns:a16="http://schemas.microsoft.com/office/drawing/2014/main" val="1310416380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3627817148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117883362"/>
                    </a:ext>
                  </a:extLst>
                </a:gridCol>
                <a:gridCol w="2147977">
                  <a:extLst>
                    <a:ext uri="{9D8B030D-6E8A-4147-A177-3AD203B41FA5}">
                      <a16:colId xmlns:a16="http://schemas.microsoft.com/office/drawing/2014/main" val="1982329681"/>
                    </a:ext>
                  </a:extLst>
                </a:gridCol>
                <a:gridCol w="2562046">
                  <a:extLst>
                    <a:ext uri="{9D8B030D-6E8A-4147-A177-3AD203B41FA5}">
                      <a16:colId xmlns:a16="http://schemas.microsoft.com/office/drawing/2014/main" val="3641436973"/>
                    </a:ext>
                  </a:extLst>
                </a:gridCol>
              </a:tblGrid>
              <a:tr h="862846">
                <a:tc>
                  <a:txBody>
                    <a:bodyPr/>
                    <a:lstStyle/>
                    <a:p>
                      <a:pPr algn="l"/>
                      <a:endParaRPr lang="en-SG" sz="1600" b="1" dirty="0">
                        <a:latin typeface="LM Sans 10" panose="00000500000000000000" pitchFamily="50" charset="0"/>
                        <a:ea typeface="CMU Bright" panose="02000603000000000000" pitchFamily="50" charset="0"/>
                        <a:cs typeface="CMU Bright" panose="02000603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GATK Unified Genotyper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Samtools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GATK Haplotype Caller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Free Bayes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Pindel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11384"/>
                  </a:ext>
                </a:extLst>
              </a:tr>
              <a:tr h="2780280">
                <a:tc>
                  <a:txBody>
                    <a:bodyPr/>
                    <a:lstStyle/>
                    <a:p>
                      <a:pPr algn="l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Calling 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a list of mapped reads, calling model is probabilistic with increased priors at regions with known SNPs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a list of mapped reads, calling model is probabilistic. Does not assume sequencing errors are independent and has less hard filters compared to Unified Genotyper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Hidden Markov Models to build a likelihood of haplotypes which are then used to call variants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Uses a posteriori probability model to build a set of haplotypes to represent mutations, calling model is probabilistic with population based priors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Locates regions which were mapped with indels or only one end was mapped, and then performs a pattern growth to find inserts and deletions. </a:t>
                      </a:r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Shown to be able to identify medium length indels missed by other callers in real samples (Spencer et al., 2013)</a:t>
                      </a:r>
                      <a:endParaRPr lang="en-SG" sz="1400" kern="1200" dirty="0">
                        <a:solidFill>
                          <a:schemeClr val="tx1"/>
                        </a:solidFill>
                        <a:latin typeface="LM Sans 10" panose="00000500000000000000" pitchFamily="50" charset="0"/>
                        <a:ea typeface="CMU Bright" panose="02000603000000000000" pitchFamily="50" charset="0"/>
                        <a:cs typeface="CMU Bright" panose="02000603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307341"/>
                  </a:ext>
                </a:extLst>
              </a:tr>
              <a:tr h="2332874">
                <a:tc>
                  <a:txBody>
                    <a:bodyPr/>
                    <a:lstStyle/>
                    <a:p>
                      <a:pPr algn="l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Reference and Mapping 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Position based caller that realigns fragments and analyses each position to call SNPs and indels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Position based caller that uses mapped sequences to call SNPs and indels.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Analyses regions where there is high likelihood of mutation based on activity score, and builds a De Bruijn-like graph that reassembles reads (Haplotypes) in that region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Dynamic sliding window based reference frame, using algorithms to determine window size for analysis. </a:t>
                      </a:r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Does not require precise alignment, unlike other callers</a:t>
                      </a:r>
                    </a:p>
                    <a:p>
                      <a:pPr algn="l"/>
                      <a:endParaRPr lang="en-SG" sz="1400" kern="1200" dirty="0">
                        <a:solidFill>
                          <a:schemeClr val="tx1"/>
                        </a:solidFill>
                        <a:latin typeface="LM Sans 10" panose="00000500000000000000" pitchFamily="50" charset="0"/>
                        <a:ea typeface="CMU Bright" panose="02000603000000000000" pitchFamily="50" charset="0"/>
                        <a:cs typeface="CMU Bright" panose="02000603000000000000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kern="1200" dirty="0">
                          <a:solidFill>
                            <a:schemeClr val="tx1"/>
                          </a:solidFill>
                          <a:latin typeface="LM Sans 10" panose="00000500000000000000" pitchFamily="50" charset="0"/>
                          <a:ea typeface="CMU Bright" panose="02000603000000000000" pitchFamily="50" charset="0"/>
                          <a:cs typeface="CMU Bright" panose="02000603000000000000" pitchFamily="50" charset="0"/>
                        </a:rPr>
                        <a:t>Focuses on Unmapped regions, regions known to have insert and deletions or regions with only one end mapped.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80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9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Bright</vt:lpstr>
      <vt:lpstr>LM Sans 10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Chan</dc:creator>
  <cp:lastModifiedBy>Edwin Chan</cp:lastModifiedBy>
  <cp:revision>6</cp:revision>
  <dcterms:created xsi:type="dcterms:W3CDTF">2017-03-23T20:33:27Z</dcterms:created>
  <dcterms:modified xsi:type="dcterms:W3CDTF">2017-03-23T21:27:26Z</dcterms:modified>
</cp:coreProperties>
</file>