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27DF-E1D4-492E-B1D8-7F9A75ED0E3F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634E-20A9-4C93-A863-E3DF7A749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94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27DF-E1D4-492E-B1D8-7F9A75ED0E3F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634E-20A9-4C93-A863-E3DF7A749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20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27DF-E1D4-492E-B1D8-7F9A75ED0E3F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634E-20A9-4C93-A863-E3DF7A749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19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27DF-E1D4-492E-B1D8-7F9A75ED0E3F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634E-20A9-4C93-A863-E3DF7A749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4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27DF-E1D4-492E-B1D8-7F9A75ED0E3F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634E-20A9-4C93-A863-E3DF7A749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6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27DF-E1D4-492E-B1D8-7F9A75ED0E3F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634E-20A9-4C93-A863-E3DF7A749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27DF-E1D4-492E-B1D8-7F9A75ED0E3F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634E-20A9-4C93-A863-E3DF7A749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5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27DF-E1D4-492E-B1D8-7F9A75ED0E3F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634E-20A9-4C93-A863-E3DF7A749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89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27DF-E1D4-492E-B1D8-7F9A75ED0E3F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634E-20A9-4C93-A863-E3DF7A749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74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27DF-E1D4-492E-B1D8-7F9A75ED0E3F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634E-20A9-4C93-A863-E3DF7A749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2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27DF-E1D4-492E-B1D8-7F9A75ED0E3F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634E-20A9-4C93-A863-E3DF7A749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3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727DF-E1D4-492E-B1D8-7F9A75ED0E3F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1634E-20A9-4C93-A863-E3DF7A749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85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07901"/>
              </p:ext>
            </p:extLst>
          </p:nvPr>
        </p:nvGraphicFramePr>
        <p:xfrm>
          <a:off x="585968" y="1040573"/>
          <a:ext cx="11050933" cy="49279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1822">
                  <a:extLst>
                    <a:ext uri="{9D8B030D-6E8A-4147-A177-3AD203B41FA5}">
                      <a16:colId xmlns:a16="http://schemas.microsoft.com/office/drawing/2014/main" val="393467556"/>
                    </a:ext>
                  </a:extLst>
                </a:gridCol>
                <a:gridCol w="1592748">
                  <a:extLst>
                    <a:ext uri="{9D8B030D-6E8A-4147-A177-3AD203B41FA5}">
                      <a16:colId xmlns:a16="http://schemas.microsoft.com/office/drawing/2014/main" val="1310416380"/>
                    </a:ext>
                  </a:extLst>
                </a:gridCol>
                <a:gridCol w="2242868">
                  <a:extLst>
                    <a:ext uri="{9D8B030D-6E8A-4147-A177-3AD203B41FA5}">
                      <a16:colId xmlns:a16="http://schemas.microsoft.com/office/drawing/2014/main" val="2117883362"/>
                    </a:ext>
                  </a:extLst>
                </a:gridCol>
                <a:gridCol w="1742891">
                  <a:extLst>
                    <a:ext uri="{9D8B030D-6E8A-4147-A177-3AD203B41FA5}">
                      <a16:colId xmlns:a16="http://schemas.microsoft.com/office/drawing/2014/main" val="1982329681"/>
                    </a:ext>
                  </a:extLst>
                </a:gridCol>
                <a:gridCol w="1788782">
                  <a:extLst>
                    <a:ext uri="{9D8B030D-6E8A-4147-A177-3AD203B41FA5}">
                      <a16:colId xmlns:a16="http://schemas.microsoft.com/office/drawing/2014/main" val="3970913075"/>
                    </a:ext>
                  </a:extLst>
                </a:gridCol>
                <a:gridCol w="1841822">
                  <a:extLst>
                    <a:ext uri="{9D8B030D-6E8A-4147-A177-3AD203B41FA5}">
                      <a16:colId xmlns:a16="http://schemas.microsoft.com/office/drawing/2014/main" val="3641436973"/>
                    </a:ext>
                  </a:extLst>
                </a:gridCol>
              </a:tblGrid>
              <a:tr h="611610">
                <a:tc>
                  <a:txBody>
                    <a:bodyPr/>
                    <a:lstStyle/>
                    <a:p>
                      <a:pPr algn="ctr"/>
                      <a:endParaRPr lang="en-SG" sz="1400" b="1" dirty="0">
                        <a:latin typeface="LM Sans 10" panose="00000500000000000000" pitchFamily="50" charset="0"/>
                        <a:ea typeface="CMU Bright" panose="02000603000000000000" pitchFamily="50" charset="0"/>
                        <a:cs typeface="CMU Bright" panose="02000603000000000000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>
                          <a:latin typeface="LM Sans 10" panose="00000500000000000000" pitchFamily="50" charset="0"/>
                          <a:ea typeface="CMU Bright" panose="02000603000000000000" pitchFamily="50" charset="0"/>
                          <a:cs typeface="CMU Bright" panose="02000603000000000000" pitchFamily="50" charset="0"/>
                        </a:rPr>
                        <a:t>GATK Unified Genotyper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>
                          <a:latin typeface="LM Sans 10" panose="00000500000000000000" pitchFamily="50" charset="0"/>
                          <a:ea typeface="CMU Bright" panose="02000603000000000000" pitchFamily="50" charset="0"/>
                          <a:cs typeface="CMU Bright" panose="02000603000000000000" pitchFamily="50" charset="0"/>
                        </a:rPr>
                        <a:t>GATK Haplotype Caller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>
                          <a:latin typeface="LM Sans 10" panose="00000500000000000000" pitchFamily="50" charset="0"/>
                          <a:ea typeface="CMU Bright" panose="02000603000000000000" pitchFamily="50" charset="0"/>
                          <a:cs typeface="CMU Bright" panose="02000603000000000000" pitchFamily="50" charset="0"/>
                        </a:rPr>
                        <a:t>Free Bayes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>
                          <a:latin typeface="LM Sans 10" panose="00000500000000000000" pitchFamily="50" charset="0"/>
                          <a:ea typeface="CMU Bright" panose="02000603000000000000" pitchFamily="50" charset="0"/>
                          <a:cs typeface="CMU Bright" panose="02000603000000000000" pitchFamily="50" charset="0"/>
                        </a:rPr>
                        <a:t>Samtools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>
                          <a:latin typeface="LM Sans 10" panose="00000500000000000000" pitchFamily="50" charset="0"/>
                          <a:ea typeface="CMU Bright" panose="02000603000000000000" pitchFamily="50" charset="0"/>
                          <a:cs typeface="CMU Bright" panose="02000603000000000000" pitchFamily="50" charset="0"/>
                        </a:rPr>
                        <a:t>Pindel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411384"/>
                  </a:ext>
                </a:extLst>
              </a:tr>
              <a:tr h="1226697">
                <a:tc>
                  <a:txBody>
                    <a:bodyPr/>
                    <a:lstStyle/>
                    <a:p>
                      <a:pPr algn="l"/>
                      <a:r>
                        <a:rPr lang="en-SG" sz="1200" b="1" kern="1200" dirty="0">
                          <a:solidFill>
                            <a:schemeClr val="tx1"/>
                          </a:solidFill>
                          <a:latin typeface="LM Sans 10" panose="00000500000000000000" pitchFamily="50" charset="0"/>
                          <a:ea typeface="CMU Bright" panose="02000603000000000000" pitchFamily="50" charset="0"/>
                          <a:cs typeface="CMU Bright" panose="02000603000000000000" pitchFamily="50" charset="0"/>
                        </a:rPr>
                        <a:t>Calling Method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kern="1200" dirty="0">
                          <a:solidFill>
                            <a:schemeClr val="tx1"/>
                          </a:solidFill>
                          <a:latin typeface="LM Sans 10" panose="00000500000000000000" pitchFamily="50" charset="0"/>
                          <a:ea typeface="CMU Bright" panose="02000603000000000000" pitchFamily="50" charset="0"/>
                          <a:cs typeface="CMU Bright" panose="02000603000000000000" pitchFamily="50" charset="0"/>
                        </a:rPr>
                        <a:t>Uses a list of mapped reads, calling model is probabilistic with increased priors at regions with known SNPs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kern="1200" dirty="0">
                          <a:solidFill>
                            <a:schemeClr val="tx1"/>
                          </a:solidFill>
                          <a:latin typeface="LM Sans 10" panose="00000500000000000000" pitchFamily="50" charset="0"/>
                          <a:ea typeface="CMU Bright" panose="02000603000000000000" pitchFamily="50" charset="0"/>
                          <a:cs typeface="CMU Bright" panose="02000603000000000000" pitchFamily="50" charset="0"/>
                        </a:rPr>
                        <a:t>Uses Hidden Markov Models to build a likelihood of haplotypes which are then used to call variants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kern="1200" dirty="0">
                          <a:solidFill>
                            <a:schemeClr val="tx1"/>
                          </a:solidFill>
                          <a:latin typeface="LM Sans 10" panose="00000500000000000000" pitchFamily="50" charset="0"/>
                          <a:ea typeface="CMU Bright" panose="02000603000000000000" pitchFamily="50" charset="0"/>
                          <a:cs typeface="CMU Bright" panose="02000603000000000000" pitchFamily="50" charset="0"/>
                        </a:rPr>
                        <a:t>Uses haplotypes to represent mutations, calling model is probabilistic with population based priors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kern="1200" dirty="0">
                          <a:solidFill>
                            <a:schemeClr val="tx1"/>
                          </a:solidFill>
                          <a:latin typeface="LM Sans 10" panose="00000500000000000000" pitchFamily="50" charset="0"/>
                          <a:ea typeface="CMU Bright" panose="02000603000000000000" pitchFamily="50" charset="0"/>
                          <a:cs typeface="CMU Bright" panose="02000603000000000000" pitchFamily="50" charset="0"/>
                        </a:rPr>
                        <a:t>Uses a list of mapped reads, calling model is probabilistic model with increased priors at regions with known SNPs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kern="1200" dirty="0">
                          <a:solidFill>
                            <a:schemeClr val="tx1"/>
                          </a:solidFill>
                          <a:latin typeface="LM Sans 10" panose="00000500000000000000" pitchFamily="50" charset="0"/>
                          <a:ea typeface="CMU Bright" panose="02000603000000000000" pitchFamily="50" charset="0"/>
                          <a:cs typeface="CMU Bright" panose="02000603000000000000" pitchFamily="50" charset="0"/>
                        </a:rPr>
                        <a:t>Locates regions which were mapped with indels or only one end was mapped, and then performs a pattern growth to find inserts and deletions.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3307341"/>
                  </a:ext>
                </a:extLst>
              </a:tr>
              <a:tr h="1390257">
                <a:tc>
                  <a:txBody>
                    <a:bodyPr/>
                    <a:lstStyle/>
                    <a:p>
                      <a:pPr algn="l"/>
                      <a:r>
                        <a:rPr lang="en-SG" sz="1200" b="1" kern="1200" dirty="0">
                          <a:solidFill>
                            <a:schemeClr val="tx1"/>
                          </a:solidFill>
                          <a:latin typeface="LM Sans 10" panose="00000500000000000000" pitchFamily="50" charset="0"/>
                          <a:ea typeface="CMU Bright" panose="02000603000000000000" pitchFamily="50" charset="0"/>
                          <a:cs typeface="CMU Bright" panose="02000603000000000000" pitchFamily="50" charset="0"/>
                        </a:rPr>
                        <a:t>Reference and Mapping Method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kern="1200" dirty="0">
                          <a:solidFill>
                            <a:schemeClr val="tx1"/>
                          </a:solidFill>
                          <a:latin typeface="LM Sans 10" panose="00000500000000000000" pitchFamily="50" charset="0"/>
                          <a:ea typeface="CMU Bright" panose="02000603000000000000" pitchFamily="50" charset="0"/>
                          <a:cs typeface="CMU Bright" panose="02000603000000000000" pitchFamily="50" charset="0"/>
                        </a:rPr>
                        <a:t>Position based caller that realigns fragments and analyses each position to call SNPs and indels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kern="1200" dirty="0">
                          <a:solidFill>
                            <a:schemeClr val="tx1"/>
                          </a:solidFill>
                          <a:latin typeface="LM Sans 10" panose="00000500000000000000" pitchFamily="50" charset="0"/>
                          <a:ea typeface="CMU Bright" panose="02000603000000000000" pitchFamily="50" charset="0"/>
                          <a:cs typeface="CMU Bright" panose="02000603000000000000" pitchFamily="50" charset="0"/>
                        </a:rPr>
                        <a:t>Only analyses regions where there is high likelihood of mutation based on activity score, and builds a De Bruijn-like graph that reassembles reads in that region (Haplotypes)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kern="1200" dirty="0">
                          <a:solidFill>
                            <a:schemeClr val="tx1"/>
                          </a:solidFill>
                          <a:latin typeface="LM Sans 10" panose="00000500000000000000" pitchFamily="50" charset="0"/>
                          <a:ea typeface="CMU Bright" panose="02000603000000000000" pitchFamily="50" charset="0"/>
                          <a:cs typeface="CMU Bright" panose="02000603000000000000" pitchFamily="50" charset="0"/>
                        </a:rPr>
                        <a:t>Sliding window based caller, using reference matches instead of position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kern="1200" dirty="0">
                          <a:solidFill>
                            <a:schemeClr val="tx1"/>
                          </a:solidFill>
                          <a:latin typeface="LM Sans 10" panose="00000500000000000000" pitchFamily="50" charset="0"/>
                          <a:ea typeface="CMU Bright" panose="02000603000000000000" pitchFamily="50" charset="0"/>
                          <a:cs typeface="CMU Bright" panose="02000603000000000000" pitchFamily="50" charset="0"/>
                        </a:rPr>
                        <a:t>Position based caller that uses mapped sequences to call SNPs and indels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kern="1200" dirty="0">
                          <a:solidFill>
                            <a:schemeClr val="tx1"/>
                          </a:solidFill>
                          <a:latin typeface="LM Sans 10" panose="00000500000000000000" pitchFamily="50" charset="0"/>
                          <a:ea typeface="CMU Bright" panose="02000603000000000000" pitchFamily="50" charset="0"/>
                          <a:cs typeface="CMU Bright" panose="02000603000000000000" pitchFamily="50" charset="0"/>
                        </a:rPr>
                        <a:t>Focuses on Unmapped regions, regions known to have insert and deletions or regions with only one end mapped.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0808258"/>
                  </a:ext>
                </a:extLst>
              </a:tr>
              <a:tr h="1390257">
                <a:tc>
                  <a:txBody>
                    <a:bodyPr/>
                    <a:lstStyle/>
                    <a:p>
                      <a:pPr algn="l"/>
                      <a:r>
                        <a:rPr lang="en-SG" sz="1200" b="1" kern="1200" dirty="0">
                          <a:solidFill>
                            <a:schemeClr val="tx1"/>
                          </a:solidFill>
                          <a:latin typeface="LM Sans 10" panose="00000500000000000000" pitchFamily="50" charset="0"/>
                          <a:ea typeface="CMU Bright" panose="02000603000000000000" pitchFamily="50" charset="0"/>
                          <a:cs typeface="CMU Bright" panose="02000603000000000000" pitchFamily="50" charset="0"/>
                        </a:rPr>
                        <a:t> Unique Features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kern="1200" dirty="0">
                          <a:solidFill>
                            <a:schemeClr val="tx1"/>
                          </a:solidFill>
                          <a:latin typeface="LM Sans 10" panose="00000500000000000000" pitchFamily="50" charset="0"/>
                          <a:ea typeface="CMU Bright" panose="02000603000000000000" pitchFamily="50" charset="0"/>
                          <a:cs typeface="CMU Bright" panose="02000603000000000000" pitchFamily="50" charset="0"/>
                        </a:rPr>
                        <a:t>Looks at each position and determines if there is a variant or not based on a model. Tends to be aggressive when calling indels to due priors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kern="1200" dirty="0">
                          <a:solidFill>
                            <a:schemeClr val="tx1"/>
                          </a:solidFill>
                          <a:latin typeface="LM Sans 10" panose="00000500000000000000" pitchFamily="50" charset="0"/>
                          <a:ea typeface="CMU Bright" panose="02000603000000000000" pitchFamily="50" charset="0"/>
                          <a:cs typeface="CMU Bright" panose="02000603000000000000" pitchFamily="50" charset="0"/>
                        </a:rPr>
                        <a:t>Shown in literature to be one of the best variant callers for predicting variants and indels in real datasets (</a:t>
                      </a:r>
                      <a:r>
                        <a:rPr lang="en-GB" sz="1200" dirty="0">
                          <a:latin typeface="LM Sans 10" panose="00000500000000000000" pitchFamily="50" charset="0"/>
                          <a:ea typeface="CMU Bright" panose="02000603000000000000" pitchFamily="50" charset="0"/>
                          <a:cs typeface="CMU Bright" panose="02000603000000000000" pitchFamily="50" charset="0"/>
                        </a:rPr>
                        <a:t>Sandmann et al., 2017; </a:t>
                      </a:r>
                      <a:r>
                        <a:rPr lang="en-SG" sz="1200" kern="1200" dirty="0">
                          <a:solidFill>
                            <a:schemeClr val="tx1"/>
                          </a:solidFill>
                          <a:latin typeface="LM Sans 10" panose="00000500000000000000" pitchFamily="50" charset="0"/>
                          <a:ea typeface="CMU Bright" panose="02000603000000000000" pitchFamily="50" charset="0"/>
                          <a:cs typeface="CMU Bright" panose="02000603000000000000" pitchFamily="50" charset="0"/>
                        </a:rPr>
                        <a:t> Hwang et al., 2015)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kern="1200" dirty="0">
                          <a:solidFill>
                            <a:schemeClr val="tx1"/>
                          </a:solidFill>
                          <a:latin typeface="LM Sans 10" panose="00000500000000000000" pitchFamily="50" charset="0"/>
                          <a:ea typeface="CMU Bright" panose="02000603000000000000" pitchFamily="50" charset="0"/>
                          <a:cs typeface="CMU Bright" panose="02000603000000000000" pitchFamily="50" charset="0"/>
                        </a:rPr>
                        <a:t>Does not require precise alignment, unlike other callers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kern="1200" dirty="0">
                          <a:solidFill>
                            <a:schemeClr val="tx1"/>
                          </a:solidFill>
                          <a:latin typeface="LM Sans 10" panose="00000500000000000000" pitchFamily="50" charset="0"/>
                          <a:ea typeface="CMU Bright" panose="02000603000000000000" pitchFamily="50" charset="0"/>
                          <a:cs typeface="CMU Bright" panose="02000603000000000000" pitchFamily="50" charset="0"/>
                        </a:rPr>
                        <a:t>Does not assume sequencing errors are independent unlike Unified Genotyper, and has less hard filters.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kern="1200" dirty="0">
                          <a:solidFill>
                            <a:schemeClr val="tx1"/>
                          </a:solidFill>
                          <a:latin typeface="LM Sans 10" panose="00000500000000000000" pitchFamily="50" charset="0"/>
                          <a:ea typeface="CMU Bright" panose="02000603000000000000" pitchFamily="50" charset="0"/>
                          <a:cs typeface="CMU Bright" panose="02000603000000000000" pitchFamily="50" charset="0"/>
                        </a:rPr>
                        <a:t>Known to be able to identify medium length indels due to pattern growth method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1864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297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CMU Bright</vt:lpstr>
      <vt:lpstr>LM Sans 10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Chan</dc:creator>
  <cp:lastModifiedBy>Edwin Chan</cp:lastModifiedBy>
  <cp:revision>1</cp:revision>
  <dcterms:created xsi:type="dcterms:W3CDTF">2017-03-23T20:33:27Z</dcterms:created>
  <dcterms:modified xsi:type="dcterms:W3CDTF">2017-03-23T20:33:55Z</dcterms:modified>
</cp:coreProperties>
</file>