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8"/>
  </p:notesMasterIdLst>
  <p:sldIdLst>
    <p:sldId id="335" r:id="rId2"/>
    <p:sldId id="339" r:id="rId3"/>
    <p:sldId id="388" r:id="rId4"/>
    <p:sldId id="350" r:id="rId5"/>
    <p:sldId id="389" r:id="rId6"/>
    <p:sldId id="35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808000"/>
    <a:srgbClr val="663300"/>
    <a:srgbClr val="006600"/>
    <a:srgbClr val="800000"/>
    <a:srgbClr val="660066"/>
    <a:srgbClr val="996633"/>
    <a:srgbClr val="A50021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125" autoAdjust="0"/>
  </p:normalViewPr>
  <p:slideViewPr>
    <p:cSldViewPr>
      <p:cViewPr varScale="1">
        <p:scale>
          <a:sx n="72" d="100"/>
          <a:sy n="72" d="100"/>
        </p:scale>
        <p:origin x="11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Assuming company could sell as much of either product as could be produced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8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Products produced in batches of 20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9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Most common type of linear programming problem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6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32535"/>
            <a:ext cx="4650433" cy="246888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  <a:endParaRPr lang="en-US" sz="1600" b="1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5048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Wyndor</a:t>
            </a:r>
            <a:r>
              <a:rPr lang="en-US" altLang="zh-TW" b="1" dirty="0"/>
              <a:t> Glass Co.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5105400"/>
          </a:xfrm>
        </p:spPr>
        <p:txBody>
          <a:bodyPr/>
          <a:lstStyle/>
          <a:p>
            <a:pPr lvl="1"/>
            <a:r>
              <a:rPr lang="en-US" b="1" dirty="0" smtClean="0"/>
              <a:t>Produces </a:t>
            </a:r>
            <a:r>
              <a:rPr lang="en-US" b="1" dirty="0" smtClean="0"/>
              <a:t>windows and glass doors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/>
              <a:t>Plant 1 makes aluminum frames and hardware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/>
              <a:t>Plant 2</a:t>
            </a:r>
            <a:r>
              <a:rPr lang="en-US" sz="2800" b="1" dirty="0" smtClean="0"/>
              <a:t> makes wood frames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/>
              <a:t>Plant 3</a:t>
            </a:r>
            <a:r>
              <a:rPr lang="en-US" sz="2800" b="1" dirty="0" smtClean="0"/>
              <a:t> produces glass and assembles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Wyndor</a:t>
            </a:r>
            <a:r>
              <a:rPr lang="en-US" altLang="zh-TW" b="1" dirty="0"/>
              <a:t> Glass Co.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686800" cy="5105400"/>
          </a:xfrm>
        </p:spPr>
        <p:txBody>
          <a:bodyPr/>
          <a:lstStyle/>
          <a:p>
            <a:r>
              <a:rPr lang="en-US" b="1" dirty="0"/>
              <a:t>Company introducing two new </a:t>
            </a:r>
            <a:r>
              <a:rPr lang="en-US" b="1" dirty="0" smtClean="0"/>
              <a:t>products</a:t>
            </a:r>
          </a:p>
          <a:p>
            <a:pPr marL="0" indent="0">
              <a:buNone/>
            </a:pPr>
            <a:endParaRPr lang="en-US" sz="300" b="1" dirty="0"/>
          </a:p>
          <a:p>
            <a:pPr lvl="1">
              <a:spcBef>
                <a:spcPts val="0"/>
              </a:spcBef>
            </a:pPr>
            <a:r>
              <a:rPr lang="en-US" b="1" dirty="0" smtClean="0"/>
              <a:t>Product 1:  8 ft. glass door with aluminum frame</a:t>
            </a:r>
          </a:p>
          <a:p>
            <a:pPr marL="457200" lvl="1" indent="0">
              <a:buNone/>
            </a:pPr>
            <a:endParaRPr lang="en-US" sz="4000" b="1" dirty="0" smtClean="0"/>
          </a:p>
          <a:p>
            <a:pPr lvl="1"/>
            <a:r>
              <a:rPr lang="en-US" b="1" dirty="0"/>
              <a:t>Product 2</a:t>
            </a:r>
            <a:r>
              <a:rPr lang="en-US" b="1" dirty="0" smtClean="0"/>
              <a:t>:  4 x 6 ft. double-hung, wood-framed window</a:t>
            </a:r>
          </a:p>
          <a:p>
            <a:pPr marL="0" indent="0">
              <a:buNone/>
            </a:pPr>
            <a:endParaRPr lang="en-US" sz="900" b="1" dirty="0" smtClean="0"/>
          </a:p>
          <a:p>
            <a:r>
              <a:rPr lang="en-US" b="1" dirty="0" smtClean="0"/>
              <a:t>Problem: </a:t>
            </a:r>
          </a:p>
          <a:p>
            <a:pPr lvl="1"/>
            <a:r>
              <a:rPr lang="en-US" sz="2600" b="1" dirty="0" smtClean="0"/>
              <a:t>What mix of </a:t>
            </a:r>
            <a:r>
              <a:rPr lang="en-US" sz="2600" b="1" dirty="0"/>
              <a:t>products</a:t>
            </a:r>
            <a:r>
              <a:rPr lang="en-US" sz="2600" b="1" dirty="0" smtClean="0"/>
              <a:t> would be most profitable?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Wyndor</a:t>
            </a:r>
            <a:r>
              <a:rPr lang="en-US" altLang="zh-TW" b="1" dirty="0"/>
              <a:t> Glass Co.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r>
              <a:rPr lang="en-US" b="1" dirty="0" smtClean="0"/>
              <a:t>Data needed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b="1" dirty="0" smtClean="0"/>
              <a:t>Number of hours of production time available per week in each </a:t>
            </a:r>
            <a:r>
              <a:rPr lang="en-US" b="1" dirty="0"/>
              <a:t>plant</a:t>
            </a:r>
            <a:r>
              <a:rPr lang="en-US" b="1" dirty="0" smtClean="0"/>
              <a:t> for new products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b="1" dirty="0" smtClean="0"/>
              <a:t>Production time used in each plant for each batch of </a:t>
            </a:r>
            <a:r>
              <a:rPr lang="en-US" b="1" dirty="0"/>
              <a:t>each new </a:t>
            </a:r>
            <a:r>
              <a:rPr lang="en-US" b="1" dirty="0" smtClean="0"/>
              <a:t>product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b="1" dirty="0" smtClean="0"/>
              <a:t>Profit per batch of each new product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Wyndor</a:t>
            </a:r>
            <a:r>
              <a:rPr lang="en-US" altLang="zh-TW" b="1" dirty="0"/>
              <a:t> Glass Co.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8682" cy="325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8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Wyndor</a:t>
            </a:r>
            <a:r>
              <a:rPr lang="en-US" altLang="zh-TW" b="1" dirty="0"/>
              <a:t> Glass Co.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686800" cy="5105400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Formulating the model</a:t>
                </a:r>
              </a:p>
              <a:p>
                <a:pPr marL="400050" lvl="1" indent="0">
                  <a:buNone/>
                </a:pPr>
                <a:r>
                  <a:rPr lang="en-US" b="1" i="1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 smtClean="0">
                    <a:solidFill>
                      <a:schemeClr val="tx1"/>
                    </a:solidFill>
                  </a:rPr>
                  <a:t>1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= number of batches of product 1 produced per week</a:t>
                </a:r>
              </a:p>
              <a:p>
                <a:pPr marL="400050" lvl="1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</a:rPr>
                  <a:t>x2</a:t>
                </a:r>
                <a:r>
                  <a:rPr lang="en-US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= number of batches of </a:t>
                </a:r>
                <a:r>
                  <a:rPr lang="en-US" b="1" dirty="0">
                    <a:solidFill>
                      <a:schemeClr val="tx1"/>
                    </a:solidFill>
                  </a:rPr>
                  <a:t>product 2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produced per week</a:t>
                </a:r>
              </a:p>
              <a:p>
                <a:pPr marL="400050" lvl="1" indent="0">
                  <a:buNone/>
                </a:pPr>
                <a:r>
                  <a:rPr lang="en-US" sz="3200" b="1" i="1" dirty="0">
                    <a:solidFill>
                      <a:schemeClr val="tx1"/>
                    </a:solidFill>
                  </a:rPr>
                  <a:t>Z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chemeClr val="tx1"/>
                    </a:solidFill>
                  </a:rPr>
                  <a:t>total profit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per week (thousands of dollars) from producing these two products</a:t>
                </a:r>
              </a:p>
              <a:p>
                <a:pPr marL="457200" indent="-457200"/>
                <a:r>
                  <a:rPr lang="en-US" b="1" dirty="0" smtClean="0">
                    <a:solidFill>
                      <a:schemeClr val="tx1"/>
                    </a:solidFill>
                  </a:rPr>
                  <a:t>From bottom row of Table 3.1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= 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686800" cy="5105400"/>
              </a:xfrm>
              <a:blipFill rotWithShape="0">
                <a:blip r:embed="rId2"/>
                <a:stretch>
                  <a:fillRect l="-1614" t="-1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Wyndor</a:t>
            </a:r>
            <a:r>
              <a:rPr lang="en-US" altLang="zh-TW" b="1" dirty="0"/>
              <a:t> Glass Co.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610600" cy="5105400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Constraints (see Table 3.1)</a:t>
                </a:r>
              </a:p>
              <a:p>
                <a:pPr marL="0" indent="0">
                  <a:buNone/>
                </a:pP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sz="32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1" i="1" baseline="-25000" dirty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1" i="1" baseline="-25000" dirty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𝟏𝟖</m:t>
                      </m:r>
                    </m:oMath>
                  </m:oMathPara>
                </a14:m>
                <a:endParaRPr lang="en-US" sz="32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1" i="1" baseline="-25000" dirty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32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:endParaRPr lang="en-US" sz="1800" b="1" dirty="0" smtClean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b="1" dirty="0" smtClean="0">
                    <a:solidFill>
                      <a:schemeClr val="tx1"/>
                    </a:solidFill>
                  </a:rPr>
                  <a:t>Classic example of resource-allocation problem</a:t>
                </a:r>
              </a:p>
              <a:p>
                <a:pPr marL="400050" lvl="1" indent="0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610600" cy="5105400"/>
              </a:xfrm>
              <a:blipFill rotWithShape="0">
                <a:blip r:embed="rId3"/>
                <a:stretch>
                  <a:fillRect l="-1629" t="-1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23000"/>
          </a:srgbClr>
        </a:solidFill>
        <a:ln w="12700">
          <a:solidFill>
            <a:srgbClr val="C00000">
              <a:alpha val="70000"/>
            </a:srgb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9314</TotalTime>
  <Words>240</Words>
  <Application>Microsoft Office PowerPoint</Application>
  <PresentationFormat>On-screen Show (4:3)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新細明體</vt:lpstr>
      <vt:lpstr>Arial</vt:lpstr>
      <vt:lpstr>Arial Black</vt:lpstr>
      <vt:lpstr>Book Antiqua</vt:lpstr>
      <vt:lpstr>Calibri</vt:lpstr>
      <vt:lpstr>Cambria Math</vt:lpstr>
      <vt:lpstr>Times New Roman</vt:lpstr>
      <vt:lpstr>2_Office Theme</vt:lpstr>
      <vt:lpstr>Wyndor Glass Co.</vt:lpstr>
      <vt:lpstr>Wyndor Glass Co.</vt:lpstr>
      <vt:lpstr>Wyndor Glass Co.</vt:lpstr>
      <vt:lpstr>Wyndor Glass Co.</vt:lpstr>
      <vt:lpstr>Wyndor Glass Co.</vt:lpstr>
      <vt:lpstr>Wyndor Glass Co.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Programming</dc:title>
  <dc:creator>Jacky</dc:creator>
  <cp:lastModifiedBy>FCU</cp:lastModifiedBy>
  <cp:revision>625</cp:revision>
  <dcterms:modified xsi:type="dcterms:W3CDTF">2015-10-19T11:05:28Z</dcterms:modified>
</cp:coreProperties>
</file>