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1" r:id="rId1"/>
  </p:sldMasterIdLst>
  <p:notesMasterIdLst>
    <p:notesMasterId r:id="rId5"/>
  </p:notesMasterIdLst>
  <p:sldIdLst>
    <p:sldId id="423" r:id="rId2"/>
    <p:sldId id="421" r:id="rId3"/>
    <p:sldId id="422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a Mitra" initials="R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6600"/>
    <a:srgbClr val="990000"/>
    <a:srgbClr val="0066CC"/>
    <a:srgbClr val="663300"/>
    <a:srgbClr val="000099"/>
    <a:srgbClr val="000000"/>
    <a:srgbClr val="0000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133" autoAdjust="0"/>
  </p:normalViewPr>
  <p:slideViewPr>
    <p:cSldViewPr>
      <p:cViewPr varScale="1">
        <p:scale>
          <a:sx n="67" d="100"/>
          <a:sy n="67" d="100"/>
        </p:scale>
        <p:origin x="15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fld id="{4BD08F91-4BB6-4375-BF09-CC8D901E4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54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27313"/>
            <a:ext cx="9144000" cy="1231838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5181600" y="6428601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ＭＳ Ｐゴシック" pitchFamily="34" charset="-128"/>
                <a:cs typeface="+mn-cs"/>
              </a:rPr>
              <a:t>© 2015 McGraw-Hill Education. All rights reserved.</a:t>
            </a:r>
            <a:endParaRPr lang="en-US" sz="1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" y="32535"/>
            <a:ext cx="4650433" cy="2468880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943100" y="3067985"/>
            <a:ext cx="5257800" cy="914400"/>
          </a:xfrm>
        </p:spPr>
        <p:txBody>
          <a:bodyPr anchor="b" anchorCtr="0"/>
          <a:lstStyle>
            <a:lvl1pPr marL="0" indent="0" algn="ctr">
              <a:buNone/>
              <a:defRPr sz="4000" b="0" baseline="0">
                <a:solidFill>
                  <a:srgbClr val="29307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145240"/>
            <a:ext cx="7369610" cy="1470025"/>
          </a:xfrm>
        </p:spPr>
        <p:txBody>
          <a:bodyPr/>
          <a:lstStyle>
            <a:lvl1pPr algn="ctr">
              <a:defRPr b="1" baseline="0">
                <a:solidFill>
                  <a:srgbClr val="29307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 userDrawn="1"/>
            </p:nvSpPr>
            <p:spPr>
              <a:xfrm>
                <a:off x="147536" y="6377383"/>
                <a:ext cx="4653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Frederick S. Hillier   </a:t>
                </a:r>
                <a14:m>
                  <m:oMath xmlns:m="http://schemas.openxmlformats.org/officeDocument/2006/math">
                    <m:r>
                      <a:rPr lang="en-US" sz="1100" b="1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∎</m:t>
                    </m:r>
                  </m:oMath>
                </a14:m>
                <a:r>
                  <a:rPr lang="en-US" sz="1600" b="1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Gerald J. Lieberman</a:t>
                </a:r>
                <a:endParaRPr lang="en-US" sz="1600" b="1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47536" y="6377383"/>
                <a:ext cx="4653064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65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940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20548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ln w="76200"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 err="1" smtClean="0"/>
              <a:t>leve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0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" y="6504801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ＭＳ Ｐゴシック" pitchFamily="34" charset="-128"/>
                <a:cs typeface="+mn-cs"/>
              </a:rPr>
              <a:t>© 2015 McGraw-Hill Education. All rights reserved.</a:t>
            </a:r>
            <a:endParaRPr lang="en-US" sz="1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7" r:id="rId3"/>
    <p:sldLayoutId id="214748379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Assignment </a:t>
            </a:r>
            <a:r>
              <a:rPr lang="en-US" b="1" dirty="0" smtClean="0"/>
              <a:t>Problem </a:t>
            </a:r>
            <a:r>
              <a:rPr lang="en-US" sz="2400" b="1" dirty="0" smtClean="0"/>
              <a:t>(1/3)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038600" cy="5105400"/>
          </a:xfrm>
        </p:spPr>
        <p:txBody>
          <a:bodyPr/>
          <a:lstStyle/>
          <a:p>
            <a:r>
              <a:rPr lang="en-US" i="1" dirty="0" smtClean="0"/>
              <a:t>x</a:t>
            </a:r>
            <a:r>
              <a:rPr lang="en-US" i="1" baseline="-25000" dirty="0" smtClean="0"/>
              <a:t>ij</a:t>
            </a:r>
            <a:r>
              <a:rPr lang="en-US" dirty="0" smtClean="0"/>
              <a:t> can have only values zero or one</a:t>
            </a:r>
          </a:p>
          <a:p>
            <a:pPr lvl="1"/>
            <a:r>
              <a:rPr lang="en-US" dirty="0" smtClean="0"/>
              <a:t>One if assignee </a:t>
            </a:r>
            <a:r>
              <a:rPr lang="en-US" i="1" dirty="0" smtClean="0"/>
              <a:t>i</a:t>
            </a:r>
            <a:r>
              <a:rPr lang="en-US" dirty="0" smtClean="0"/>
              <a:t> performs task </a:t>
            </a:r>
            <a:r>
              <a:rPr lang="en-US" i="1" dirty="0" smtClean="0"/>
              <a:t>j</a:t>
            </a:r>
          </a:p>
          <a:p>
            <a:pPr lvl="1"/>
            <a:r>
              <a:rPr lang="en-US" dirty="0" smtClean="0"/>
              <a:t>Zero if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176" y="1828800"/>
            <a:ext cx="4414423" cy="426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6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Assignment </a:t>
            </a:r>
            <a:r>
              <a:rPr lang="en-US" b="1" dirty="0" smtClean="0"/>
              <a:t>Problem</a:t>
            </a:r>
            <a:r>
              <a:rPr lang="en-US" altLang="zh-TW" dirty="0"/>
              <a:t> </a:t>
            </a:r>
            <a:r>
              <a:rPr lang="en-US" altLang="zh-TW" dirty="0" smtClean="0"/>
              <a:t>(2/3</a:t>
            </a:r>
            <a:r>
              <a:rPr lang="en-US" altLang="zh-TW" dirty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92240"/>
            <a:ext cx="8534400" cy="5105400"/>
          </a:xfrm>
        </p:spPr>
        <p:txBody>
          <a:bodyPr/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663300"/>
                </a:solidFill>
              </a:rPr>
              <a:t>Job Shop </a:t>
            </a:r>
            <a:r>
              <a:rPr lang="en-US" sz="2800" b="1" dirty="0" smtClean="0"/>
              <a:t>problem </a:t>
            </a:r>
            <a:r>
              <a:rPr lang="en-US" sz="2000" b="1" dirty="0" smtClean="0"/>
              <a:t>(P348-349)</a:t>
            </a:r>
            <a:endParaRPr lang="en-US" sz="2000" b="1" dirty="0" smtClean="0"/>
          </a:p>
          <a:p>
            <a:pPr lvl="1"/>
            <a:r>
              <a:rPr lang="en-US" b="1" dirty="0" smtClean="0"/>
              <a:t>Assign new </a:t>
            </a:r>
            <a:r>
              <a:rPr lang="en-US" b="1" dirty="0" smtClean="0">
                <a:solidFill>
                  <a:srgbClr val="006600"/>
                </a:solidFill>
              </a:rPr>
              <a:t>machines</a:t>
            </a:r>
            <a:r>
              <a:rPr lang="en-US" b="1" dirty="0" smtClean="0"/>
              <a:t> to </a:t>
            </a:r>
            <a:r>
              <a:rPr lang="en-US" b="1" dirty="0">
                <a:solidFill>
                  <a:srgbClr val="006600"/>
                </a:solidFill>
              </a:rPr>
              <a:t>locations</a:t>
            </a:r>
            <a:r>
              <a:rPr lang="en-US" b="1" dirty="0" smtClean="0"/>
              <a:t> to </a:t>
            </a:r>
            <a:r>
              <a:rPr lang="en-US" b="1" dirty="0">
                <a:solidFill>
                  <a:srgbClr val="006600"/>
                </a:solidFill>
              </a:rPr>
              <a:t>minimize total cost </a:t>
            </a:r>
            <a:r>
              <a:rPr lang="en-US" b="1" dirty="0" smtClean="0"/>
              <a:t>of materials handling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 t="6897" r="7265" b="6897"/>
          <a:stretch/>
        </p:blipFill>
        <p:spPr>
          <a:xfrm>
            <a:off x="114001" y="2751136"/>
            <a:ext cx="8313244" cy="403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Assignment </a:t>
            </a:r>
            <a:r>
              <a:rPr lang="en-US" b="1" dirty="0" smtClean="0"/>
              <a:t>Problem</a:t>
            </a:r>
            <a:r>
              <a:rPr lang="en-US" altLang="zh-TW" dirty="0"/>
              <a:t> </a:t>
            </a:r>
            <a:r>
              <a:rPr lang="en-US" altLang="zh-TW" sz="2800" dirty="0" smtClean="0"/>
              <a:t>(3/3</a:t>
            </a:r>
            <a:r>
              <a:rPr lang="en-US" altLang="zh-TW" sz="2800" dirty="0"/>
              <a:t>)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534400" cy="5105400"/>
          </a:xfrm>
        </p:spPr>
        <p:txBody>
          <a:bodyPr/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663300"/>
                </a:solidFill>
              </a:rPr>
              <a:t>Job Shop </a:t>
            </a:r>
            <a:r>
              <a:rPr lang="en-US" sz="2800" b="1" dirty="0" smtClean="0"/>
              <a:t>problem </a:t>
            </a:r>
            <a:r>
              <a:rPr lang="en-US" sz="2000" b="1" dirty="0" smtClean="0"/>
              <a:t>(P348-349)</a:t>
            </a:r>
            <a:endParaRPr lang="en-US" sz="2000" b="1" dirty="0" smtClean="0"/>
          </a:p>
          <a:p>
            <a:pPr lvl="1"/>
            <a:r>
              <a:rPr lang="en-US" b="1" dirty="0" smtClean="0"/>
              <a:t>Assign new </a:t>
            </a:r>
            <a:r>
              <a:rPr lang="en-US" b="1" dirty="0" smtClean="0">
                <a:solidFill>
                  <a:srgbClr val="006600"/>
                </a:solidFill>
              </a:rPr>
              <a:t>machines</a:t>
            </a:r>
            <a:r>
              <a:rPr lang="en-US" b="1" dirty="0" smtClean="0"/>
              <a:t> to </a:t>
            </a:r>
            <a:r>
              <a:rPr lang="en-US" b="1" dirty="0">
                <a:solidFill>
                  <a:srgbClr val="006600"/>
                </a:solidFill>
              </a:rPr>
              <a:t>locations</a:t>
            </a:r>
            <a:r>
              <a:rPr lang="en-US" b="1" dirty="0" smtClean="0"/>
              <a:t> to </a:t>
            </a:r>
            <a:r>
              <a:rPr lang="en-US" b="1" dirty="0">
                <a:solidFill>
                  <a:srgbClr val="006600"/>
                </a:solidFill>
              </a:rPr>
              <a:t>minimize total cost </a:t>
            </a:r>
            <a:r>
              <a:rPr lang="en-US" b="1" dirty="0" smtClean="0"/>
              <a:t>of materials handling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01" b="2397"/>
          <a:stretch/>
        </p:blipFill>
        <p:spPr bwMode="auto">
          <a:xfrm>
            <a:off x="381000" y="2824855"/>
            <a:ext cx="7848600" cy="399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2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4BD9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8236</TotalTime>
  <Words>77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ＭＳ Ｐゴシック</vt:lpstr>
      <vt:lpstr>新細明體</vt:lpstr>
      <vt:lpstr>Arial</vt:lpstr>
      <vt:lpstr>Arial Black</vt:lpstr>
      <vt:lpstr>Book Antiqua</vt:lpstr>
      <vt:lpstr>Calibri</vt:lpstr>
      <vt:lpstr>Cambria Math</vt:lpstr>
      <vt:lpstr>Times New Roman</vt:lpstr>
      <vt:lpstr>2_Office Theme</vt:lpstr>
      <vt:lpstr>The Assignment Problem (1/3)</vt:lpstr>
      <vt:lpstr>The Assignment Problem (2/3)</vt:lpstr>
      <vt:lpstr>The Assignment Problem (3/3)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Transportation and Assignment Problems</dc:title>
  <dc:creator/>
  <cp:lastModifiedBy>FCU</cp:lastModifiedBy>
  <cp:revision>616</cp:revision>
  <dcterms:modified xsi:type="dcterms:W3CDTF">2015-11-30T00:09:03Z</dcterms:modified>
</cp:coreProperties>
</file>