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1" r:id="rId1"/>
  </p:sldMasterIdLst>
  <p:notesMasterIdLst>
    <p:notesMasterId r:id="rId5"/>
  </p:notesMasterIdLst>
  <p:sldIdLst>
    <p:sldId id="456" r:id="rId2"/>
    <p:sldId id="457" r:id="rId3"/>
    <p:sldId id="458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Mitra" initials="R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CC"/>
    <a:srgbClr val="800000"/>
    <a:srgbClr val="006600"/>
    <a:srgbClr val="000099"/>
    <a:srgbClr val="0000FF"/>
    <a:srgbClr val="990000"/>
    <a:srgbClr val="000000"/>
    <a:srgbClr val="4BA5C1"/>
    <a:srgbClr val="293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517" autoAdjust="0"/>
  </p:normalViewPr>
  <p:slideViewPr>
    <p:cSldViewPr>
      <p:cViewPr varScale="1">
        <p:scale>
          <a:sx n="67" d="100"/>
          <a:sy n="67" d="100"/>
        </p:scale>
        <p:origin x="15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fld id="{4BD08F91-4BB6-4375-BF09-CC8D901E4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54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Solving the P&amp;T Co. example using a spreadsheet</a:t>
            </a:r>
          </a:p>
          <a:p>
            <a:pPr lvl="1"/>
            <a:r>
              <a:rPr lang="en-US" altLang="zh-TW" b="1" dirty="0" smtClean="0"/>
              <a:t>See Figure 9.4 in the text </a:t>
            </a:r>
          </a:p>
          <a:p>
            <a:pPr lvl="1"/>
            <a:r>
              <a:rPr lang="en-US" altLang="zh-TW" b="1" dirty="0" smtClean="0"/>
              <a:t>Solver uses the general simplex method</a:t>
            </a:r>
          </a:p>
          <a:p>
            <a:pPr lvl="2"/>
            <a:r>
              <a:rPr lang="en-US" altLang="zh-TW" b="1" dirty="0" smtClean="0"/>
              <a:t>Rather than the streamlined version specifically designed for the transportation problem</a:t>
            </a: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2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8F91-4BB6-4375-BF09-CC8D901E42C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27313"/>
            <a:ext cx="9144000" cy="1231838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181600" y="6428601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1" y="32535"/>
            <a:ext cx="4650433" cy="246888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943100" y="3067985"/>
            <a:ext cx="5257800" cy="914400"/>
          </a:xfrm>
        </p:spPr>
        <p:txBody>
          <a:bodyPr anchor="b" anchorCtr="0"/>
          <a:lstStyle>
            <a:lvl1pPr marL="0" indent="0" algn="ctr">
              <a:buNone/>
              <a:defRPr sz="4000" b="0" baseline="0">
                <a:solidFill>
                  <a:srgbClr val="29307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145240"/>
            <a:ext cx="7369610" cy="1470025"/>
          </a:xfrm>
        </p:spPr>
        <p:txBody>
          <a:bodyPr/>
          <a:lstStyle>
            <a:lvl1pPr algn="ctr">
              <a:defRPr b="1" baseline="0">
                <a:solidFill>
                  <a:srgbClr val="29307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Frederick S. Hillier   </a:t>
                </a:r>
                <a14:m>
                  <m:oMath xmlns:m="http://schemas.openxmlformats.org/officeDocument/2006/math">
                    <m:r>
                      <a:rPr lang="en-US" sz="1100" b="1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∎</m:t>
                    </m:r>
                  </m:oMath>
                </a14:m>
                <a:r>
                  <a:rPr lang="en-US" sz="1600" b="1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Gerald J. Lieberman</a:t>
                </a:r>
                <a:endParaRPr lang="en-US" sz="1600" b="1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47536" y="6377383"/>
                <a:ext cx="4653064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65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4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-20548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  <a:ln w="76200"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leve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0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1688"/>
            <a:ext cx="9144000" cy="12318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31838"/>
          </a:xfrm>
          <a:noFill/>
        </p:spPr>
        <p:txBody>
          <a:bodyPr>
            <a:normAutofit/>
          </a:bodyPr>
          <a:lstStyle>
            <a:lvl1pPr marL="225425" indent="0" algn="l">
              <a:defRPr lang="en-US" sz="3600" b="0" i="0" u="none" strike="noStrike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9144000" cy="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29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</a:lstStyle>
          <a:p>
            <a:pPr>
              <a:defRPr/>
            </a:pPr>
            <a:fld id="{4B560D0F-2B84-441E-B8EB-766B6BFB4B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504801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ＭＳ Ｐゴシック" pitchFamily="34" charset="-128"/>
                <a:cs typeface="+mn-cs"/>
              </a:rPr>
              <a:t>© 2015 McGraw-Hill Education. All rights reserved.</a:t>
            </a:r>
            <a:endParaRPr lang="en-US" sz="1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7" r:id="rId3"/>
    <p:sldLayoutId id="214748379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9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49786" y="140782"/>
            <a:ext cx="9144000" cy="9064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Unlimited Co. Minimum Cost Flow Problem</a:t>
            </a:r>
            <a:endParaRPr lang="en-US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4"/>
          <a:stretch/>
        </p:blipFill>
        <p:spPr>
          <a:xfrm>
            <a:off x="1676400" y="1759812"/>
            <a:ext cx="5786017" cy="4140007"/>
          </a:xfrm>
          <a:prstGeom prst="rect">
            <a:avLst/>
          </a:prstGeom>
        </p:spPr>
      </p:pic>
      <p:sp>
        <p:nvSpPr>
          <p:cNvPr id="29" name="Line Callout 2 6"/>
          <p:cNvSpPr/>
          <p:nvPr/>
        </p:nvSpPr>
        <p:spPr>
          <a:xfrm>
            <a:off x="310756" y="3122166"/>
            <a:ext cx="2003319" cy="683200"/>
          </a:xfrm>
          <a:prstGeom prst="borderCallout2">
            <a:avLst>
              <a:gd name="adj1" fmla="val 101346"/>
              <a:gd name="adj2" fmla="val 51390"/>
              <a:gd name="adj3" fmla="val 177708"/>
              <a:gd name="adj4" fmla="val 71895"/>
              <a:gd name="adj5" fmla="val 176368"/>
              <a:gd name="adj6" fmla="val 88900"/>
            </a:avLst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shipping capacity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Line Callout 2 6"/>
          <p:cNvSpPr/>
          <p:nvPr/>
        </p:nvSpPr>
        <p:spPr>
          <a:xfrm>
            <a:off x="3516518" y="5412800"/>
            <a:ext cx="2011392" cy="683200"/>
          </a:xfrm>
          <a:prstGeom prst="borderCallout2">
            <a:avLst>
              <a:gd name="adj1" fmla="val 55865"/>
              <a:gd name="adj2" fmla="val -21245"/>
              <a:gd name="adj3" fmla="val 45167"/>
              <a:gd name="adj4" fmla="val -14270"/>
              <a:gd name="adj5" fmla="val 45126"/>
              <a:gd name="adj6" fmla="val -2606"/>
            </a:avLst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flow generated at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Line Callout 2 6"/>
          <p:cNvSpPr/>
          <p:nvPr/>
        </p:nvSpPr>
        <p:spPr>
          <a:xfrm>
            <a:off x="7627468" y="2970068"/>
            <a:ext cx="1402598" cy="950316"/>
          </a:xfrm>
          <a:prstGeom prst="borderCallout2">
            <a:avLst>
              <a:gd name="adj1" fmla="val 72589"/>
              <a:gd name="adj2" fmla="val -13023"/>
              <a:gd name="adj3" fmla="val 64174"/>
              <a:gd name="adj4" fmla="val -7954"/>
              <a:gd name="adj5" fmla="val 45126"/>
              <a:gd name="adj6" fmla="val -2606"/>
            </a:avLst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per unit flow through arc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349914"/>
            <a:ext cx="3446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66"/>
                </a:solidFill>
              </a:rPr>
              <a:t>The objective function</a:t>
            </a:r>
            <a:endParaRPr lang="zh-TW" altLang="en-US" b="1" dirty="0">
              <a:solidFill>
                <a:srgbClr val="0000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" y="1638929"/>
            <a:ext cx="1895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66"/>
                </a:solidFill>
              </a:rPr>
              <a:t>Constraints</a:t>
            </a:r>
            <a:endParaRPr lang="zh-TW" altLang="en-US" b="1" dirty="0">
              <a:solidFill>
                <a:srgbClr val="0000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81157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i="1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Minimize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  <a:r>
              <a:rPr lang="en-US" altLang="zh-TW" b="1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 total shipping cost </a:t>
            </a:r>
            <a:endParaRPr lang="zh-TW" altLang="en-US" b="1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57200" y="4266857"/>
                <a:ext cx="9144000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TW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flow through arc </a:t>
                </a:r>
                <a:r>
                  <a:rPr lang="en-US" altLang="zh-TW" b="1" i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b="1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zh-TW" b="1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j  ; </a:t>
                </a:r>
                <a:r>
                  <a:rPr lang="en-US" altLang="zh-TW" b="1" i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altLang="zh-TW" b="1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𝑨</m:t>
                        </m:r>
                        <m:r>
                          <a:rPr lang="en-US" altLang="zh-TW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𝑩</m:t>
                        </m:r>
                        <m:r>
                          <a:rPr lang="en-US" altLang="zh-TW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zh-TW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𝑪</m:t>
                        </m:r>
                        <m:r>
                          <a:rPr lang="en-US" altLang="zh-TW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𝑫</m:t>
                        </m:r>
                        <m:r>
                          <a:rPr lang="en-US" altLang="zh-TW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𝑬</m:t>
                        </m:r>
                      </m:e>
                    </m:d>
                  </m:oMath>
                </a14:m>
                <a:r>
                  <a:rPr lang="en-US" altLang="zh-TW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; </a:t>
                </a:r>
                <a:r>
                  <a:rPr lang="en-US" altLang="zh-TW" b="1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j </a:t>
                </a:r>
                <a14:m>
                  <m:oMath xmlns:m="http://schemas.openxmlformats.org/officeDocument/2006/math">
                    <m:r>
                      <a:rPr lang="en-US" altLang="zh-TW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𝑩</m:t>
                        </m:r>
                        <m:r>
                          <a:rPr lang="en-US" altLang="zh-TW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zh-TW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𝑪</m:t>
                        </m:r>
                        <m:r>
                          <a:rPr lang="en-US" altLang="zh-TW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𝑫</m:t>
                        </m:r>
                        <m:r>
                          <a:rPr lang="en-US" altLang="zh-TW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𝑬</m:t>
                        </m:r>
                      </m:e>
                    </m:d>
                  </m:oMath>
                </a14:m>
                <a:r>
                  <a:rPr lang="en-US" altLang="zh-TW" b="1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endParaRPr lang="en-US" altLang="zh-TW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66857"/>
                <a:ext cx="9144000" cy="496674"/>
              </a:xfrm>
              <a:prstGeom prst="rect">
                <a:avLst/>
              </a:prstGeom>
              <a:blipFill rotWithShape="0">
                <a:blip r:embed="rId3"/>
                <a:stretch>
                  <a:fillRect l="-867" t="-9877" b="-209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228600" y="3831216"/>
            <a:ext cx="2887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66"/>
                </a:solidFill>
              </a:rPr>
              <a:t>Decision variables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6351" y="4751759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66"/>
                </a:solidFill>
              </a:rPr>
              <a:t>Parameters</a:t>
            </a:r>
            <a:endParaRPr lang="zh-TW" altLang="en-US" b="1" dirty="0">
              <a:solidFill>
                <a:srgbClr val="00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22005" y="5203627"/>
                <a:ext cx="8691663" cy="1044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TW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TW" sz="20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cost per unit flow through arc </a:t>
                </a:r>
                <a:r>
                  <a:rPr lang="en-US" altLang="zh-TW" sz="2000" b="1" i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000" b="1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zh-TW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j; </a:t>
                </a:r>
                <a:r>
                  <a:rPr lang="en-US" altLang="zh-TW" sz="2000" b="1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</a:t>
                </a:r>
                <a:r>
                  <a:rPr lang="en-US" altLang="zh-TW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𝑨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𝑩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𝑪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𝑫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𝑬</m:t>
                        </m:r>
                      </m:e>
                    </m:d>
                  </m:oMath>
                </a14:m>
                <a:r>
                  <a:rPr lang="en-US" altLang="zh-TW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; j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𝑩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𝑪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𝑫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𝑬</m:t>
                        </m:r>
                      </m:e>
                    </m:d>
                  </m:oMath>
                </a14:m>
                <a:endParaRPr lang="en-US" altLang="zh-TW" sz="20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sub>
                    </m:sSub>
                  </m:oMath>
                </a14:m>
                <a:r>
                  <a:rPr lang="en-US" altLang="zh-TW" sz="20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TW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</m:oMath>
                </a14:m>
                <a:r>
                  <a:rPr lang="en-US" altLang="zh-TW" sz="20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arc capacity</a:t>
                </a:r>
                <a:endParaRPr lang="en-US" altLang="zh-TW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en-US" altLang="zh-TW" sz="2000" b="1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TW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20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flow generated at node </a:t>
                </a:r>
                <a:r>
                  <a:rPr lang="en-US" altLang="zh-TW" sz="2000" b="1" dirty="0" err="1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000" b="1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altLang="zh-TW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i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𝑨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𝑩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𝑪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𝑫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zh-TW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𝑬</m:t>
                        </m:r>
                      </m:e>
                    </m:d>
                  </m:oMath>
                </a14:m>
                <a:endParaRPr lang="en-US" altLang="zh-TW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05" y="5203627"/>
                <a:ext cx="8691663" cy="1044773"/>
              </a:xfrm>
              <a:prstGeom prst="rect">
                <a:avLst/>
              </a:prstGeom>
              <a:blipFill rotWithShape="0">
                <a:blip r:embed="rId4"/>
                <a:stretch>
                  <a:fillRect l="-631" t="-3509" b="-9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1752600" y="1253614"/>
                <a:ext cx="73214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𝐷𝐸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𝐸𝐷</m:t>
                        </m:r>
                      </m:sub>
                    </m:sSub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253614"/>
                <a:ext cx="7321491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50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1998197" y="1914324"/>
                <a:ext cx="6625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=50</m:t>
                      </m:r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197" y="1914324"/>
                <a:ext cx="6625916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2025443" y="2345902"/>
                <a:ext cx="66391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=40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443" y="2345902"/>
                <a:ext cx="6639190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37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2033708" y="2737353"/>
                <a:ext cx="64521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         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       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                        =0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708" y="2737353"/>
                <a:ext cx="6452151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2085079" y="3153426"/>
                <a:ext cx="6551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                  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               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𝐷𝐸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   =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-30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079" y="3153426"/>
                <a:ext cx="6551794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526" r="-55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5029200" y="3544877"/>
                <a:ext cx="35728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𝐷𝐸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𝐸𝐷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=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-60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44877"/>
                <a:ext cx="3572838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0667" r="-1706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5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070FF-7E51-4764-B9CF-5664998843C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"/>
          <a:stretch/>
        </p:blipFill>
        <p:spPr>
          <a:xfrm>
            <a:off x="-19050" y="533400"/>
            <a:ext cx="898985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0007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39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4BD9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9758</TotalTime>
  <Words>84</Words>
  <Application>Microsoft Office PowerPoint</Application>
  <PresentationFormat>On-screen Show (4:3)</PresentationFormat>
  <Paragraphs>28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ＭＳ Ｐゴシック</vt:lpstr>
      <vt:lpstr>新細明體</vt:lpstr>
      <vt:lpstr>標楷體</vt:lpstr>
      <vt:lpstr>Arial</vt:lpstr>
      <vt:lpstr>Arial Black</vt:lpstr>
      <vt:lpstr>Book Antiqua</vt:lpstr>
      <vt:lpstr>Calibri</vt:lpstr>
      <vt:lpstr>Cambria Math</vt:lpstr>
      <vt:lpstr>Times New Roman</vt:lpstr>
      <vt:lpstr>Wingdings</vt:lpstr>
      <vt:lpstr>2_Office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Optimization Models</dc:title>
  <dc:creator/>
  <cp:lastModifiedBy>FCU</cp:lastModifiedBy>
  <cp:revision>617</cp:revision>
  <dcterms:modified xsi:type="dcterms:W3CDTF">2014-12-18T07:22:54Z</dcterms:modified>
</cp:coreProperties>
</file>