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4D1F-E2A7-40CF-8CA6-E2EE212522F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8755-9F18-48E5-819A-D4292589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4D1F-E2A7-40CF-8CA6-E2EE212522F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8755-9F18-48E5-819A-D4292589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2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4D1F-E2A7-40CF-8CA6-E2EE212522F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8755-9F18-48E5-819A-D4292589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3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4D1F-E2A7-40CF-8CA6-E2EE212522F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8755-9F18-48E5-819A-D4292589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1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4D1F-E2A7-40CF-8CA6-E2EE212522F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8755-9F18-48E5-819A-D4292589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1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4D1F-E2A7-40CF-8CA6-E2EE212522F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8755-9F18-48E5-819A-D4292589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3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4D1F-E2A7-40CF-8CA6-E2EE212522F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8755-9F18-48E5-819A-D4292589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1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4D1F-E2A7-40CF-8CA6-E2EE212522F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8755-9F18-48E5-819A-D4292589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4D1F-E2A7-40CF-8CA6-E2EE212522F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8755-9F18-48E5-819A-D4292589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6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4D1F-E2A7-40CF-8CA6-E2EE212522F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8755-9F18-48E5-819A-D4292589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4D1F-E2A7-40CF-8CA6-E2EE212522F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8755-9F18-48E5-819A-D4292589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3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74D1F-E2A7-40CF-8CA6-E2EE212522F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78755-9F18-48E5-819A-D4292589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9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26097" y="811762"/>
            <a:ext cx="8082272" cy="211037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ARTIFICIAL INTELIGENCE</a:t>
            </a:r>
            <a:endParaRPr lang="en-US" sz="3600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42838" y="3088432"/>
            <a:ext cx="8115754" cy="1469571"/>
          </a:xfrm>
        </p:spPr>
        <p:txBody>
          <a:bodyPr>
            <a:normAutofit/>
          </a:bodyPr>
          <a:lstStyle/>
          <a:p>
            <a:r>
              <a:rPr lang="en-ID" sz="1800" dirty="0" err="1" smtClean="0">
                <a:solidFill>
                  <a:schemeClr val="bg1"/>
                </a:solidFill>
              </a:rPr>
              <a:t>Oleh</a:t>
            </a:r>
            <a:r>
              <a:rPr lang="en-ID" sz="1800" dirty="0" smtClean="0">
                <a:solidFill>
                  <a:schemeClr val="bg1"/>
                </a:solidFill>
              </a:rPr>
              <a:t> :</a:t>
            </a:r>
          </a:p>
          <a:p>
            <a:r>
              <a:rPr lang="en-ID" sz="1800" dirty="0" err="1" smtClean="0">
                <a:solidFill>
                  <a:schemeClr val="bg1"/>
                </a:solidFill>
              </a:rPr>
              <a:t>Achmad</a:t>
            </a:r>
            <a:r>
              <a:rPr lang="en-ID" sz="1800" dirty="0" smtClean="0">
                <a:solidFill>
                  <a:schemeClr val="bg1"/>
                </a:solidFill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</a:rPr>
              <a:t>Selamat</a:t>
            </a:r>
            <a:r>
              <a:rPr lang="en-ID" sz="1800" dirty="0" smtClean="0">
                <a:solidFill>
                  <a:schemeClr val="bg1"/>
                </a:solidFill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</a:rPr>
              <a:t>Fauzi</a:t>
            </a:r>
            <a:r>
              <a:rPr lang="en-ID" sz="1800" dirty="0" smtClean="0">
                <a:solidFill>
                  <a:schemeClr val="bg1"/>
                </a:solidFill>
              </a:rPr>
              <a:t> (19101001)</a:t>
            </a:r>
          </a:p>
          <a:p>
            <a:r>
              <a:rPr lang="en-ID" sz="1800" dirty="0" smtClean="0">
                <a:solidFill>
                  <a:schemeClr val="bg1"/>
                </a:solidFill>
              </a:rPr>
              <a:t>Edwin </a:t>
            </a:r>
            <a:r>
              <a:rPr lang="en-ID" sz="1800" dirty="0" err="1" smtClean="0">
                <a:solidFill>
                  <a:schemeClr val="bg1"/>
                </a:solidFill>
              </a:rPr>
              <a:t>Dolok</a:t>
            </a:r>
            <a:r>
              <a:rPr lang="en-ID" sz="1800" dirty="0" smtClean="0">
                <a:solidFill>
                  <a:schemeClr val="bg1"/>
                </a:solidFill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</a:rPr>
              <a:t>Saribu</a:t>
            </a:r>
            <a:r>
              <a:rPr lang="en-ID" sz="1800" dirty="0" smtClean="0">
                <a:solidFill>
                  <a:schemeClr val="bg1"/>
                </a:solidFill>
              </a:rPr>
              <a:t> (19101013)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83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>
                <a:latin typeface="Berlin Sans FB" panose="020E0602020502020306" pitchFamily="34" charset="0"/>
              </a:rPr>
              <a:t>DIKETAHUI SOAL :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968621" y="2088503"/>
            <a:ext cx="867746" cy="867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>
                <a:latin typeface="Berlin Sans FB" panose="020E0602020502020306" pitchFamily="34" charset="0"/>
              </a:rPr>
              <a:t>A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035282" y="4764833"/>
            <a:ext cx="867746" cy="867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>
                <a:latin typeface="Berlin Sans FB" panose="020E0602020502020306" pitchFamily="34" charset="0"/>
              </a:rPr>
              <a:t>D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68621" y="4764833"/>
            <a:ext cx="867746" cy="867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>
                <a:latin typeface="Berlin Sans FB" panose="020E0602020502020306" pitchFamily="34" charset="0"/>
              </a:rPr>
              <a:t>C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035282" y="2088503"/>
            <a:ext cx="867746" cy="867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>
                <a:latin typeface="Berlin Sans FB" panose="020E0602020502020306" pitchFamily="34" charset="0"/>
              </a:rPr>
              <a:t>B</a:t>
            </a:r>
            <a:endParaRPr lang="en-US" dirty="0">
              <a:latin typeface="Berlin Sans FB" panose="020E0602020502020306" pitchFamily="34" charset="0"/>
            </a:endParaRPr>
          </a:p>
        </p:txBody>
      </p:sp>
      <p:cxnSp>
        <p:nvCxnSpPr>
          <p:cNvPr id="9" name="Straight Connector 8"/>
          <p:cNvCxnSpPr>
            <a:stCxn id="4" idx="6"/>
            <a:endCxn id="7" idx="2"/>
          </p:cNvCxnSpPr>
          <p:nvPr/>
        </p:nvCxnSpPr>
        <p:spPr>
          <a:xfrm>
            <a:off x="4836367" y="2522376"/>
            <a:ext cx="21989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36366" y="5223588"/>
            <a:ext cx="21989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0"/>
          </p:cNvCxnSpPr>
          <p:nvPr/>
        </p:nvCxnSpPr>
        <p:spPr>
          <a:xfrm>
            <a:off x="4402494" y="2956249"/>
            <a:ext cx="0" cy="1808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69155" y="2956249"/>
            <a:ext cx="0" cy="1808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1"/>
          </p:cNvCxnSpPr>
          <p:nvPr/>
        </p:nvCxnSpPr>
        <p:spPr>
          <a:xfrm>
            <a:off x="4704183" y="2828731"/>
            <a:ext cx="2458177" cy="2063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6" idx="7"/>
          </p:cNvCxnSpPr>
          <p:nvPr/>
        </p:nvCxnSpPr>
        <p:spPr>
          <a:xfrm flipH="1">
            <a:off x="4709289" y="2829171"/>
            <a:ext cx="2453071" cy="2062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02646" y="2148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>
                <a:latin typeface="Berlin Sans FB" panose="020E0602020502020306" pitchFamily="34" charset="0"/>
              </a:rPr>
              <a:t>3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74656" y="5248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Berlin Sans FB" panose="020E0602020502020306" pitchFamily="34" charset="0"/>
              </a:rPr>
              <a:t>6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8622" y="414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Berlin Sans FB" panose="020E0602020502020306" pitchFamily="34" charset="0"/>
              </a:rPr>
              <a:t>5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8625" y="362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Berlin Sans FB" panose="020E0602020502020306" pitchFamily="34" charset="0"/>
              </a:rPr>
              <a:t>6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10592" y="4542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Berlin Sans FB" panose="020E0602020502020306" pitchFamily="34" charset="0"/>
              </a:rPr>
              <a:t>4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40474" y="3352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Berlin Sans FB" panose="020E0602020502020306" pitchFamily="34" charset="0"/>
              </a:rPr>
              <a:t>2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38200" y="5641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dirty="0" smtClean="0">
                <a:latin typeface="Berlin Sans FB" panose="020E0602020502020306" pitchFamily="34" charset="0"/>
              </a:rPr>
              <a:t>SELESAIKAN DENGAN SALAH SATU METODE HEURISTIC SEARCH</a:t>
            </a:r>
            <a:endParaRPr lang="en-US" sz="2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58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>
                <a:latin typeface="Berlin Sans FB" panose="020E0602020502020306" pitchFamily="34" charset="0"/>
              </a:rPr>
              <a:t>METODE PENCARIAN HEURISTIK :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8432"/>
            <a:ext cx="10515600" cy="177291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Generate and Test (</a:t>
            </a:r>
            <a:r>
              <a:rPr lang="en-US" b="1" dirty="0" err="1">
                <a:latin typeface="Arial Narrow" panose="020B0606020202030204" pitchFamily="34" charset="0"/>
              </a:rPr>
              <a:t>Pembangkitan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</a:rPr>
              <a:t>dan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</a:rPr>
              <a:t>Pengujian</a:t>
            </a:r>
            <a:r>
              <a:rPr lang="en-US" b="1" dirty="0">
                <a:latin typeface="Arial Narrow" panose="020B0606020202030204" pitchFamily="34" charset="0"/>
              </a:rPr>
              <a:t>)</a:t>
            </a:r>
            <a:endParaRPr lang="en-US" b="0" dirty="0" smtClean="0">
              <a:effectLst/>
              <a:latin typeface="Arial Narrow" panose="020B0606020202030204" pitchFamily="34" charset="0"/>
            </a:endParaRPr>
          </a:p>
          <a:p>
            <a:r>
              <a:rPr lang="en-US" b="1" dirty="0">
                <a:latin typeface="Arial Narrow" panose="020B0606020202030204" pitchFamily="34" charset="0"/>
              </a:rPr>
              <a:t>Simple Hill Climbing</a:t>
            </a:r>
            <a:endParaRPr lang="en-US" b="0" dirty="0" smtClean="0">
              <a:effectLst/>
              <a:latin typeface="Arial Narrow" panose="020B0606020202030204" pitchFamily="34" charset="0"/>
            </a:endParaRPr>
          </a:p>
          <a:p>
            <a:r>
              <a:rPr lang="en-US" b="1" dirty="0">
                <a:latin typeface="Arial Narrow" panose="020B0606020202030204" pitchFamily="34" charset="0"/>
              </a:rPr>
              <a:t>Steepest-Ascent Hill Climbing</a:t>
            </a:r>
            <a:endParaRPr lang="en-US" b="0" dirty="0" smtClean="0">
              <a:effectLst/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 Narrow" panose="020B0606020202030204" pitchFamily="34" charset="0"/>
              </a:rPr>
              <a:t/>
            </a:r>
            <a:br>
              <a:rPr lang="en-US" dirty="0" smtClean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9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dirty="0" smtClean="0">
                <a:latin typeface="Berlin Sans FB" panose="020E0602020502020306" pitchFamily="34" charset="0"/>
              </a:rPr>
              <a:t>METODE </a:t>
            </a:r>
            <a:r>
              <a:rPr lang="en-US" sz="4000" dirty="0" smtClean="0">
                <a:latin typeface="Berlin Sans FB" panose="020E0602020502020306" pitchFamily="34" charset="0"/>
              </a:rPr>
              <a:t>STEEPEST-ASCENT HILL CLIMBING</a:t>
            </a:r>
            <a:r>
              <a:rPr lang="en-US" sz="4000" dirty="0">
                <a:latin typeface="Berlin Sans FB" panose="020E0602020502020306" pitchFamily="34" charset="0"/>
              </a:rPr>
              <a:t> </a:t>
            </a:r>
            <a:r>
              <a:rPr lang="en-ID" sz="4000" dirty="0" smtClean="0">
                <a:latin typeface="Berlin Sans FB" panose="020E0602020502020306" pitchFamily="34" charset="0"/>
              </a:rPr>
              <a:t>:</a:t>
            </a:r>
            <a:endParaRPr lang="en-US" sz="40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8432"/>
            <a:ext cx="10515600" cy="1772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Narrow" panose="020B0606020202030204" pitchFamily="34" charset="0"/>
              </a:rPr>
              <a:t/>
            </a:r>
            <a:br>
              <a:rPr lang="en-US" dirty="0" smtClean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9033916" y="1915277"/>
            <a:ext cx="2047168" cy="1844069"/>
            <a:chOff x="3968621" y="2088503"/>
            <a:chExt cx="3934407" cy="3544076"/>
          </a:xfrm>
        </p:grpSpPr>
        <p:sp>
          <p:nvSpPr>
            <p:cNvPr id="4" name="Oval 3"/>
            <p:cNvSpPr/>
            <p:nvPr/>
          </p:nvSpPr>
          <p:spPr>
            <a:xfrm>
              <a:off x="3968621" y="2088503"/>
              <a:ext cx="867746" cy="8677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D" dirty="0" smtClean="0">
                  <a:latin typeface="Berlin Sans FB" panose="020E0602020502020306" pitchFamily="34" charset="0"/>
                </a:rPr>
                <a:t>A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7035282" y="4764833"/>
              <a:ext cx="867746" cy="8677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D" dirty="0" smtClean="0">
                  <a:latin typeface="Berlin Sans FB" panose="020E0602020502020306" pitchFamily="34" charset="0"/>
                </a:rPr>
                <a:t>D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968621" y="4764833"/>
              <a:ext cx="867746" cy="8677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D" dirty="0" smtClean="0">
                  <a:latin typeface="Berlin Sans FB" panose="020E0602020502020306" pitchFamily="34" charset="0"/>
                </a:rPr>
                <a:t>C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035282" y="2088503"/>
              <a:ext cx="867746" cy="8677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D" dirty="0" smtClean="0">
                  <a:latin typeface="Berlin Sans FB" panose="020E0602020502020306" pitchFamily="34" charset="0"/>
                </a:rPr>
                <a:t>B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  <p:cxnSp>
          <p:nvCxnSpPr>
            <p:cNvPr id="8" name="Straight Connector 7"/>
            <p:cNvCxnSpPr>
              <a:stCxn id="4" idx="6"/>
              <a:endCxn id="7" idx="2"/>
            </p:cNvCxnSpPr>
            <p:nvPr/>
          </p:nvCxnSpPr>
          <p:spPr>
            <a:xfrm>
              <a:off x="4836367" y="2522376"/>
              <a:ext cx="2198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36366" y="5223588"/>
              <a:ext cx="2198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6" idx="0"/>
            </p:cNvCxnSpPr>
            <p:nvPr/>
          </p:nvCxnSpPr>
          <p:spPr>
            <a:xfrm>
              <a:off x="4402494" y="2956249"/>
              <a:ext cx="0" cy="18085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469155" y="2956249"/>
              <a:ext cx="0" cy="18085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5" idx="1"/>
            </p:cNvCxnSpPr>
            <p:nvPr/>
          </p:nvCxnSpPr>
          <p:spPr>
            <a:xfrm>
              <a:off x="4704183" y="2828731"/>
              <a:ext cx="2458177" cy="20631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3"/>
              <a:endCxn id="6" idx="7"/>
            </p:cNvCxnSpPr>
            <p:nvPr/>
          </p:nvCxnSpPr>
          <p:spPr>
            <a:xfrm flipH="1">
              <a:off x="4709289" y="2829171"/>
              <a:ext cx="2453071" cy="20627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802646" y="21487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 smtClean="0">
                  <a:latin typeface="Berlin Sans FB" panose="020E0602020502020306" pitchFamily="34" charset="0"/>
                </a:rPr>
                <a:t>3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74656" y="5248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>
                  <a:latin typeface="Berlin Sans FB" panose="020E0602020502020306" pitchFamily="34" charset="0"/>
                </a:rPr>
                <a:t>6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58622" y="41462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>
                  <a:latin typeface="Berlin Sans FB" panose="020E0602020502020306" pitchFamily="34" charset="0"/>
                </a:rPr>
                <a:t>5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68625" y="36281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>
                  <a:latin typeface="Berlin Sans FB" panose="020E0602020502020306" pitchFamily="34" charset="0"/>
                </a:rPr>
                <a:t>6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10592" y="45424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>
                  <a:latin typeface="Berlin Sans FB" panose="020E0602020502020306" pitchFamily="34" charset="0"/>
                </a:rPr>
                <a:t>4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40474" y="33528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>
                  <a:latin typeface="Berlin Sans FB" panose="020E0602020502020306" pitchFamily="34" charset="0"/>
                </a:rPr>
                <a:t>2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3880824" y="2100104"/>
            <a:ext cx="954341" cy="333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>
                <a:latin typeface="Berlin Sans FB" panose="020E0602020502020306" pitchFamily="34" charset="0"/>
              </a:rPr>
              <a:t>ABCD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02951" y="3248501"/>
            <a:ext cx="954341" cy="333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>
                <a:latin typeface="Berlin Sans FB" panose="020E0602020502020306" pitchFamily="34" charset="0"/>
              </a:rPr>
              <a:t>BACD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164189" y="3232639"/>
            <a:ext cx="954341" cy="333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>
                <a:latin typeface="Berlin Sans FB" panose="020E0602020502020306" pitchFamily="34" charset="0"/>
              </a:rPr>
              <a:t>ACBD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272981" y="3228669"/>
            <a:ext cx="954341" cy="333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>
                <a:latin typeface="Berlin Sans FB" panose="020E0602020502020306" pitchFamily="34" charset="0"/>
              </a:rPr>
              <a:t>ABDC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563651" y="3233246"/>
            <a:ext cx="954341" cy="333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>
                <a:latin typeface="Berlin Sans FB" panose="020E0602020502020306" pitchFamily="34" charset="0"/>
              </a:rPr>
              <a:t>CBAD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93520" y="3232639"/>
            <a:ext cx="954341" cy="333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>
                <a:latin typeface="Berlin Sans FB" panose="020E0602020502020306" pitchFamily="34" charset="0"/>
              </a:rPr>
              <a:t>ADCB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385498" y="3229361"/>
            <a:ext cx="954341" cy="333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>
                <a:latin typeface="Berlin Sans FB" panose="020E0602020502020306" pitchFamily="34" charset="0"/>
              </a:rPr>
              <a:t>DBCA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71329" y="5061067"/>
            <a:ext cx="954341" cy="333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>
                <a:latin typeface="Berlin Sans FB" panose="020E0602020502020306" pitchFamily="34" charset="0"/>
              </a:rPr>
              <a:t>BADC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532567" y="5045205"/>
            <a:ext cx="954341" cy="333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>
                <a:latin typeface="Berlin Sans FB" panose="020E0602020502020306" pitchFamily="34" charset="0"/>
              </a:rPr>
              <a:t>ADBC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641359" y="5041235"/>
            <a:ext cx="954341" cy="333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>
                <a:latin typeface="Berlin Sans FB" panose="020E0602020502020306" pitchFamily="34" charset="0"/>
              </a:rPr>
              <a:t>ABCD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932029" y="5045812"/>
            <a:ext cx="954341" cy="333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>
                <a:latin typeface="Berlin Sans FB" panose="020E0602020502020306" pitchFamily="34" charset="0"/>
              </a:rPr>
              <a:t>DBAC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861898" y="5045205"/>
            <a:ext cx="954341" cy="333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>
                <a:latin typeface="Berlin Sans FB" panose="020E0602020502020306" pitchFamily="34" charset="0"/>
              </a:rPr>
              <a:t>ACDB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753876" y="5041927"/>
            <a:ext cx="954341" cy="333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>
                <a:latin typeface="Berlin Sans FB" panose="020E0602020502020306" pitchFamily="34" charset="0"/>
              </a:rPr>
              <a:t>CBDA</a:t>
            </a:r>
            <a:endParaRPr lang="en-US" dirty="0">
              <a:latin typeface="Berlin Sans FB" panose="020E0602020502020306" pitchFamily="34" charset="0"/>
            </a:endParaRPr>
          </a:p>
        </p:txBody>
      </p:sp>
      <p:cxnSp>
        <p:nvCxnSpPr>
          <p:cNvPr id="129" name="Straight Connector 128"/>
          <p:cNvCxnSpPr>
            <a:stCxn id="107" idx="2"/>
            <a:endCxn id="108" idx="0"/>
          </p:cNvCxnSpPr>
          <p:nvPr/>
        </p:nvCxnSpPr>
        <p:spPr>
          <a:xfrm flipH="1">
            <a:off x="1480122" y="2433388"/>
            <a:ext cx="2877873" cy="815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07" idx="2"/>
            <a:endCxn id="109" idx="0"/>
          </p:cNvCxnSpPr>
          <p:nvPr/>
        </p:nvCxnSpPr>
        <p:spPr>
          <a:xfrm flipH="1">
            <a:off x="2641360" y="2433388"/>
            <a:ext cx="1716635" cy="799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07" idx="2"/>
            <a:endCxn id="110" idx="0"/>
          </p:cNvCxnSpPr>
          <p:nvPr/>
        </p:nvCxnSpPr>
        <p:spPr>
          <a:xfrm flipH="1">
            <a:off x="3750152" y="2433388"/>
            <a:ext cx="607843" cy="795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07" idx="2"/>
            <a:endCxn id="120" idx="0"/>
          </p:cNvCxnSpPr>
          <p:nvPr/>
        </p:nvCxnSpPr>
        <p:spPr>
          <a:xfrm>
            <a:off x="4357995" y="2433388"/>
            <a:ext cx="504674" cy="795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07" idx="2"/>
            <a:endCxn id="119" idx="0"/>
          </p:cNvCxnSpPr>
          <p:nvPr/>
        </p:nvCxnSpPr>
        <p:spPr>
          <a:xfrm>
            <a:off x="4357995" y="2433388"/>
            <a:ext cx="1612696" cy="799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07" idx="2"/>
            <a:endCxn id="118" idx="0"/>
          </p:cNvCxnSpPr>
          <p:nvPr/>
        </p:nvCxnSpPr>
        <p:spPr>
          <a:xfrm>
            <a:off x="4357995" y="2433388"/>
            <a:ext cx="2682827" cy="799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10" idx="2"/>
            <a:endCxn id="122" idx="0"/>
          </p:cNvCxnSpPr>
          <p:nvPr/>
        </p:nvCxnSpPr>
        <p:spPr>
          <a:xfrm flipH="1">
            <a:off x="848500" y="3561953"/>
            <a:ext cx="2901652" cy="1499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10" idx="2"/>
            <a:endCxn id="123" idx="0"/>
          </p:cNvCxnSpPr>
          <p:nvPr/>
        </p:nvCxnSpPr>
        <p:spPr>
          <a:xfrm flipH="1">
            <a:off x="2009738" y="3561953"/>
            <a:ext cx="1740414" cy="1483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10" idx="2"/>
            <a:endCxn id="124" idx="0"/>
          </p:cNvCxnSpPr>
          <p:nvPr/>
        </p:nvCxnSpPr>
        <p:spPr>
          <a:xfrm flipH="1">
            <a:off x="3118530" y="3561953"/>
            <a:ext cx="631622" cy="147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0" idx="2"/>
            <a:endCxn id="127" idx="0"/>
          </p:cNvCxnSpPr>
          <p:nvPr/>
        </p:nvCxnSpPr>
        <p:spPr>
          <a:xfrm>
            <a:off x="3750152" y="3561953"/>
            <a:ext cx="480895" cy="1479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10" idx="2"/>
            <a:endCxn id="126" idx="0"/>
          </p:cNvCxnSpPr>
          <p:nvPr/>
        </p:nvCxnSpPr>
        <p:spPr>
          <a:xfrm>
            <a:off x="3750152" y="3561953"/>
            <a:ext cx="1588917" cy="1483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10" idx="2"/>
            <a:endCxn id="125" idx="0"/>
          </p:cNvCxnSpPr>
          <p:nvPr/>
        </p:nvCxnSpPr>
        <p:spPr>
          <a:xfrm>
            <a:off x="3750152" y="3561953"/>
            <a:ext cx="2659048" cy="1483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3403084" y="2111442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smtClean="0"/>
              <a:t>(13)</a:t>
            </a:r>
            <a:endParaRPr lang="en-US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1029674" y="2920892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smtClean="0"/>
              <a:t>(15)</a:t>
            </a:r>
            <a:endParaRPr lang="en-US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291895" y="2922402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smtClean="0"/>
              <a:t>(12)</a:t>
            </a:r>
            <a:endParaRPr 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339456" y="2923729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smtClean="0"/>
              <a:t>(11)</a:t>
            </a:r>
            <a:endParaRPr lang="en-US" sz="1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857476" y="292406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smtClean="0"/>
              <a:t>(12)</a:t>
            </a:r>
            <a:endParaRPr lang="en-US" sz="1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5845362" y="2948706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smtClean="0"/>
              <a:t>(15)</a:t>
            </a:r>
            <a:endParaRPr lang="en-US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000288" y="2932911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smtClean="0"/>
              <a:t>(12)</a:t>
            </a:r>
            <a:endParaRPr lang="en-US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419938" y="4750453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smtClean="0"/>
              <a:t>(14)</a:t>
            </a:r>
            <a:endParaRPr 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551180" y="4745359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smtClean="0"/>
              <a:t>(11)</a:t>
            </a:r>
            <a:endParaRPr 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625332" y="4735760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smtClean="0"/>
              <a:t>(13)</a:t>
            </a:r>
            <a:endParaRPr 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4208710" y="4735760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smtClean="0"/>
              <a:t>(11)</a:t>
            </a:r>
            <a:endParaRPr lang="en-US" sz="1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5299311" y="4726963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smtClean="0"/>
              <a:t>(14)</a:t>
            </a:r>
            <a:endParaRPr lang="en-US" sz="1400" dirty="0"/>
          </a:p>
        </p:txBody>
      </p:sp>
      <p:sp>
        <p:nvSpPr>
          <p:cNvPr id="179" name="TextBox 178"/>
          <p:cNvSpPr txBox="1"/>
          <p:nvPr/>
        </p:nvSpPr>
        <p:spPr>
          <a:xfrm>
            <a:off x="6395745" y="4741172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smtClean="0"/>
              <a:t>(11)</a:t>
            </a:r>
            <a:endParaRPr lang="en-US" sz="1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481728" y="2510839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err="1" smtClean="0"/>
              <a:t>Tk</a:t>
            </a:r>
            <a:r>
              <a:rPr lang="en-ID" sz="1400" dirty="0" smtClean="0"/>
              <a:t> 1,2</a:t>
            </a:r>
            <a:endParaRPr lang="en-US" sz="1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3083547" y="271437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err="1" smtClean="0"/>
              <a:t>Tk</a:t>
            </a:r>
            <a:r>
              <a:rPr lang="en-ID" sz="1400" dirty="0" smtClean="0"/>
              <a:t> 2,3</a:t>
            </a:r>
            <a:endParaRPr lang="en-US" sz="14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750125" y="2724689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err="1" smtClean="0"/>
              <a:t>Tk</a:t>
            </a:r>
            <a:r>
              <a:rPr lang="en-ID" sz="1400" dirty="0" smtClean="0"/>
              <a:t> 3,4</a:t>
            </a:r>
            <a:endParaRPr lang="en-US" sz="1400" dirty="0"/>
          </a:p>
        </p:txBody>
      </p:sp>
      <p:sp>
        <p:nvSpPr>
          <p:cNvPr id="183" name="TextBox 182"/>
          <p:cNvSpPr txBox="1"/>
          <p:nvPr/>
        </p:nvSpPr>
        <p:spPr>
          <a:xfrm>
            <a:off x="4381090" y="2732316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err="1" smtClean="0"/>
              <a:t>Tk</a:t>
            </a:r>
            <a:r>
              <a:rPr lang="en-ID" sz="1400" dirty="0" smtClean="0"/>
              <a:t> 4,1</a:t>
            </a:r>
            <a:endParaRPr lang="en-US" sz="1400" dirty="0"/>
          </a:p>
        </p:txBody>
      </p:sp>
      <p:sp>
        <p:nvSpPr>
          <p:cNvPr id="184" name="TextBox 183"/>
          <p:cNvSpPr txBox="1"/>
          <p:nvPr/>
        </p:nvSpPr>
        <p:spPr>
          <a:xfrm>
            <a:off x="5049685" y="274218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err="1" smtClean="0"/>
              <a:t>Tk</a:t>
            </a:r>
            <a:r>
              <a:rPr lang="en-ID" sz="1400" dirty="0" smtClean="0"/>
              <a:t> 2,4</a:t>
            </a:r>
            <a:endParaRPr lang="en-US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5787313" y="2596699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err="1" smtClean="0"/>
              <a:t>Tk</a:t>
            </a:r>
            <a:r>
              <a:rPr lang="en-ID" sz="1400" dirty="0" smtClean="0"/>
              <a:t> 1,3</a:t>
            </a:r>
            <a:endParaRPr lang="en-US" sz="14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615759" y="410042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err="1" smtClean="0"/>
              <a:t>Tk</a:t>
            </a:r>
            <a:r>
              <a:rPr lang="en-ID" sz="1400" dirty="0" smtClean="0"/>
              <a:t> 1,2</a:t>
            </a:r>
            <a:endParaRPr lang="en-US" sz="14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115581" y="431151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err="1" smtClean="0"/>
              <a:t>Tk</a:t>
            </a:r>
            <a:r>
              <a:rPr lang="en-ID" sz="1400" dirty="0" smtClean="0"/>
              <a:t> 2,3</a:t>
            </a:r>
            <a:endParaRPr lang="en-US" sz="1400" dirty="0"/>
          </a:p>
        </p:txBody>
      </p:sp>
      <p:sp>
        <p:nvSpPr>
          <p:cNvPr id="188" name="TextBox 187"/>
          <p:cNvSpPr txBox="1"/>
          <p:nvPr/>
        </p:nvSpPr>
        <p:spPr>
          <a:xfrm>
            <a:off x="2791266" y="4335625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err="1" smtClean="0"/>
              <a:t>Tk</a:t>
            </a:r>
            <a:r>
              <a:rPr lang="en-ID" sz="1400" dirty="0" smtClean="0"/>
              <a:t> 3,4</a:t>
            </a:r>
            <a:endParaRPr lang="en-US" sz="1400" dirty="0"/>
          </a:p>
        </p:txBody>
      </p:sp>
      <p:sp>
        <p:nvSpPr>
          <p:cNvPr id="189" name="TextBox 188"/>
          <p:cNvSpPr txBox="1"/>
          <p:nvPr/>
        </p:nvSpPr>
        <p:spPr>
          <a:xfrm>
            <a:off x="3665796" y="434350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err="1" smtClean="0"/>
              <a:t>Tk</a:t>
            </a:r>
            <a:r>
              <a:rPr lang="en-ID" sz="1400" dirty="0" smtClean="0"/>
              <a:t> 4,1</a:t>
            </a:r>
            <a:endParaRPr lang="en-US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4510887" y="433562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err="1" smtClean="0"/>
              <a:t>Tk</a:t>
            </a:r>
            <a:r>
              <a:rPr lang="en-ID" sz="1400" dirty="0" smtClean="0"/>
              <a:t> 2,4</a:t>
            </a:r>
            <a:endParaRPr lang="en-US" sz="1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5144394" y="4147705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err="1" smtClean="0"/>
              <a:t>Tk</a:t>
            </a:r>
            <a:r>
              <a:rPr lang="en-ID" sz="1400" dirty="0" smtClean="0"/>
              <a:t> 1,3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482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dirty="0">
                <a:latin typeface="Berlin Sans FB" panose="020E0602020502020306" pitchFamily="34" charset="0"/>
              </a:rPr>
              <a:t>METODE </a:t>
            </a:r>
            <a:r>
              <a:rPr lang="en-US" sz="4000" dirty="0">
                <a:latin typeface="Berlin Sans FB" panose="020E0602020502020306" pitchFamily="34" charset="0"/>
              </a:rPr>
              <a:t>STEEPEST-ASCENT HILL CLIMBING </a:t>
            </a:r>
            <a:r>
              <a:rPr lang="en-ID" sz="4000" dirty="0">
                <a:latin typeface="Berlin Sans FB" panose="020E0602020502020306" pitchFamily="34" charset="0"/>
              </a:rPr>
              <a:t>:</a:t>
            </a:r>
            <a:endParaRPr lang="en-US" sz="4000" dirty="0">
              <a:latin typeface="Berlin Sans FB" panose="020E0602020502020306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8295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D" dirty="0" err="1" smtClean="0">
                <a:latin typeface="Arial Narrow" panose="020B0606020202030204" pitchFamily="34" charset="0"/>
              </a:rPr>
              <a:t>Hasil</a:t>
            </a:r>
            <a:r>
              <a:rPr lang="en-ID" dirty="0" smtClean="0">
                <a:latin typeface="Arial Narrow" panose="020B0606020202030204" pitchFamily="34" charset="0"/>
              </a:rPr>
              <a:t> yang </a:t>
            </a:r>
            <a:r>
              <a:rPr lang="en-ID" dirty="0" err="1" smtClean="0">
                <a:latin typeface="Arial Narrow" panose="020B0606020202030204" pitchFamily="34" charset="0"/>
              </a:rPr>
              <a:t>didapat</a:t>
            </a:r>
            <a:r>
              <a:rPr lang="en-ID" dirty="0" smtClean="0">
                <a:latin typeface="Arial Narrow" panose="020B0606020202030204" pitchFamily="34" charset="0"/>
              </a:rPr>
              <a:t> </a:t>
            </a:r>
            <a:r>
              <a:rPr lang="en-ID" dirty="0" err="1" smtClean="0">
                <a:latin typeface="Arial Narrow" panose="020B0606020202030204" pitchFamily="34" charset="0"/>
              </a:rPr>
              <a:t>dari</a:t>
            </a:r>
            <a:r>
              <a:rPr lang="en-ID" dirty="0" smtClean="0">
                <a:latin typeface="Arial Narrow" panose="020B0606020202030204" pitchFamily="34" charset="0"/>
              </a:rPr>
              <a:t> </a:t>
            </a:r>
            <a:r>
              <a:rPr lang="en-ID" dirty="0" err="1" smtClean="0">
                <a:latin typeface="Arial Narrow" panose="020B0606020202030204" pitchFamily="34" charset="0"/>
              </a:rPr>
              <a:t>metode</a:t>
            </a:r>
            <a:r>
              <a:rPr lang="en-ID" dirty="0" smtClean="0">
                <a:latin typeface="Arial Narrow" panose="020B0606020202030204" pitchFamily="34" charset="0"/>
              </a:rPr>
              <a:t> </a:t>
            </a:r>
            <a:r>
              <a:rPr lang="en-ID" dirty="0" err="1" smtClean="0">
                <a:latin typeface="Arial Narrow" panose="020B0606020202030204" pitchFamily="34" charset="0"/>
              </a:rPr>
              <a:t>ini</a:t>
            </a:r>
            <a:r>
              <a:rPr lang="en-ID" dirty="0" smtClean="0">
                <a:latin typeface="Arial Narrow" panose="020B0606020202030204" pitchFamily="34" charset="0"/>
              </a:rPr>
              <a:t> </a:t>
            </a:r>
            <a:r>
              <a:rPr lang="en-ID" dirty="0" err="1" smtClean="0">
                <a:latin typeface="Arial Narrow" panose="020B0606020202030204" pitchFamily="34" charset="0"/>
              </a:rPr>
              <a:t>yaitu</a:t>
            </a:r>
            <a:r>
              <a:rPr lang="en-ID" dirty="0" smtClean="0">
                <a:latin typeface="Arial Narrow" panose="020B0606020202030204" pitchFamily="34" charset="0"/>
              </a:rPr>
              <a:t> :</a:t>
            </a:r>
          </a:p>
          <a:p>
            <a:pPr marL="0" indent="0">
              <a:buNone/>
            </a:pPr>
            <a:endParaRPr lang="en-ID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D" dirty="0" err="1" smtClean="0">
                <a:latin typeface="Arial Narrow" panose="020B0606020202030204" pitchFamily="34" charset="0"/>
              </a:rPr>
              <a:t>Didapatkan</a:t>
            </a:r>
            <a:r>
              <a:rPr lang="en-ID" dirty="0" smtClean="0">
                <a:latin typeface="Arial Narrow" panose="020B0606020202030204" pitchFamily="34" charset="0"/>
              </a:rPr>
              <a:t> 4 </a:t>
            </a:r>
            <a:r>
              <a:rPr lang="en-ID" dirty="0" err="1" smtClean="0">
                <a:latin typeface="Arial Narrow" panose="020B0606020202030204" pitchFamily="34" charset="0"/>
              </a:rPr>
              <a:t>lintasan</a:t>
            </a:r>
            <a:r>
              <a:rPr lang="en-ID" dirty="0" smtClean="0">
                <a:latin typeface="Arial Narrow" panose="020B0606020202030204" pitchFamily="34" charset="0"/>
              </a:rPr>
              <a:t> </a:t>
            </a:r>
            <a:r>
              <a:rPr lang="en-ID" dirty="0" err="1" smtClean="0">
                <a:latin typeface="Arial Narrow" panose="020B0606020202030204" pitchFamily="34" charset="0"/>
              </a:rPr>
              <a:t>tercepat</a:t>
            </a:r>
            <a:r>
              <a:rPr lang="en-ID" dirty="0" smtClean="0">
                <a:latin typeface="Arial Narrow" panose="020B0606020202030204" pitchFamily="34" charset="0"/>
              </a:rPr>
              <a:t> </a:t>
            </a:r>
            <a:r>
              <a:rPr lang="en-ID" dirty="0" err="1" smtClean="0">
                <a:latin typeface="Arial Narrow" panose="020B0606020202030204" pitchFamily="34" charset="0"/>
              </a:rPr>
              <a:t>yaitu</a:t>
            </a:r>
            <a:r>
              <a:rPr lang="en-ID" dirty="0" smtClean="0">
                <a:latin typeface="Arial Narrow" panose="020B0606020202030204" pitchFamily="34" charset="0"/>
              </a:rPr>
              <a:t> :</a:t>
            </a:r>
          </a:p>
          <a:p>
            <a:pPr marL="0" indent="0">
              <a:buNone/>
            </a:pPr>
            <a:r>
              <a:rPr lang="en-ID" dirty="0" smtClean="0">
                <a:latin typeface="Arial Narrow" panose="020B0606020202030204" pitchFamily="34" charset="0"/>
              </a:rPr>
              <a:t>ABDC, ADBC, CBDA, DBAC</a:t>
            </a:r>
            <a:endParaRPr lang="en-US" dirty="0">
              <a:latin typeface="Arial Narrow" panose="020B0606020202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33483" y="2810421"/>
            <a:ext cx="2754430" cy="2481164"/>
            <a:chOff x="3968621" y="2088503"/>
            <a:chExt cx="3934407" cy="3544076"/>
          </a:xfrm>
        </p:grpSpPr>
        <p:sp>
          <p:nvSpPr>
            <p:cNvPr id="6" name="Oval 5"/>
            <p:cNvSpPr/>
            <p:nvPr/>
          </p:nvSpPr>
          <p:spPr>
            <a:xfrm>
              <a:off x="3968621" y="2088503"/>
              <a:ext cx="867746" cy="8677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D" dirty="0" smtClean="0">
                  <a:latin typeface="Berlin Sans FB" panose="020E0602020502020306" pitchFamily="34" charset="0"/>
                </a:rPr>
                <a:t>A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035282" y="4764833"/>
              <a:ext cx="867746" cy="8677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D" dirty="0" smtClean="0">
                  <a:latin typeface="Berlin Sans FB" panose="020E0602020502020306" pitchFamily="34" charset="0"/>
                </a:rPr>
                <a:t>D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68621" y="4764833"/>
              <a:ext cx="867746" cy="8677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D" dirty="0" smtClean="0">
                  <a:latin typeface="Berlin Sans FB" panose="020E0602020502020306" pitchFamily="34" charset="0"/>
                </a:rPr>
                <a:t>C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035282" y="2088503"/>
              <a:ext cx="867746" cy="8677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D" dirty="0" smtClean="0">
                  <a:latin typeface="Berlin Sans FB" panose="020E0602020502020306" pitchFamily="34" charset="0"/>
                </a:rPr>
                <a:t>B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  <p:cxnSp>
          <p:nvCxnSpPr>
            <p:cNvPr id="10" name="Straight Connector 9"/>
            <p:cNvCxnSpPr>
              <a:stCxn id="6" idx="6"/>
              <a:endCxn id="9" idx="2"/>
            </p:cNvCxnSpPr>
            <p:nvPr/>
          </p:nvCxnSpPr>
          <p:spPr>
            <a:xfrm>
              <a:off x="4836367" y="2522376"/>
              <a:ext cx="2198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36366" y="5223588"/>
              <a:ext cx="2198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8" idx="0"/>
            </p:cNvCxnSpPr>
            <p:nvPr/>
          </p:nvCxnSpPr>
          <p:spPr>
            <a:xfrm>
              <a:off x="4402494" y="2956249"/>
              <a:ext cx="0" cy="18085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469155" y="2956249"/>
              <a:ext cx="0" cy="18085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7" idx="1"/>
            </p:cNvCxnSpPr>
            <p:nvPr/>
          </p:nvCxnSpPr>
          <p:spPr>
            <a:xfrm>
              <a:off x="4704183" y="2828731"/>
              <a:ext cx="2458177" cy="20631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3"/>
              <a:endCxn id="8" idx="7"/>
            </p:cNvCxnSpPr>
            <p:nvPr/>
          </p:nvCxnSpPr>
          <p:spPr>
            <a:xfrm flipH="1">
              <a:off x="4709289" y="2829171"/>
              <a:ext cx="2453071" cy="20627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802646" y="21487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 smtClean="0">
                  <a:latin typeface="Berlin Sans FB" panose="020E0602020502020306" pitchFamily="34" charset="0"/>
                </a:rPr>
                <a:t>3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74656" y="5248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>
                  <a:latin typeface="Berlin Sans FB" panose="020E0602020502020306" pitchFamily="34" charset="0"/>
                </a:rPr>
                <a:t>6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58622" y="41462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>
                  <a:latin typeface="Berlin Sans FB" panose="020E0602020502020306" pitchFamily="34" charset="0"/>
                </a:rPr>
                <a:t>5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68625" y="36281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>
                  <a:latin typeface="Berlin Sans FB" panose="020E0602020502020306" pitchFamily="34" charset="0"/>
                </a:rPr>
                <a:t>6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10592" y="45424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>
                  <a:latin typeface="Berlin Sans FB" panose="020E0602020502020306" pitchFamily="34" charset="0"/>
                </a:rPr>
                <a:t>4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40474" y="33528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>
                  <a:latin typeface="Berlin Sans FB" panose="020E0602020502020306" pitchFamily="34" charset="0"/>
                </a:rPr>
                <a:t>2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77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181</Words>
  <Application>Microsoft Office PowerPoint</Application>
  <PresentationFormat>Widescreen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Berlin Sans FB</vt:lpstr>
      <vt:lpstr>Calibri</vt:lpstr>
      <vt:lpstr>Calibri Light</vt:lpstr>
      <vt:lpstr>Office Theme</vt:lpstr>
      <vt:lpstr>ARTIFICIAL INTELIGENCE</vt:lpstr>
      <vt:lpstr>DIKETAHUI SOAL :</vt:lpstr>
      <vt:lpstr>METODE PENCARIAN HEURISTIK :</vt:lpstr>
      <vt:lpstr>METODE STEEPEST-ASCENT HILL CLIMBING :</vt:lpstr>
      <vt:lpstr>METODE STEEPEST-ASCENT HILL CLIMBING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INTELIGENCE</dc:title>
  <dc:creator>Windows User</dc:creator>
  <cp:lastModifiedBy>Windows User</cp:lastModifiedBy>
  <cp:revision>8</cp:revision>
  <dcterms:created xsi:type="dcterms:W3CDTF">2021-10-30T10:59:25Z</dcterms:created>
  <dcterms:modified xsi:type="dcterms:W3CDTF">2021-10-30T11:42:41Z</dcterms:modified>
</cp:coreProperties>
</file>